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52" r:id="rId2"/>
    <p:sldId id="324" r:id="rId3"/>
    <p:sldId id="350" r:id="rId4"/>
    <p:sldId id="328" r:id="rId5"/>
    <p:sldId id="329" r:id="rId6"/>
    <p:sldId id="331" r:id="rId7"/>
    <p:sldId id="330" r:id="rId8"/>
    <p:sldId id="332" r:id="rId9"/>
    <p:sldId id="279" r:id="rId10"/>
    <p:sldId id="306" r:id="rId11"/>
    <p:sldId id="336" r:id="rId12"/>
    <p:sldId id="333" r:id="rId13"/>
    <p:sldId id="334" r:id="rId14"/>
    <p:sldId id="337" r:id="rId15"/>
    <p:sldId id="338" r:id="rId16"/>
    <p:sldId id="339" r:id="rId17"/>
    <p:sldId id="340" r:id="rId18"/>
    <p:sldId id="341" r:id="rId19"/>
    <p:sldId id="278" r:id="rId20"/>
    <p:sldId id="277" r:id="rId21"/>
    <p:sldId id="276" r:id="rId22"/>
    <p:sldId id="284" r:id="rId23"/>
    <p:sldId id="283" r:id="rId24"/>
    <p:sldId id="282" r:id="rId25"/>
    <p:sldId id="348" r:id="rId26"/>
    <p:sldId id="281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10" r:id="rId48"/>
    <p:sldId id="349" r:id="rId49"/>
    <p:sldId id="344" r:id="rId50"/>
    <p:sldId id="345" r:id="rId51"/>
    <p:sldId id="346" r:id="rId52"/>
    <p:sldId id="353" r:id="rId53"/>
    <p:sldId id="342" r:id="rId54"/>
    <p:sldId id="343" r:id="rId55"/>
  </p:sldIdLst>
  <p:sldSz cx="12192000" cy="6858000"/>
  <p:notesSz cx="6946900" cy="92837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a" initials="L" lastIdx="2" clrIdx="0"/>
  <p:cmAuthor id="1" name="Guezouli" initials="G" lastIdx="2" clrIdx="1">
    <p:extLst>
      <p:ext uri="{19B8F6BF-5375-455C-9EA6-DF929625EA0E}">
        <p15:presenceInfo xmlns:p15="http://schemas.microsoft.com/office/powerpoint/2012/main" userId="Guezou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A"/>
    <a:srgbClr val="4F4F4F"/>
    <a:srgbClr val="C5CAD3"/>
    <a:srgbClr val="484848"/>
    <a:srgbClr val="5A5A5A"/>
    <a:srgbClr val="464646"/>
    <a:srgbClr val="838383"/>
    <a:srgbClr val="797979"/>
    <a:srgbClr val="E59A37"/>
    <a:srgbClr val="98B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3" autoAdjust="0"/>
    <p:restoredTop sz="82320" autoAdjust="0"/>
  </p:normalViewPr>
  <p:slideViewPr>
    <p:cSldViewPr>
      <p:cViewPr varScale="1">
        <p:scale>
          <a:sx n="52" d="100"/>
          <a:sy n="52" d="100"/>
        </p:scale>
        <p:origin x="126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56" y="-96"/>
      </p:cViewPr>
      <p:guideLst>
        <p:guide orient="horz" pos="2924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18564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35413" y="8818564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C89CE-9F18-4F8C-8302-C0917DD0E9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04635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>
              <a:defRPr kumimoji="0"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>
              <a:defRPr kumimoji="0"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9413" y="695325"/>
            <a:ext cx="6188075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4" y="4410076"/>
            <a:ext cx="5095875" cy="417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Cliquer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>
              <a:defRPr kumimoji="0"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>
              <a:defRPr kumimoji="0" sz="1200">
                <a:latin typeface="Times New Roman" pitchFamily="18" charset="0"/>
              </a:defRPr>
            </a:lvl1pPr>
          </a:lstStyle>
          <a:p>
            <a:fld id="{21292AE6-9543-430D-B325-5DF2CF3B86C7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44087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fr-FR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601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19</a:t>
            </a:fld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20</a:t>
            </a:fld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21</a:t>
            </a:fld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22</a:t>
            </a:fld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23</a:t>
            </a:fld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24</a:t>
            </a:fld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125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26</a:t>
            </a:fld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27</a:t>
            </a:fld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28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29</a:t>
            </a:fld>
            <a:endParaRPr lang="fr-F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30</a:t>
            </a:fld>
            <a:endParaRPr lang="fr-F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31</a:t>
            </a:fld>
            <a:endParaRPr lang="fr-F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32</a:t>
            </a:fld>
            <a:endParaRPr lang="fr-F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33</a:t>
            </a:fld>
            <a:endParaRPr lang="fr-F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34</a:t>
            </a:fld>
            <a:endParaRPr lang="fr-F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35</a:t>
            </a:fld>
            <a:endParaRPr lang="fr-F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36</a:t>
            </a:fld>
            <a:endParaRPr lang="fr-F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37</a:t>
            </a:fld>
            <a:endParaRPr lang="fr-F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38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3609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39</a:t>
            </a:fld>
            <a:endParaRPr lang="fr-FR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40</a:t>
            </a:fld>
            <a:endParaRPr lang="fr-FR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41</a:t>
            </a:fld>
            <a:endParaRPr lang="fr-FR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42</a:t>
            </a:fld>
            <a:endParaRPr lang="fr-FR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43</a:t>
            </a:fld>
            <a:endParaRPr lang="fr-FR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44</a:t>
            </a:fld>
            <a:endParaRPr lang="fr-FR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45</a:t>
            </a:fld>
            <a:endParaRPr lang="fr-FR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46</a:t>
            </a:fld>
            <a:endParaRPr lang="fr-FR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0065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53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8855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54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1255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1482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3097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821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592" y="26166"/>
            <a:ext cx="767408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gner et arrondir un rectangle à un seul coin 7"/>
          <p:cNvSpPr/>
          <p:nvPr userDrawn="1"/>
        </p:nvSpPr>
        <p:spPr>
          <a:xfrm>
            <a:off x="239350" y="260648"/>
            <a:ext cx="11713301" cy="6336704"/>
          </a:xfrm>
          <a:prstGeom prst="snipRoundRect">
            <a:avLst>
              <a:gd name="adj1" fmla="val 10895"/>
              <a:gd name="adj2" fmla="val 13987"/>
            </a:avLst>
          </a:prstGeom>
          <a:gradFill flip="none" rotWithShape="1">
            <a:gsLst>
              <a:gs pos="0">
                <a:schemeClr val="bg1"/>
              </a:gs>
              <a:gs pos="81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solidFill>
              <a:srgbClr val="3860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MU Serif" pitchFamily="2" charset="0"/>
              <a:ea typeface="CMU Serif" pitchFamily="2" charset="0"/>
              <a:cs typeface="CMU Serif" pitchFamily="2" charset="0"/>
            </a:endParaRPr>
          </a:p>
        </p:txBody>
      </p:sp>
      <p:sp>
        <p:nvSpPr>
          <p:cNvPr id="9" name="Pentagone 8"/>
          <p:cNvSpPr/>
          <p:nvPr userDrawn="1"/>
        </p:nvSpPr>
        <p:spPr>
          <a:xfrm>
            <a:off x="527381" y="6453336"/>
            <a:ext cx="2904323" cy="288032"/>
          </a:xfrm>
          <a:prstGeom prst="homePlate">
            <a:avLst/>
          </a:prstGeom>
          <a:solidFill>
            <a:schemeClr val="bg1"/>
          </a:solidFill>
          <a:ln>
            <a:solidFill>
              <a:srgbClr val="3860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400" dirty="0">
                <a:solidFill>
                  <a:srgbClr val="000000"/>
                </a:solidFill>
              </a:rPr>
              <a:t>Dr. Guezouli L. – Cours des IHM</a:t>
            </a:r>
          </a:p>
        </p:txBody>
      </p:sp>
      <p:sp>
        <p:nvSpPr>
          <p:cNvPr id="10" name="Pentagone 9"/>
          <p:cNvSpPr/>
          <p:nvPr userDrawn="1"/>
        </p:nvSpPr>
        <p:spPr>
          <a:xfrm flipH="1">
            <a:off x="10800523" y="6453336"/>
            <a:ext cx="864000" cy="288032"/>
          </a:xfrm>
          <a:prstGeom prst="homePlate">
            <a:avLst/>
          </a:prstGeom>
          <a:solidFill>
            <a:schemeClr val="bg1"/>
          </a:solidFill>
          <a:ln>
            <a:solidFill>
              <a:srgbClr val="3860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90E26ED-B2F5-4811-9455-0442D5628303}" type="slidenum">
              <a:rPr kumimoji="1" lang="fr-FR" sz="1400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kumimoji="1" lang="fr-FR" sz="14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AB6E111-01A3-4489-97B2-82A78DEE0709}"/>
              </a:ext>
            </a:extLst>
          </p:cNvPr>
          <p:cNvSpPr txBox="1"/>
          <p:nvPr userDrawn="1"/>
        </p:nvSpPr>
        <p:spPr>
          <a:xfrm>
            <a:off x="6069315" y="6531825"/>
            <a:ext cx="1178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dirty="0"/>
              <a:t>2021-2022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tanpad.com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>
            <a:extLst>
              <a:ext uri="{FF2B5EF4-FFF2-40B4-BE49-F238E27FC236}">
                <a16:creationId xmlns:a16="http://schemas.microsoft.com/office/drawing/2014/main" id="{82D0F752-7A86-4A1C-ADA9-54FE90F11D18}"/>
              </a:ext>
            </a:extLst>
          </p:cNvPr>
          <p:cNvSpPr txBox="1">
            <a:spLocks noChangeArrowheads="1"/>
          </p:cNvSpPr>
          <p:nvPr/>
        </p:nvSpPr>
        <p:spPr>
          <a:xfrm>
            <a:off x="1812339" y="3356992"/>
            <a:ext cx="8568952" cy="648072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9pPr>
          </a:lstStyle>
          <a:p>
            <a:pPr algn="ctr"/>
            <a:r>
              <a:rPr lang="fr-FR" sz="2400" b="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Pour les étudiant Licence 3 - ISIL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D8151E3-8CBB-482A-9056-ED66A8D4FD54}"/>
              </a:ext>
            </a:extLst>
          </p:cNvPr>
          <p:cNvSpPr txBox="1">
            <a:spLocks noChangeArrowheads="1"/>
          </p:cNvSpPr>
          <p:nvPr/>
        </p:nvSpPr>
        <p:spPr>
          <a:xfrm>
            <a:off x="1811524" y="4365104"/>
            <a:ext cx="8568952" cy="648072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9pPr>
          </a:lstStyle>
          <a:p>
            <a:pPr algn="ctr"/>
            <a:r>
              <a:rPr lang="fr-FR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Chapitre 1: Introduction à l’IHM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1A1D4B4-B800-468A-B161-8270EB68D9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177" y="-841066"/>
            <a:ext cx="5237647" cy="7527137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840A3C81-4E74-4BE8-BD05-89A0DFB0D54B}"/>
              </a:ext>
            </a:extLst>
          </p:cNvPr>
          <p:cNvSpPr txBox="1">
            <a:spLocks noChangeArrowheads="1"/>
          </p:cNvSpPr>
          <p:nvPr/>
        </p:nvSpPr>
        <p:spPr>
          <a:xfrm>
            <a:off x="1811524" y="2132856"/>
            <a:ext cx="8568952" cy="1872208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9pPr>
          </a:lstStyle>
          <a:p>
            <a:pPr algn="ctr"/>
            <a:r>
              <a:rPr lang="fr-FR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Cours</a:t>
            </a:r>
          </a:p>
          <a:p>
            <a:pPr algn="ctr"/>
            <a:r>
              <a:rPr lang="fr-FR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Interface Homme Machine</a:t>
            </a:r>
          </a:p>
        </p:txBody>
      </p:sp>
    </p:spTree>
    <p:extLst>
      <p:ext uri="{BB962C8B-B14F-4D97-AF65-F5344CB8AC3E}">
        <p14:creationId xmlns:p14="http://schemas.microsoft.com/office/powerpoint/2010/main" val="367611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412776"/>
            <a:ext cx="8229600" cy="49053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dirty="0"/>
              <a:t>Interaction homme - machine </a:t>
            </a:r>
          </a:p>
          <a:p>
            <a:pPr lvl="1"/>
            <a:r>
              <a:rPr lang="fr-FR" sz="2000" dirty="0"/>
              <a:t>La conception, la mise en œuvre et a l’évaluation de systèmes informatiques interactifs destinés à des utilisateurs humains ainsi qu’a l’étude des principaux phénomènes qui les entourent </a:t>
            </a:r>
          </a:p>
          <a:p>
            <a:r>
              <a:rPr lang="fr-FR" dirty="0"/>
              <a:t>Un système interactif est un système dont le fonctionnement dépend d’informations fournies par un environnement externe qu’il ne contrôle pas</a:t>
            </a:r>
          </a:p>
          <a:p>
            <a:r>
              <a:rPr lang="fr-FR" dirty="0"/>
              <a:t>Les systèmes interactifs sont également appelés ouverts, par opposition aux systèmes fermés - ou autonomes - dont le fonctionnement peut être entièrement décrit par des algorithmes</a:t>
            </a:r>
          </a:p>
          <a:p>
            <a:pPr marL="64008" indent="0" algn="ctr">
              <a:buNone/>
            </a:pPr>
            <a:r>
              <a:rPr lang="fr-FR" dirty="0">
                <a:solidFill>
                  <a:srgbClr val="FF0000"/>
                </a:solidFill>
              </a:rPr>
              <a:t>Interface ≠ Interaction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483518"/>
            <a:ext cx="8229600" cy="64122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IHM - définitions</a:t>
            </a:r>
          </a:p>
        </p:txBody>
      </p:sp>
    </p:spTree>
    <p:extLst>
      <p:ext uri="{BB962C8B-B14F-4D97-AF65-F5344CB8AC3E}">
        <p14:creationId xmlns:p14="http://schemas.microsoft.com/office/powerpoint/2010/main" val="1188603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3">
            <a:extLst>
              <a:ext uri="{FF2B5EF4-FFF2-40B4-BE49-F238E27FC236}">
                <a16:creationId xmlns:a16="http://schemas.microsoft.com/office/drawing/2014/main" id="{D74271F0-91DE-40DC-8E5D-EC764700760B}"/>
              </a:ext>
            </a:extLst>
          </p:cNvPr>
          <p:cNvSpPr txBox="1"/>
          <p:nvPr/>
        </p:nvSpPr>
        <p:spPr>
          <a:xfrm>
            <a:off x="2103119" y="1584960"/>
            <a:ext cx="211709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buClr>
                <a:srgbClr val="DD8046"/>
              </a:buClr>
              <a:buSzPct val="60344"/>
              <a:tabLst>
                <a:tab pos="332740" algn="l"/>
              </a:tabLst>
            </a:pPr>
            <a:r>
              <a:rPr sz="2900" spc="-345" dirty="0"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sz="29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spc="-290" dirty="0">
                <a:latin typeface="Calibri" panose="020F0502020204030204" pitchFamily="34" charset="0"/>
                <a:cs typeface="Calibri" panose="020F0502020204030204" pitchFamily="34" charset="0"/>
              </a:rPr>
              <a:t>système?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object 4">
            <a:extLst>
              <a:ext uri="{FF2B5EF4-FFF2-40B4-BE49-F238E27FC236}">
                <a16:creationId xmlns:a16="http://schemas.microsoft.com/office/drawing/2014/main" id="{5324DCAD-C2F2-4D35-8F7B-3C82728AAA51}"/>
              </a:ext>
            </a:extLst>
          </p:cNvPr>
          <p:cNvGrpSpPr/>
          <p:nvPr/>
        </p:nvGrpSpPr>
        <p:grpSpPr>
          <a:xfrm>
            <a:off x="4934063" y="3776726"/>
            <a:ext cx="3619500" cy="1967230"/>
            <a:chOff x="2401951" y="3776726"/>
            <a:chExt cx="3619500" cy="1967230"/>
          </a:xfrm>
        </p:grpSpPr>
        <p:sp>
          <p:nvSpPr>
            <p:cNvPr id="20" name="object 5">
              <a:extLst>
                <a:ext uri="{FF2B5EF4-FFF2-40B4-BE49-F238E27FC236}">
                  <a16:creationId xmlns:a16="http://schemas.microsoft.com/office/drawing/2014/main" id="{45ADDF80-FF15-43E1-BA6B-978CC7688415}"/>
                </a:ext>
              </a:extLst>
            </p:cNvPr>
            <p:cNvSpPr/>
            <p:nvPr/>
          </p:nvSpPr>
          <p:spPr>
            <a:xfrm>
              <a:off x="2411476" y="3786251"/>
              <a:ext cx="3600450" cy="1948180"/>
            </a:xfrm>
            <a:custGeom>
              <a:avLst/>
              <a:gdLst/>
              <a:ahLst/>
              <a:cxnLst/>
              <a:rect l="l" t="t" r="r" b="b"/>
              <a:pathLst>
                <a:path w="3600450" h="1948179">
                  <a:moveTo>
                    <a:pt x="0" y="324612"/>
                  </a:moveTo>
                  <a:lnTo>
                    <a:pt x="3518" y="276632"/>
                  </a:lnTo>
                  <a:lnTo>
                    <a:pt x="13740" y="230843"/>
                  </a:lnTo>
                  <a:lnTo>
                    <a:pt x="30162" y="187743"/>
                  </a:lnTo>
                  <a:lnTo>
                    <a:pt x="52285" y="147837"/>
                  </a:lnTo>
                  <a:lnTo>
                    <a:pt x="79606" y="111624"/>
                  </a:lnTo>
                  <a:lnTo>
                    <a:pt x="111624" y="79606"/>
                  </a:lnTo>
                  <a:lnTo>
                    <a:pt x="147837" y="52285"/>
                  </a:lnTo>
                  <a:lnTo>
                    <a:pt x="187743" y="30162"/>
                  </a:lnTo>
                  <a:lnTo>
                    <a:pt x="230843" y="13740"/>
                  </a:lnTo>
                  <a:lnTo>
                    <a:pt x="276632" y="3518"/>
                  </a:lnTo>
                  <a:lnTo>
                    <a:pt x="324612" y="0"/>
                  </a:lnTo>
                  <a:lnTo>
                    <a:pt x="3275711" y="0"/>
                  </a:lnTo>
                  <a:lnTo>
                    <a:pt x="3323693" y="3518"/>
                  </a:lnTo>
                  <a:lnTo>
                    <a:pt x="3369491" y="13740"/>
                  </a:lnTo>
                  <a:lnTo>
                    <a:pt x="3412602" y="30162"/>
                  </a:lnTo>
                  <a:lnTo>
                    <a:pt x="3452524" y="52285"/>
                  </a:lnTo>
                  <a:lnTo>
                    <a:pt x="3488753" y="79606"/>
                  </a:lnTo>
                  <a:lnTo>
                    <a:pt x="3520788" y="111624"/>
                  </a:lnTo>
                  <a:lnTo>
                    <a:pt x="3548126" y="147837"/>
                  </a:lnTo>
                  <a:lnTo>
                    <a:pt x="3570263" y="187743"/>
                  </a:lnTo>
                  <a:lnTo>
                    <a:pt x="3586698" y="230843"/>
                  </a:lnTo>
                  <a:lnTo>
                    <a:pt x="3596928" y="276632"/>
                  </a:lnTo>
                  <a:lnTo>
                    <a:pt x="3600450" y="324612"/>
                  </a:lnTo>
                  <a:lnTo>
                    <a:pt x="3600450" y="1623187"/>
                  </a:lnTo>
                  <a:lnTo>
                    <a:pt x="3596928" y="1671151"/>
                  </a:lnTo>
                  <a:lnTo>
                    <a:pt x="3586698" y="1716932"/>
                  </a:lnTo>
                  <a:lnTo>
                    <a:pt x="3570263" y="1760027"/>
                  </a:lnTo>
                  <a:lnTo>
                    <a:pt x="3548126" y="1799933"/>
                  </a:lnTo>
                  <a:lnTo>
                    <a:pt x="3520788" y="1836149"/>
                  </a:lnTo>
                  <a:lnTo>
                    <a:pt x="3488753" y="1868171"/>
                  </a:lnTo>
                  <a:lnTo>
                    <a:pt x="3452524" y="1895497"/>
                  </a:lnTo>
                  <a:lnTo>
                    <a:pt x="3412602" y="1917625"/>
                  </a:lnTo>
                  <a:lnTo>
                    <a:pt x="3369491" y="1934053"/>
                  </a:lnTo>
                  <a:lnTo>
                    <a:pt x="3323693" y="1944278"/>
                  </a:lnTo>
                  <a:lnTo>
                    <a:pt x="3275711" y="1947799"/>
                  </a:lnTo>
                  <a:lnTo>
                    <a:pt x="324612" y="1947799"/>
                  </a:lnTo>
                  <a:lnTo>
                    <a:pt x="276632" y="1944278"/>
                  </a:lnTo>
                  <a:lnTo>
                    <a:pt x="230843" y="1934053"/>
                  </a:lnTo>
                  <a:lnTo>
                    <a:pt x="187743" y="1917625"/>
                  </a:lnTo>
                  <a:lnTo>
                    <a:pt x="147837" y="1895497"/>
                  </a:lnTo>
                  <a:lnTo>
                    <a:pt x="111624" y="1868171"/>
                  </a:lnTo>
                  <a:lnTo>
                    <a:pt x="79606" y="1836149"/>
                  </a:lnTo>
                  <a:lnTo>
                    <a:pt x="52285" y="1799933"/>
                  </a:lnTo>
                  <a:lnTo>
                    <a:pt x="30162" y="1760027"/>
                  </a:lnTo>
                  <a:lnTo>
                    <a:pt x="13740" y="1716932"/>
                  </a:lnTo>
                  <a:lnTo>
                    <a:pt x="3518" y="1671151"/>
                  </a:lnTo>
                  <a:lnTo>
                    <a:pt x="0" y="1623187"/>
                  </a:lnTo>
                  <a:lnTo>
                    <a:pt x="0" y="324612"/>
                  </a:lnTo>
                  <a:close/>
                </a:path>
              </a:pathLst>
            </a:custGeom>
            <a:ln w="19050">
              <a:solidFill>
                <a:srgbClr val="DD8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9BF90D68-7A51-4A18-93AA-E654F03FFDDE}"/>
                </a:ext>
              </a:extLst>
            </p:cNvPr>
            <p:cNvSpPr/>
            <p:nvPr/>
          </p:nvSpPr>
          <p:spPr>
            <a:xfrm>
              <a:off x="3348101" y="5084826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288036" y="0"/>
                  </a:moveTo>
                  <a:lnTo>
                    <a:pt x="241302" y="3768"/>
                  </a:lnTo>
                  <a:lnTo>
                    <a:pt x="196973" y="14679"/>
                  </a:lnTo>
                  <a:lnTo>
                    <a:pt x="155643" y="32140"/>
                  </a:lnTo>
                  <a:lnTo>
                    <a:pt x="117902" y="55558"/>
                  </a:lnTo>
                  <a:lnTo>
                    <a:pt x="84343" y="84343"/>
                  </a:lnTo>
                  <a:lnTo>
                    <a:pt x="55558" y="117902"/>
                  </a:lnTo>
                  <a:lnTo>
                    <a:pt x="32140" y="155643"/>
                  </a:lnTo>
                  <a:lnTo>
                    <a:pt x="14679" y="196973"/>
                  </a:lnTo>
                  <a:lnTo>
                    <a:pt x="3768" y="241302"/>
                  </a:lnTo>
                  <a:lnTo>
                    <a:pt x="0" y="288036"/>
                  </a:lnTo>
                  <a:lnTo>
                    <a:pt x="3768" y="334773"/>
                  </a:lnTo>
                  <a:lnTo>
                    <a:pt x="14679" y="379111"/>
                  </a:lnTo>
                  <a:lnTo>
                    <a:pt x="32140" y="420455"/>
                  </a:lnTo>
                  <a:lnTo>
                    <a:pt x="55558" y="458213"/>
                  </a:lnTo>
                  <a:lnTo>
                    <a:pt x="84343" y="491791"/>
                  </a:lnTo>
                  <a:lnTo>
                    <a:pt x="117902" y="520595"/>
                  </a:lnTo>
                  <a:lnTo>
                    <a:pt x="155643" y="544031"/>
                  </a:lnTo>
                  <a:lnTo>
                    <a:pt x="196973" y="561506"/>
                  </a:lnTo>
                  <a:lnTo>
                    <a:pt x="241302" y="572426"/>
                  </a:lnTo>
                  <a:lnTo>
                    <a:pt x="288036" y="576199"/>
                  </a:lnTo>
                  <a:lnTo>
                    <a:pt x="334773" y="572426"/>
                  </a:lnTo>
                  <a:lnTo>
                    <a:pt x="379111" y="561506"/>
                  </a:lnTo>
                  <a:lnTo>
                    <a:pt x="420455" y="544031"/>
                  </a:lnTo>
                  <a:lnTo>
                    <a:pt x="458213" y="520595"/>
                  </a:lnTo>
                  <a:lnTo>
                    <a:pt x="491791" y="491791"/>
                  </a:lnTo>
                  <a:lnTo>
                    <a:pt x="520595" y="458213"/>
                  </a:lnTo>
                  <a:lnTo>
                    <a:pt x="544031" y="420455"/>
                  </a:lnTo>
                  <a:lnTo>
                    <a:pt x="561506" y="379111"/>
                  </a:lnTo>
                  <a:lnTo>
                    <a:pt x="572426" y="334773"/>
                  </a:lnTo>
                  <a:lnTo>
                    <a:pt x="576199" y="288036"/>
                  </a:lnTo>
                  <a:lnTo>
                    <a:pt x="572426" y="241302"/>
                  </a:lnTo>
                  <a:lnTo>
                    <a:pt x="561506" y="196973"/>
                  </a:lnTo>
                  <a:lnTo>
                    <a:pt x="544031" y="155643"/>
                  </a:lnTo>
                  <a:lnTo>
                    <a:pt x="520595" y="117902"/>
                  </a:lnTo>
                  <a:lnTo>
                    <a:pt x="491791" y="84343"/>
                  </a:lnTo>
                  <a:lnTo>
                    <a:pt x="458213" y="55558"/>
                  </a:lnTo>
                  <a:lnTo>
                    <a:pt x="420455" y="32140"/>
                  </a:lnTo>
                  <a:lnTo>
                    <a:pt x="379111" y="14679"/>
                  </a:lnTo>
                  <a:lnTo>
                    <a:pt x="334773" y="3768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144C063B-FD86-4DE7-BDF8-246D914B4BAB}"/>
                </a:ext>
              </a:extLst>
            </p:cNvPr>
            <p:cNvSpPr/>
            <p:nvPr/>
          </p:nvSpPr>
          <p:spPr>
            <a:xfrm>
              <a:off x="3348101" y="5084826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0" y="288036"/>
                  </a:moveTo>
                  <a:lnTo>
                    <a:pt x="3768" y="241302"/>
                  </a:lnTo>
                  <a:lnTo>
                    <a:pt x="14679" y="196973"/>
                  </a:lnTo>
                  <a:lnTo>
                    <a:pt x="32140" y="155643"/>
                  </a:lnTo>
                  <a:lnTo>
                    <a:pt x="55558" y="117902"/>
                  </a:lnTo>
                  <a:lnTo>
                    <a:pt x="84343" y="84343"/>
                  </a:lnTo>
                  <a:lnTo>
                    <a:pt x="117902" y="55558"/>
                  </a:lnTo>
                  <a:lnTo>
                    <a:pt x="155643" y="32140"/>
                  </a:lnTo>
                  <a:lnTo>
                    <a:pt x="196973" y="14679"/>
                  </a:lnTo>
                  <a:lnTo>
                    <a:pt x="241302" y="3768"/>
                  </a:lnTo>
                  <a:lnTo>
                    <a:pt x="288036" y="0"/>
                  </a:lnTo>
                  <a:lnTo>
                    <a:pt x="334773" y="3768"/>
                  </a:lnTo>
                  <a:lnTo>
                    <a:pt x="379111" y="14679"/>
                  </a:lnTo>
                  <a:lnTo>
                    <a:pt x="420455" y="32140"/>
                  </a:lnTo>
                  <a:lnTo>
                    <a:pt x="458213" y="55558"/>
                  </a:lnTo>
                  <a:lnTo>
                    <a:pt x="491791" y="84343"/>
                  </a:lnTo>
                  <a:lnTo>
                    <a:pt x="520595" y="117902"/>
                  </a:lnTo>
                  <a:lnTo>
                    <a:pt x="544031" y="155643"/>
                  </a:lnTo>
                  <a:lnTo>
                    <a:pt x="561506" y="196973"/>
                  </a:lnTo>
                  <a:lnTo>
                    <a:pt x="572426" y="241302"/>
                  </a:lnTo>
                  <a:lnTo>
                    <a:pt x="576199" y="288036"/>
                  </a:lnTo>
                  <a:lnTo>
                    <a:pt x="572426" y="334773"/>
                  </a:lnTo>
                  <a:lnTo>
                    <a:pt x="561506" y="379111"/>
                  </a:lnTo>
                  <a:lnTo>
                    <a:pt x="544031" y="420455"/>
                  </a:lnTo>
                  <a:lnTo>
                    <a:pt x="520595" y="458213"/>
                  </a:lnTo>
                  <a:lnTo>
                    <a:pt x="491791" y="491791"/>
                  </a:lnTo>
                  <a:lnTo>
                    <a:pt x="458213" y="520595"/>
                  </a:lnTo>
                  <a:lnTo>
                    <a:pt x="420455" y="544031"/>
                  </a:lnTo>
                  <a:lnTo>
                    <a:pt x="379111" y="561506"/>
                  </a:lnTo>
                  <a:lnTo>
                    <a:pt x="334773" y="572426"/>
                  </a:lnTo>
                  <a:lnTo>
                    <a:pt x="288036" y="576199"/>
                  </a:lnTo>
                  <a:lnTo>
                    <a:pt x="241302" y="572426"/>
                  </a:lnTo>
                  <a:lnTo>
                    <a:pt x="196973" y="561506"/>
                  </a:lnTo>
                  <a:lnTo>
                    <a:pt x="155643" y="544031"/>
                  </a:lnTo>
                  <a:lnTo>
                    <a:pt x="117902" y="520595"/>
                  </a:lnTo>
                  <a:lnTo>
                    <a:pt x="84343" y="491791"/>
                  </a:lnTo>
                  <a:lnTo>
                    <a:pt x="55558" y="458213"/>
                  </a:lnTo>
                  <a:lnTo>
                    <a:pt x="32140" y="420455"/>
                  </a:lnTo>
                  <a:lnTo>
                    <a:pt x="14679" y="379111"/>
                  </a:lnTo>
                  <a:lnTo>
                    <a:pt x="3768" y="334773"/>
                  </a:lnTo>
                  <a:lnTo>
                    <a:pt x="0" y="2880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8">
            <a:extLst>
              <a:ext uri="{FF2B5EF4-FFF2-40B4-BE49-F238E27FC236}">
                <a16:creationId xmlns:a16="http://schemas.microsoft.com/office/drawing/2014/main" id="{EAB7FBA4-376A-49FF-8DC9-7BF4D0F5A29C}"/>
              </a:ext>
            </a:extLst>
          </p:cNvPr>
          <p:cNvSpPr txBox="1"/>
          <p:nvPr/>
        </p:nvSpPr>
        <p:spPr>
          <a:xfrm>
            <a:off x="4968953" y="3038932"/>
            <a:ext cx="373682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spc="-165" dirty="0">
                <a:latin typeface="Calibri" panose="020F0502020204030204" pitchFamily="34" charset="0"/>
                <a:cs typeface="Calibri" panose="020F0502020204030204" pitchFamily="34" charset="0"/>
              </a:rPr>
              <a:t>Système = ensemble d’éléments en interaction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9356A8E0-6486-43C6-BD05-E58EA70763B9}"/>
              </a:ext>
            </a:extLst>
          </p:cNvPr>
          <p:cNvSpPr txBox="1"/>
          <p:nvPr/>
        </p:nvSpPr>
        <p:spPr>
          <a:xfrm>
            <a:off x="6087858" y="5211763"/>
            <a:ext cx="1638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-114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10">
            <a:extLst>
              <a:ext uri="{FF2B5EF4-FFF2-40B4-BE49-F238E27FC236}">
                <a16:creationId xmlns:a16="http://schemas.microsoft.com/office/drawing/2014/main" id="{BBD1A195-0A61-4617-A10D-9A9F8F4A949E}"/>
              </a:ext>
            </a:extLst>
          </p:cNvPr>
          <p:cNvGrpSpPr/>
          <p:nvPr/>
        </p:nvGrpSpPr>
        <p:grpSpPr>
          <a:xfrm>
            <a:off x="6162725" y="4287838"/>
            <a:ext cx="586105" cy="586105"/>
            <a:chOff x="3630612" y="4287837"/>
            <a:chExt cx="586105" cy="586105"/>
          </a:xfrm>
        </p:grpSpPr>
        <p:sp>
          <p:nvSpPr>
            <p:cNvPr id="26" name="object 11">
              <a:extLst>
                <a:ext uri="{FF2B5EF4-FFF2-40B4-BE49-F238E27FC236}">
                  <a16:creationId xmlns:a16="http://schemas.microsoft.com/office/drawing/2014/main" id="{8686AD2A-18E4-4CC7-9177-1E888E389B47}"/>
                </a:ext>
              </a:extLst>
            </p:cNvPr>
            <p:cNvSpPr/>
            <p:nvPr/>
          </p:nvSpPr>
          <p:spPr>
            <a:xfrm>
              <a:off x="3635375" y="4292600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288163" y="0"/>
                  </a:moveTo>
                  <a:lnTo>
                    <a:pt x="241425" y="3772"/>
                  </a:lnTo>
                  <a:lnTo>
                    <a:pt x="197087" y="14692"/>
                  </a:lnTo>
                  <a:lnTo>
                    <a:pt x="155743" y="32167"/>
                  </a:lnTo>
                  <a:lnTo>
                    <a:pt x="117985" y="55603"/>
                  </a:lnTo>
                  <a:lnTo>
                    <a:pt x="84407" y="84407"/>
                  </a:lnTo>
                  <a:lnTo>
                    <a:pt x="55603" y="117985"/>
                  </a:lnTo>
                  <a:lnTo>
                    <a:pt x="32167" y="155743"/>
                  </a:lnTo>
                  <a:lnTo>
                    <a:pt x="14692" y="197087"/>
                  </a:lnTo>
                  <a:lnTo>
                    <a:pt x="3772" y="241425"/>
                  </a:lnTo>
                  <a:lnTo>
                    <a:pt x="0" y="288163"/>
                  </a:lnTo>
                  <a:lnTo>
                    <a:pt x="3772" y="334900"/>
                  </a:lnTo>
                  <a:lnTo>
                    <a:pt x="14692" y="379238"/>
                  </a:lnTo>
                  <a:lnTo>
                    <a:pt x="32167" y="420582"/>
                  </a:lnTo>
                  <a:lnTo>
                    <a:pt x="55603" y="458340"/>
                  </a:lnTo>
                  <a:lnTo>
                    <a:pt x="84407" y="491918"/>
                  </a:lnTo>
                  <a:lnTo>
                    <a:pt x="117985" y="520722"/>
                  </a:lnTo>
                  <a:lnTo>
                    <a:pt x="155743" y="544158"/>
                  </a:lnTo>
                  <a:lnTo>
                    <a:pt x="197087" y="561633"/>
                  </a:lnTo>
                  <a:lnTo>
                    <a:pt x="241425" y="572553"/>
                  </a:lnTo>
                  <a:lnTo>
                    <a:pt x="288163" y="576326"/>
                  </a:lnTo>
                  <a:lnTo>
                    <a:pt x="334900" y="572553"/>
                  </a:lnTo>
                  <a:lnTo>
                    <a:pt x="379238" y="561633"/>
                  </a:lnTo>
                  <a:lnTo>
                    <a:pt x="420582" y="544158"/>
                  </a:lnTo>
                  <a:lnTo>
                    <a:pt x="458340" y="520722"/>
                  </a:lnTo>
                  <a:lnTo>
                    <a:pt x="491918" y="491918"/>
                  </a:lnTo>
                  <a:lnTo>
                    <a:pt x="520722" y="458340"/>
                  </a:lnTo>
                  <a:lnTo>
                    <a:pt x="544158" y="420582"/>
                  </a:lnTo>
                  <a:lnTo>
                    <a:pt x="561633" y="379238"/>
                  </a:lnTo>
                  <a:lnTo>
                    <a:pt x="572553" y="334900"/>
                  </a:lnTo>
                  <a:lnTo>
                    <a:pt x="576326" y="288163"/>
                  </a:lnTo>
                  <a:lnTo>
                    <a:pt x="572553" y="241425"/>
                  </a:lnTo>
                  <a:lnTo>
                    <a:pt x="561633" y="197087"/>
                  </a:lnTo>
                  <a:lnTo>
                    <a:pt x="544158" y="155743"/>
                  </a:lnTo>
                  <a:lnTo>
                    <a:pt x="520722" y="117985"/>
                  </a:lnTo>
                  <a:lnTo>
                    <a:pt x="491918" y="84407"/>
                  </a:lnTo>
                  <a:lnTo>
                    <a:pt x="458340" y="55603"/>
                  </a:lnTo>
                  <a:lnTo>
                    <a:pt x="420582" y="32167"/>
                  </a:lnTo>
                  <a:lnTo>
                    <a:pt x="379238" y="14692"/>
                  </a:lnTo>
                  <a:lnTo>
                    <a:pt x="334900" y="3772"/>
                  </a:lnTo>
                  <a:lnTo>
                    <a:pt x="2881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2">
              <a:extLst>
                <a:ext uri="{FF2B5EF4-FFF2-40B4-BE49-F238E27FC236}">
                  <a16:creationId xmlns:a16="http://schemas.microsoft.com/office/drawing/2014/main" id="{B86AAC63-CE40-4701-8B95-4BC0C6CFBC7D}"/>
                </a:ext>
              </a:extLst>
            </p:cNvPr>
            <p:cNvSpPr/>
            <p:nvPr/>
          </p:nvSpPr>
          <p:spPr>
            <a:xfrm>
              <a:off x="3635375" y="4292600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0" y="288163"/>
                  </a:moveTo>
                  <a:lnTo>
                    <a:pt x="3772" y="241425"/>
                  </a:lnTo>
                  <a:lnTo>
                    <a:pt x="14692" y="197087"/>
                  </a:lnTo>
                  <a:lnTo>
                    <a:pt x="32167" y="155743"/>
                  </a:lnTo>
                  <a:lnTo>
                    <a:pt x="55603" y="117985"/>
                  </a:lnTo>
                  <a:lnTo>
                    <a:pt x="84407" y="84407"/>
                  </a:lnTo>
                  <a:lnTo>
                    <a:pt x="117985" y="55603"/>
                  </a:lnTo>
                  <a:lnTo>
                    <a:pt x="155743" y="32167"/>
                  </a:lnTo>
                  <a:lnTo>
                    <a:pt x="197087" y="14692"/>
                  </a:lnTo>
                  <a:lnTo>
                    <a:pt x="241425" y="3772"/>
                  </a:lnTo>
                  <a:lnTo>
                    <a:pt x="288163" y="0"/>
                  </a:lnTo>
                  <a:lnTo>
                    <a:pt x="334900" y="3772"/>
                  </a:lnTo>
                  <a:lnTo>
                    <a:pt x="379238" y="14692"/>
                  </a:lnTo>
                  <a:lnTo>
                    <a:pt x="420582" y="32167"/>
                  </a:lnTo>
                  <a:lnTo>
                    <a:pt x="458340" y="55603"/>
                  </a:lnTo>
                  <a:lnTo>
                    <a:pt x="491918" y="84407"/>
                  </a:lnTo>
                  <a:lnTo>
                    <a:pt x="520722" y="117985"/>
                  </a:lnTo>
                  <a:lnTo>
                    <a:pt x="544158" y="155743"/>
                  </a:lnTo>
                  <a:lnTo>
                    <a:pt x="561633" y="197087"/>
                  </a:lnTo>
                  <a:lnTo>
                    <a:pt x="572553" y="241425"/>
                  </a:lnTo>
                  <a:lnTo>
                    <a:pt x="576326" y="288163"/>
                  </a:lnTo>
                  <a:lnTo>
                    <a:pt x="572553" y="334900"/>
                  </a:lnTo>
                  <a:lnTo>
                    <a:pt x="561633" y="379238"/>
                  </a:lnTo>
                  <a:lnTo>
                    <a:pt x="544158" y="420582"/>
                  </a:lnTo>
                  <a:lnTo>
                    <a:pt x="520722" y="458340"/>
                  </a:lnTo>
                  <a:lnTo>
                    <a:pt x="491918" y="491918"/>
                  </a:lnTo>
                  <a:lnTo>
                    <a:pt x="458340" y="520722"/>
                  </a:lnTo>
                  <a:lnTo>
                    <a:pt x="420582" y="544158"/>
                  </a:lnTo>
                  <a:lnTo>
                    <a:pt x="379238" y="561633"/>
                  </a:lnTo>
                  <a:lnTo>
                    <a:pt x="334900" y="572553"/>
                  </a:lnTo>
                  <a:lnTo>
                    <a:pt x="288163" y="576326"/>
                  </a:lnTo>
                  <a:lnTo>
                    <a:pt x="241425" y="572553"/>
                  </a:lnTo>
                  <a:lnTo>
                    <a:pt x="197087" y="561633"/>
                  </a:lnTo>
                  <a:lnTo>
                    <a:pt x="155743" y="544158"/>
                  </a:lnTo>
                  <a:lnTo>
                    <a:pt x="117985" y="520722"/>
                  </a:lnTo>
                  <a:lnTo>
                    <a:pt x="84407" y="491918"/>
                  </a:lnTo>
                  <a:lnTo>
                    <a:pt x="55603" y="458340"/>
                  </a:lnTo>
                  <a:lnTo>
                    <a:pt x="32167" y="420582"/>
                  </a:lnTo>
                  <a:lnTo>
                    <a:pt x="14692" y="379238"/>
                  </a:lnTo>
                  <a:lnTo>
                    <a:pt x="3772" y="334900"/>
                  </a:lnTo>
                  <a:lnTo>
                    <a:pt x="0" y="28816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3">
            <a:extLst>
              <a:ext uri="{FF2B5EF4-FFF2-40B4-BE49-F238E27FC236}">
                <a16:creationId xmlns:a16="http://schemas.microsoft.com/office/drawing/2014/main" id="{01727FA0-A3FD-4ECA-B393-4F1CB5E83935}"/>
              </a:ext>
            </a:extLst>
          </p:cNvPr>
          <p:cNvSpPr txBox="1"/>
          <p:nvPr/>
        </p:nvSpPr>
        <p:spPr>
          <a:xfrm>
            <a:off x="6385292" y="4419537"/>
            <a:ext cx="140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-300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9" name="object 14">
            <a:extLst>
              <a:ext uri="{FF2B5EF4-FFF2-40B4-BE49-F238E27FC236}">
                <a16:creationId xmlns:a16="http://schemas.microsoft.com/office/drawing/2014/main" id="{9F3B924C-41EF-41EC-9711-6ECE2B38D8C3}"/>
              </a:ext>
            </a:extLst>
          </p:cNvPr>
          <p:cNvGrpSpPr/>
          <p:nvPr/>
        </p:nvGrpSpPr>
        <p:grpSpPr>
          <a:xfrm>
            <a:off x="7099350" y="4432364"/>
            <a:ext cx="586105" cy="586105"/>
            <a:chOff x="4567237" y="4432363"/>
            <a:chExt cx="586105" cy="586105"/>
          </a:xfrm>
        </p:grpSpPr>
        <p:sp>
          <p:nvSpPr>
            <p:cNvPr id="30" name="object 15">
              <a:extLst>
                <a:ext uri="{FF2B5EF4-FFF2-40B4-BE49-F238E27FC236}">
                  <a16:creationId xmlns:a16="http://schemas.microsoft.com/office/drawing/2014/main" id="{74787A99-608F-4010-BFD2-C09161746E23}"/>
                </a:ext>
              </a:extLst>
            </p:cNvPr>
            <p:cNvSpPr/>
            <p:nvPr/>
          </p:nvSpPr>
          <p:spPr>
            <a:xfrm>
              <a:off x="4572000" y="4437126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288163" y="0"/>
                  </a:moveTo>
                  <a:lnTo>
                    <a:pt x="241425" y="3768"/>
                  </a:lnTo>
                  <a:lnTo>
                    <a:pt x="197087" y="14679"/>
                  </a:lnTo>
                  <a:lnTo>
                    <a:pt x="155743" y="32140"/>
                  </a:lnTo>
                  <a:lnTo>
                    <a:pt x="117985" y="55558"/>
                  </a:lnTo>
                  <a:lnTo>
                    <a:pt x="84407" y="84343"/>
                  </a:lnTo>
                  <a:lnTo>
                    <a:pt x="55603" y="117902"/>
                  </a:lnTo>
                  <a:lnTo>
                    <a:pt x="32167" y="155643"/>
                  </a:lnTo>
                  <a:lnTo>
                    <a:pt x="14692" y="196973"/>
                  </a:lnTo>
                  <a:lnTo>
                    <a:pt x="3772" y="241302"/>
                  </a:lnTo>
                  <a:lnTo>
                    <a:pt x="0" y="288036"/>
                  </a:lnTo>
                  <a:lnTo>
                    <a:pt x="3772" y="334773"/>
                  </a:lnTo>
                  <a:lnTo>
                    <a:pt x="14692" y="379111"/>
                  </a:lnTo>
                  <a:lnTo>
                    <a:pt x="32167" y="420455"/>
                  </a:lnTo>
                  <a:lnTo>
                    <a:pt x="55603" y="458213"/>
                  </a:lnTo>
                  <a:lnTo>
                    <a:pt x="84407" y="491791"/>
                  </a:lnTo>
                  <a:lnTo>
                    <a:pt x="117985" y="520595"/>
                  </a:lnTo>
                  <a:lnTo>
                    <a:pt x="155743" y="544031"/>
                  </a:lnTo>
                  <a:lnTo>
                    <a:pt x="197087" y="561506"/>
                  </a:lnTo>
                  <a:lnTo>
                    <a:pt x="241425" y="572426"/>
                  </a:lnTo>
                  <a:lnTo>
                    <a:pt x="288163" y="576199"/>
                  </a:lnTo>
                  <a:lnTo>
                    <a:pt x="334900" y="572426"/>
                  </a:lnTo>
                  <a:lnTo>
                    <a:pt x="379238" y="561506"/>
                  </a:lnTo>
                  <a:lnTo>
                    <a:pt x="420582" y="544031"/>
                  </a:lnTo>
                  <a:lnTo>
                    <a:pt x="458340" y="520595"/>
                  </a:lnTo>
                  <a:lnTo>
                    <a:pt x="491918" y="491791"/>
                  </a:lnTo>
                  <a:lnTo>
                    <a:pt x="520722" y="458213"/>
                  </a:lnTo>
                  <a:lnTo>
                    <a:pt x="544158" y="420455"/>
                  </a:lnTo>
                  <a:lnTo>
                    <a:pt x="561633" y="379111"/>
                  </a:lnTo>
                  <a:lnTo>
                    <a:pt x="572553" y="334773"/>
                  </a:lnTo>
                  <a:lnTo>
                    <a:pt x="576326" y="288036"/>
                  </a:lnTo>
                  <a:lnTo>
                    <a:pt x="572553" y="241302"/>
                  </a:lnTo>
                  <a:lnTo>
                    <a:pt x="561633" y="196973"/>
                  </a:lnTo>
                  <a:lnTo>
                    <a:pt x="544158" y="155643"/>
                  </a:lnTo>
                  <a:lnTo>
                    <a:pt x="520722" y="117902"/>
                  </a:lnTo>
                  <a:lnTo>
                    <a:pt x="491918" y="84343"/>
                  </a:lnTo>
                  <a:lnTo>
                    <a:pt x="458340" y="55558"/>
                  </a:lnTo>
                  <a:lnTo>
                    <a:pt x="420582" y="32140"/>
                  </a:lnTo>
                  <a:lnTo>
                    <a:pt x="379238" y="14679"/>
                  </a:lnTo>
                  <a:lnTo>
                    <a:pt x="334900" y="3768"/>
                  </a:lnTo>
                  <a:lnTo>
                    <a:pt x="2881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6">
              <a:extLst>
                <a:ext uri="{FF2B5EF4-FFF2-40B4-BE49-F238E27FC236}">
                  <a16:creationId xmlns:a16="http://schemas.microsoft.com/office/drawing/2014/main" id="{28CAD18D-70AF-452C-898A-91B650929ADA}"/>
                </a:ext>
              </a:extLst>
            </p:cNvPr>
            <p:cNvSpPr/>
            <p:nvPr/>
          </p:nvSpPr>
          <p:spPr>
            <a:xfrm>
              <a:off x="4572000" y="4437126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0" y="288036"/>
                  </a:moveTo>
                  <a:lnTo>
                    <a:pt x="3772" y="241302"/>
                  </a:lnTo>
                  <a:lnTo>
                    <a:pt x="14692" y="196973"/>
                  </a:lnTo>
                  <a:lnTo>
                    <a:pt x="32167" y="155643"/>
                  </a:lnTo>
                  <a:lnTo>
                    <a:pt x="55603" y="117902"/>
                  </a:lnTo>
                  <a:lnTo>
                    <a:pt x="84407" y="84343"/>
                  </a:lnTo>
                  <a:lnTo>
                    <a:pt x="117985" y="55558"/>
                  </a:lnTo>
                  <a:lnTo>
                    <a:pt x="155743" y="32140"/>
                  </a:lnTo>
                  <a:lnTo>
                    <a:pt x="197087" y="14679"/>
                  </a:lnTo>
                  <a:lnTo>
                    <a:pt x="241425" y="3768"/>
                  </a:lnTo>
                  <a:lnTo>
                    <a:pt x="288163" y="0"/>
                  </a:lnTo>
                  <a:lnTo>
                    <a:pt x="334900" y="3768"/>
                  </a:lnTo>
                  <a:lnTo>
                    <a:pt x="379238" y="14679"/>
                  </a:lnTo>
                  <a:lnTo>
                    <a:pt x="420582" y="32140"/>
                  </a:lnTo>
                  <a:lnTo>
                    <a:pt x="458340" y="55558"/>
                  </a:lnTo>
                  <a:lnTo>
                    <a:pt x="491918" y="84343"/>
                  </a:lnTo>
                  <a:lnTo>
                    <a:pt x="520722" y="117902"/>
                  </a:lnTo>
                  <a:lnTo>
                    <a:pt x="544158" y="155643"/>
                  </a:lnTo>
                  <a:lnTo>
                    <a:pt x="561633" y="196973"/>
                  </a:lnTo>
                  <a:lnTo>
                    <a:pt x="572553" y="241302"/>
                  </a:lnTo>
                  <a:lnTo>
                    <a:pt x="576326" y="288036"/>
                  </a:lnTo>
                  <a:lnTo>
                    <a:pt x="572553" y="334773"/>
                  </a:lnTo>
                  <a:lnTo>
                    <a:pt x="561633" y="379111"/>
                  </a:lnTo>
                  <a:lnTo>
                    <a:pt x="544158" y="420455"/>
                  </a:lnTo>
                  <a:lnTo>
                    <a:pt x="520722" y="458213"/>
                  </a:lnTo>
                  <a:lnTo>
                    <a:pt x="491918" y="491791"/>
                  </a:lnTo>
                  <a:lnTo>
                    <a:pt x="458340" y="520595"/>
                  </a:lnTo>
                  <a:lnTo>
                    <a:pt x="420582" y="544031"/>
                  </a:lnTo>
                  <a:lnTo>
                    <a:pt x="379238" y="561506"/>
                  </a:lnTo>
                  <a:lnTo>
                    <a:pt x="334900" y="572426"/>
                  </a:lnTo>
                  <a:lnTo>
                    <a:pt x="288163" y="576199"/>
                  </a:lnTo>
                  <a:lnTo>
                    <a:pt x="241425" y="572426"/>
                  </a:lnTo>
                  <a:lnTo>
                    <a:pt x="197087" y="561506"/>
                  </a:lnTo>
                  <a:lnTo>
                    <a:pt x="155743" y="544031"/>
                  </a:lnTo>
                  <a:lnTo>
                    <a:pt x="117985" y="520595"/>
                  </a:lnTo>
                  <a:lnTo>
                    <a:pt x="84407" y="491791"/>
                  </a:lnTo>
                  <a:lnTo>
                    <a:pt x="55603" y="458213"/>
                  </a:lnTo>
                  <a:lnTo>
                    <a:pt x="32167" y="420455"/>
                  </a:lnTo>
                  <a:lnTo>
                    <a:pt x="14692" y="379111"/>
                  </a:lnTo>
                  <a:lnTo>
                    <a:pt x="3772" y="334773"/>
                  </a:lnTo>
                  <a:lnTo>
                    <a:pt x="0" y="28803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7">
            <a:extLst>
              <a:ext uri="{FF2B5EF4-FFF2-40B4-BE49-F238E27FC236}">
                <a16:creationId xmlns:a16="http://schemas.microsoft.com/office/drawing/2014/main" id="{80D41679-AEF1-4429-867F-29BC667662A9}"/>
              </a:ext>
            </a:extLst>
          </p:cNvPr>
          <p:cNvSpPr txBox="1"/>
          <p:nvPr/>
        </p:nvSpPr>
        <p:spPr>
          <a:xfrm>
            <a:off x="7312138" y="4564379"/>
            <a:ext cx="163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-215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18">
            <a:extLst>
              <a:ext uri="{FF2B5EF4-FFF2-40B4-BE49-F238E27FC236}">
                <a16:creationId xmlns:a16="http://schemas.microsoft.com/office/drawing/2014/main" id="{FD0B6C23-B59A-4938-8149-3CBDA0C1073B}"/>
              </a:ext>
            </a:extLst>
          </p:cNvPr>
          <p:cNvSpPr/>
          <p:nvPr/>
        </p:nvSpPr>
        <p:spPr>
          <a:xfrm>
            <a:off x="6090399" y="4686301"/>
            <a:ext cx="1110615" cy="687705"/>
          </a:xfrm>
          <a:custGeom>
            <a:avLst/>
            <a:gdLst/>
            <a:ahLst/>
            <a:cxnLst/>
            <a:rect l="l" t="t" r="r" b="b"/>
            <a:pathLst>
              <a:path w="1110614" h="687704">
                <a:moveTo>
                  <a:pt x="148844" y="196342"/>
                </a:moveTo>
                <a:lnTo>
                  <a:pt x="148704" y="165227"/>
                </a:lnTo>
                <a:lnTo>
                  <a:pt x="148463" y="111125"/>
                </a:lnTo>
                <a:lnTo>
                  <a:pt x="80645" y="162560"/>
                </a:lnTo>
                <a:lnTo>
                  <a:pt x="109042" y="176631"/>
                </a:lnTo>
                <a:lnTo>
                  <a:pt x="0" y="397256"/>
                </a:lnTo>
                <a:lnTo>
                  <a:pt x="11303" y="402844"/>
                </a:lnTo>
                <a:lnTo>
                  <a:pt x="120434" y="182283"/>
                </a:lnTo>
                <a:lnTo>
                  <a:pt x="148844" y="196342"/>
                </a:lnTo>
                <a:close/>
              </a:path>
              <a:path w="1110614" h="687704">
                <a:moveTo>
                  <a:pt x="1013714" y="31750"/>
                </a:moveTo>
                <a:lnTo>
                  <a:pt x="729615" y="31750"/>
                </a:lnTo>
                <a:lnTo>
                  <a:pt x="729615" y="0"/>
                </a:lnTo>
                <a:lnTo>
                  <a:pt x="653415" y="38100"/>
                </a:lnTo>
                <a:lnTo>
                  <a:pt x="729615" y="76200"/>
                </a:lnTo>
                <a:lnTo>
                  <a:pt x="729615" y="44450"/>
                </a:lnTo>
                <a:lnTo>
                  <a:pt x="1013714" y="44450"/>
                </a:lnTo>
                <a:lnTo>
                  <a:pt x="1013714" y="31750"/>
                </a:lnTo>
                <a:close/>
              </a:path>
              <a:path w="1110614" h="687704">
                <a:moveTo>
                  <a:pt x="1110234" y="332740"/>
                </a:moveTo>
                <a:lnTo>
                  <a:pt x="1104519" y="321310"/>
                </a:lnTo>
                <a:lnTo>
                  <a:pt x="451929" y="647598"/>
                </a:lnTo>
                <a:lnTo>
                  <a:pt x="437769" y="619252"/>
                </a:lnTo>
                <a:lnTo>
                  <a:pt x="386715" y="687324"/>
                </a:lnTo>
                <a:lnTo>
                  <a:pt x="471805" y="687324"/>
                </a:lnTo>
                <a:lnTo>
                  <a:pt x="460502" y="664718"/>
                </a:lnTo>
                <a:lnTo>
                  <a:pt x="457657" y="659041"/>
                </a:lnTo>
                <a:lnTo>
                  <a:pt x="1110234" y="332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B0ADDFD8-B46D-4CED-BCDE-FD228738E710}"/>
              </a:ext>
            </a:extLst>
          </p:cNvPr>
          <p:cNvSpPr txBox="1"/>
          <p:nvPr/>
        </p:nvSpPr>
        <p:spPr>
          <a:xfrm>
            <a:off x="1787624" y="4559012"/>
            <a:ext cx="17160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65" dirty="0">
                <a:latin typeface="Calibri" panose="020F0502020204030204" pitchFamily="34" charset="0"/>
                <a:cs typeface="Calibri" panose="020F0502020204030204" pitchFamily="34" charset="0"/>
              </a:rPr>
              <a:t>Environnement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EAD88BD4-6115-4BC5-966F-810FB49D0DCB}"/>
              </a:ext>
            </a:extLst>
          </p:cNvPr>
          <p:cNvSpPr txBox="1">
            <a:spLocks/>
          </p:cNvSpPr>
          <p:nvPr/>
        </p:nvSpPr>
        <p:spPr>
          <a:xfrm>
            <a:off x="1981200" y="483518"/>
            <a:ext cx="8229600" cy="64122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9pPr>
          </a:lstStyle>
          <a:p>
            <a:pPr algn="ctr"/>
            <a:r>
              <a:rPr kumimoji="0" lang="fr-FR" sz="3600" ker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IHM - définitions</a:t>
            </a:r>
            <a:endParaRPr kumimoji="0" lang="fr-FR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MU Serif" pitchFamily="2" charset="0"/>
              <a:ea typeface="CMU Serif" pitchFamily="2" charset="0"/>
              <a:cs typeface="CMU Seri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583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3">
            <a:extLst>
              <a:ext uri="{FF2B5EF4-FFF2-40B4-BE49-F238E27FC236}">
                <a16:creationId xmlns:a16="http://schemas.microsoft.com/office/drawing/2014/main" id="{D74271F0-91DE-40DC-8E5D-EC764700760B}"/>
              </a:ext>
            </a:extLst>
          </p:cNvPr>
          <p:cNvSpPr txBox="1"/>
          <p:nvPr/>
        </p:nvSpPr>
        <p:spPr>
          <a:xfrm>
            <a:off x="2103119" y="1584960"/>
            <a:ext cx="211709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buClr>
                <a:srgbClr val="DD8046"/>
              </a:buClr>
              <a:buSzPct val="60344"/>
              <a:tabLst>
                <a:tab pos="332740" algn="l"/>
              </a:tabLst>
            </a:pPr>
            <a:r>
              <a:rPr sz="2900" spc="-345" dirty="0"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sz="29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spc="-290" dirty="0">
                <a:latin typeface="Calibri" panose="020F0502020204030204" pitchFamily="34" charset="0"/>
                <a:cs typeface="Calibri" panose="020F0502020204030204" pitchFamily="34" charset="0"/>
              </a:rPr>
              <a:t>système?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object 4">
            <a:extLst>
              <a:ext uri="{FF2B5EF4-FFF2-40B4-BE49-F238E27FC236}">
                <a16:creationId xmlns:a16="http://schemas.microsoft.com/office/drawing/2014/main" id="{5324DCAD-C2F2-4D35-8F7B-3C82728AAA51}"/>
              </a:ext>
            </a:extLst>
          </p:cNvPr>
          <p:cNvGrpSpPr/>
          <p:nvPr/>
        </p:nvGrpSpPr>
        <p:grpSpPr>
          <a:xfrm>
            <a:off x="4934063" y="3776726"/>
            <a:ext cx="3619500" cy="1967230"/>
            <a:chOff x="2401951" y="3776726"/>
            <a:chExt cx="3619500" cy="1967230"/>
          </a:xfrm>
        </p:grpSpPr>
        <p:sp>
          <p:nvSpPr>
            <p:cNvPr id="20" name="object 5">
              <a:extLst>
                <a:ext uri="{FF2B5EF4-FFF2-40B4-BE49-F238E27FC236}">
                  <a16:creationId xmlns:a16="http://schemas.microsoft.com/office/drawing/2014/main" id="{45ADDF80-FF15-43E1-BA6B-978CC7688415}"/>
                </a:ext>
              </a:extLst>
            </p:cNvPr>
            <p:cNvSpPr/>
            <p:nvPr/>
          </p:nvSpPr>
          <p:spPr>
            <a:xfrm>
              <a:off x="2411476" y="3786251"/>
              <a:ext cx="3600450" cy="1948180"/>
            </a:xfrm>
            <a:custGeom>
              <a:avLst/>
              <a:gdLst/>
              <a:ahLst/>
              <a:cxnLst/>
              <a:rect l="l" t="t" r="r" b="b"/>
              <a:pathLst>
                <a:path w="3600450" h="1948179">
                  <a:moveTo>
                    <a:pt x="0" y="324612"/>
                  </a:moveTo>
                  <a:lnTo>
                    <a:pt x="3518" y="276632"/>
                  </a:lnTo>
                  <a:lnTo>
                    <a:pt x="13740" y="230843"/>
                  </a:lnTo>
                  <a:lnTo>
                    <a:pt x="30162" y="187743"/>
                  </a:lnTo>
                  <a:lnTo>
                    <a:pt x="52285" y="147837"/>
                  </a:lnTo>
                  <a:lnTo>
                    <a:pt x="79606" y="111624"/>
                  </a:lnTo>
                  <a:lnTo>
                    <a:pt x="111624" y="79606"/>
                  </a:lnTo>
                  <a:lnTo>
                    <a:pt x="147837" y="52285"/>
                  </a:lnTo>
                  <a:lnTo>
                    <a:pt x="187743" y="30162"/>
                  </a:lnTo>
                  <a:lnTo>
                    <a:pt x="230843" y="13740"/>
                  </a:lnTo>
                  <a:lnTo>
                    <a:pt x="276632" y="3518"/>
                  </a:lnTo>
                  <a:lnTo>
                    <a:pt x="324612" y="0"/>
                  </a:lnTo>
                  <a:lnTo>
                    <a:pt x="3275711" y="0"/>
                  </a:lnTo>
                  <a:lnTo>
                    <a:pt x="3323693" y="3518"/>
                  </a:lnTo>
                  <a:lnTo>
                    <a:pt x="3369491" y="13740"/>
                  </a:lnTo>
                  <a:lnTo>
                    <a:pt x="3412602" y="30162"/>
                  </a:lnTo>
                  <a:lnTo>
                    <a:pt x="3452524" y="52285"/>
                  </a:lnTo>
                  <a:lnTo>
                    <a:pt x="3488753" y="79606"/>
                  </a:lnTo>
                  <a:lnTo>
                    <a:pt x="3520788" y="111624"/>
                  </a:lnTo>
                  <a:lnTo>
                    <a:pt x="3548126" y="147837"/>
                  </a:lnTo>
                  <a:lnTo>
                    <a:pt x="3570263" y="187743"/>
                  </a:lnTo>
                  <a:lnTo>
                    <a:pt x="3586698" y="230843"/>
                  </a:lnTo>
                  <a:lnTo>
                    <a:pt x="3596928" y="276632"/>
                  </a:lnTo>
                  <a:lnTo>
                    <a:pt x="3600450" y="324612"/>
                  </a:lnTo>
                  <a:lnTo>
                    <a:pt x="3600450" y="1623187"/>
                  </a:lnTo>
                  <a:lnTo>
                    <a:pt x="3596928" y="1671151"/>
                  </a:lnTo>
                  <a:lnTo>
                    <a:pt x="3586698" y="1716932"/>
                  </a:lnTo>
                  <a:lnTo>
                    <a:pt x="3570263" y="1760027"/>
                  </a:lnTo>
                  <a:lnTo>
                    <a:pt x="3548126" y="1799933"/>
                  </a:lnTo>
                  <a:lnTo>
                    <a:pt x="3520788" y="1836149"/>
                  </a:lnTo>
                  <a:lnTo>
                    <a:pt x="3488753" y="1868171"/>
                  </a:lnTo>
                  <a:lnTo>
                    <a:pt x="3452524" y="1895497"/>
                  </a:lnTo>
                  <a:lnTo>
                    <a:pt x="3412602" y="1917625"/>
                  </a:lnTo>
                  <a:lnTo>
                    <a:pt x="3369491" y="1934053"/>
                  </a:lnTo>
                  <a:lnTo>
                    <a:pt x="3323693" y="1944278"/>
                  </a:lnTo>
                  <a:lnTo>
                    <a:pt x="3275711" y="1947799"/>
                  </a:lnTo>
                  <a:lnTo>
                    <a:pt x="324612" y="1947799"/>
                  </a:lnTo>
                  <a:lnTo>
                    <a:pt x="276632" y="1944278"/>
                  </a:lnTo>
                  <a:lnTo>
                    <a:pt x="230843" y="1934053"/>
                  </a:lnTo>
                  <a:lnTo>
                    <a:pt x="187743" y="1917625"/>
                  </a:lnTo>
                  <a:lnTo>
                    <a:pt x="147837" y="1895497"/>
                  </a:lnTo>
                  <a:lnTo>
                    <a:pt x="111624" y="1868171"/>
                  </a:lnTo>
                  <a:lnTo>
                    <a:pt x="79606" y="1836149"/>
                  </a:lnTo>
                  <a:lnTo>
                    <a:pt x="52285" y="1799933"/>
                  </a:lnTo>
                  <a:lnTo>
                    <a:pt x="30162" y="1760027"/>
                  </a:lnTo>
                  <a:lnTo>
                    <a:pt x="13740" y="1716932"/>
                  </a:lnTo>
                  <a:lnTo>
                    <a:pt x="3518" y="1671151"/>
                  </a:lnTo>
                  <a:lnTo>
                    <a:pt x="0" y="1623187"/>
                  </a:lnTo>
                  <a:lnTo>
                    <a:pt x="0" y="324612"/>
                  </a:lnTo>
                  <a:close/>
                </a:path>
              </a:pathLst>
            </a:custGeom>
            <a:ln w="19050">
              <a:solidFill>
                <a:srgbClr val="DD8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9BF90D68-7A51-4A18-93AA-E654F03FFDDE}"/>
                </a:ext>
              </a:extLst>
            </p:cNvPr>
            <p:cNvSpPr/>
            <p:nvPr/>
          </p:nvSpPr>
          <p:spPr>
            <a:xfrm>
              <a:off x="3348101" y="5084826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288036" y="0"/>
                  </a:moveTo>
                  <a:lnTo>
                    <a:pt x="241302" y="3768"/>
                  </a:lnTo>
                  <a:lnTo>
                    <a:pt x="196973" y="14679"/>
                  </a:lnTo>
                  <a:lnTo>
                    <a:pt x="155643" y="32140"/>
                  </a:lnTo>
                  <a:lnTo>
                    <a:pt x="117902" y="55558"/>
                  </a:lnTo>
                  <a:lnTo>
                    <a:pt x="84343" y="84343"/>
                  </a:lnTo>
                  <a:lnTo>
                    <a:pt x="55558" y="117902"/>
                  </a:lnTo>
                  <a:lnTo>
                    <a:pt x="32140" y="155643"/>
                  </a:lnTo>
                  <a:lnTo>
                    <a:pt x="14679" y="196973"/>
                  </a:lnTo>
                  <a:lnTo>
                    <a:pt x="3768" y="241302"/>
                  </a:lnTo>
                  <a:lnTo>
                    <a:pt x="0" y="288036"/>
                  </a:lnTo>
                  <a:lnTo>
                    <a:pt x="3768" y="334773"/>
                  </a:lnTo>
                  <a:lnTo>
                    <a:pt x="14679" y="379111"/>
                  </a:lnTo>
                  <a:lnTo>
                    <a:pt x="32140" y="420455"/>
                  </a:lnTo>
                  <a:lnTo>
                    <a:pt x="55558" y="458213"/>
                  </a:lnTo>
                  <a:lnTo>
                    <a:pt x="84343" y="491791"/>
                  </a:lnTo>
                  <a:lnTo>
                    <a:pt x="117902" y="520595"/>
                  </a:lnTo>
                  <a:lnTo>
                    <a:pt x="155643" y="544031"/>
                  </a:lnTo>
                  <a:lnTo>
                    <a:pt x="196973" y="561506"/>
                  </a:lnTo>
                  <a:lnTo>
                    <a:pt x="241302" y="572426"/>
                  </a:lnTo>
                  <a:lnTo>
                    <a:pt x="288036" y="576199"/>
                  </a:lnTo>
                  <a:lnTo>
                    <a:pt x="334773" y="572426"/>
                  </a:lnTo>
                  <a:lnTo>
                    <a:pt x="379111" y="561506"/>
                  </a:lnTo>
                  <a:lnTo>
                    <a:pt x="420455" y="544031"/>
                  </a:lnTo>
                  <a:lnTo>
                    <a:pt x="458213" y="520595"/>
                  </a:lnTo>
                  <a:lnTo>
                    <a:pt x="491791" y="491791"/>
                  </a:lnTo>
                  <a:lnTo>
                    <a:pt x="520595" y="458213"/>
                  </a:lnTo>
                  <a:lnTo>
                    <a:pt x="544031" y="420455"/>
                  </a:lnTo>
                  <a:lnTo>
                    <a:pt x="561506" y="379111"/>
                  </a:lnTo>
                  <a:lnTo>
                    <a:pt x="572426" y="334773"/>
                  </a:lnTo>
                  <a:lnTo>
                    <a:pt x="576199" y="288036"/>
                  </a:lnTo>
                  <a:lnTo>
                    <a:pt x="572426" y="241302"/>
                  </a:lnTo>
                  <a:lnTo>
                    <a:pt x="561506" y="196973"/>
                  </a:lnTo>
                  <a:lnTo>
                    <a:pt x="544031" y="155643"/>
                  </a:lnTo>
                  <a:lnTo>
                    <a:pt x="520595" y="117902"/>
                  </a:lnTo>
                  <a:lnTo>
                    <a:pt x="491791" y="84343"/>
                  </a:lnTo>
                  <a:lnTo>
                    <a:pt x="458213" y="55558"/>
                  </a:lnTo>
                  <a:lnTo>
                    <a:pt x="420455" y="32140"/>
                  </a:lnTo>
                  <a:lnTo>
                    <a:pt x="379111" y="14679"/>
                  </a:lnTo>
                  <a:lnTo>
                    <a:pt x="334773" y="3768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144C063B-FD86-4DE7-BDF8-246D914B4BAB}"/>
                </a:ext>
              </a:extLst>
            </p:cNvPr>
            <p:cNvSpPr/>
            <p:nvPr/>
          </p:nvSpPr>
          <p:spPr>
            <a:xfrm>
              <a:off x="3348101" y="5084826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0" y="288036"/>
                  </a:moveTo>
                  <a:lnTo>
                    <a:pt x="3768" y="241302"/>
                  </a:lnTo>
                  <a:lnTo>
                    <a:pt x="14679" y="196973"/>
                  </a:lnTo>
                  <a:lnTo>
                    <a:pt x="32140" y="155643"/>
                  </a:lnTo>
                  <a:lnTo>
                    <a:pt x="55558" y="117902"/>
                  </a:lnTo>
                  <a:lnTo>
                    <a:pt x="84343" y="84343"/>
                  </a:lnTo>
                  <a:lnTo>
                    <a:pt x="117902" y="55558"/>
                  </a:lnTo>
                  <a:lnTo>
                    <a:pt x="155643" y="32140"/>
                  </a:lnTo>
                  <a:lnTo>
                    <a:pt x="196973" y="14679"/>
                  </a:lnTo>
                  <a:lnTo>
                    <a:pt x="241302" y="3768"/>
                  </a:lnTo>
                  <a:lnTo>
                    <a:pt x="288036" y="0"/>
                  </a:lnTo>
                  <a:lnTo>
                    <a:pt x="334773" y="3768"/>
                  </a:lnTo>
                  <a:lnTo>
                    <a:pt x="379111" y="14679"/>
                  </a:lnTo>
                  <a:lnTo>
                    <a:pt x="420455" y="32140"/>
                  </a:lnTo>
                  <a:lnTo>
                    <a:pt x="458213" y="55558"/>
                  </a:lnTo>
                  <a:lnTo>
                    <a:pt x="491791" y="84343"/>
                  </a:lnTo>
                  <a:lnTo>
                    <a:pt x="520595" y="117902"/>
                  </a:lnTo>
                  <a:lnTo>
                    <a:pt x="544031" y="155643"/>
                  </a:lnTo>
                  <a:lnTo>
                    <a:pt x="561506" y="196973"/>
                  </a:lnTo>
                  <a:lnTo>
                    <a:pt x="572426" y="241302"/>
                  </a:lnTo>
                  <a:lnTo>
                    <a:pt x="576199" y="288036"/>
                  </a:lnTo>
                  <a:lnTo>
                    <a:pt x="572426" y="334773"/>
                  </a:lnTo>
                  <a:lnTo>
                    <a:pt x="561506" y="379111"/>
                  </a:lnTo>
                  <a:lnTo>
                    <a:pt x="544031" y="420455"/>
                  </a:lnTo>
                  <a:lnTo>
                    <a:pt x="520595" y="458213"/>
                  </a:lnTo>
                  <a:lnTo>
                    <a:pt x="491791" y="491791"/>
                  </a:lnTo>
                  <a:lnTo>
                    <a:pt x="458213" y="520595"/>
                  </a:lnTo>
                  <a:lnTo>
                    <a:pt x="420455" y="544031"/>
                  </a:lnTo>
                  <a:lnTo>
                    <a:pt x="379111" y="561506"/>
                  </a:lnTo>
                  <a:lnTo>
                    <a:pt x="334773" y="572426"/>
                  </a:lnTo>
                  <a:lnTo>
                    <a:pt x="288036" y="576199"/>
                  </a:lnTo>
                  <a:lnTo>
                    <a:pt x="241302" y="572426"/>
                  </a:lnTo>
                  <a:lnTo>
                    <a:pt x="196973" y="561506"/>
                  </a:lnTo>
                  <a:lnTo>
                    <a:pt x="155643" y="544031"/>
                  </a:lnTo>
                  <a:lnTo>
                    <a:pt x="117902" y="520595"/>
                  </a:lnTo>
                  <a:lnTo>
                    <a:pt x="84343" y="491791"/>
                  </a:lnTo>
                  <a:lnTo>
                    <a:pt x="55558" y="458213"/>
                  </a:lnTo>
                  <a:lnTo>
                    <a:pt x="32140" y="420455"/>
                  </a:lnTo>
                  <a:lnTo>
                    <a:pt x="14679" y="379111"/>
                  </a:lnTo>
                  <a:lnTo>
                    <a:pt x="3768" y="334773"/>
                  </a:lnTo>
                  <a:lnTo>
                    <a:pt x="0" y="2880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8">
            <a:extLst>
              <a:ext uri="{FF2B5EF4-FFF2-40B4-BE49-F238E27FC236}">
                <a16:creationId xmlns:a16="http://schemas.microsoft.com/office/drawing/2014/main" id="{EAB7FBA4-376A-49FF-8DC9-7BF4D0F5A29C}"/>
              </a:ext>
            </a:extLst>
          </p:cNvPr>
          <p:cNvSpPr txBox="1"/>
          <p:nvPr/>
        </p:nvSpPr>
        <p:spPr>
          <a:xfrm>
            <a:off x="5087888" y="3279508"/>
            <a:ext cx="37368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spc="-165" dirty="0">
                <a:latin typeface="Calibri" panose="020F0502020204030204" pitchFamily="34" charset="0"/>
                <a:cs typeface="Calibri" panose="020F0502020204030204" pitchFamily="34" charset="0"/>
              </a:rPr>
              <a:t>Système interactif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9356A8E0-6486-43C6-BD05-E58EA70763B9}"/>
              </a:ext>
            </a:extLst>
          </p:cNvPr>
          <p:cNvSpPr txBox="1"/>
          <p:nvPr/>
        </p:nvSpPr>
        <p:spPr>
          <a:xfrm>
            <a:off x="6087858" y="5211763"/>
            <a:ext cx="1638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-114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10">
            <a:extLst>
              <a:ext uri="{FF2B5EF4-FFF2-40B4-BE49-F238E27FC236}">
                <a16:creationId xmlns:a16="http://schemas.microsoft.com/office/drawing/2014/main" id="{BBD1A195-0A61-4617-A10D-9A9F8F4A949E}"/>
              </a:ext>
            </a:extLst>
          </p:cNvPr>
          <p:cNvGrpSpPr/>
          <p:nvPr/>
        </p:nvGrpSpPr>
        <p:grpSpPr>
          <a:xfrm>
            <a:off x="6162725" y="4287838"/>
            <a:ext cx="586105" cy="586105"/>
            <a:chOff x="3630612" y="4287837"/>
            <a:chExt cx="586105" cy="586105"/>
          </a:xfrm>
        </p:grpSpPr>
        <p:sp>
          <p:nvSpPr>
            <p:cNvPr id="26" name="object 11">
              <a:extLst>
                <a:ext uri="{FF2B5EF4-FFF2-40B4-BE49-F238E27FC236}">
                  <a16:creationId xmlns:a16="http://schemas.microsoft.com/office/drawing/2014/main" id="{8686AD2A-18E4-4CC7-9177-1E888E389B47}"/>
                </a:ext>
              </a:extLst>
            </p:cNvPr>
            <p:cNvSpPr/>
            <p:nvPr/>
          </p:nvSpPr>
          <p:spPr>
            <a:xfrm>
              <a:off x="3635375" y="4292600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288163" y="0"/>
                  </a:moveTo>
                  <a:lnTo>
                    <a:pt x="241425" y="3772"/>
                  </a:lnTo>
                  <a:lnTo>
                    <a:pt x="197087" y="14692"/>
                  </a:lnTo>
                  <a:lnTo>
                    <a:pt x="155743" y="32167"/>
                  </a:lnTo>
                  <a:lnTo>
                    <a:pt x="117985" y="55603"/>
                  </a:lnTo>
                  <a:lnTo>
                    <a:pt x="84407" y="84407"/>
                  </a:lnTo>
                  <a:lnTo>
                    <a:pt x="55603" y="117985"/>
                  </a:lnTo>
                  <a:lnTo>
                    <a:pt x="32167" y="155743"/>
                  </a:lnTo>
                  <a:lnTo>
                    <a:pt x="14692" y="197087"/>
                  </a:lnTo>
                  <a:lnTo>
                    <a:pt x="3772" y="241425"/>
                  </a:lnTo>
                  <a:lnTo>
                    <a:pt x="0" y="288163"/>
                  </a:lnTo>
                  <a:lnTo>
                    <a:pt x="3772" y="334900"/>
                  </a:lnTo>
                  <a:lnTo>
                    <a:pt x="14692" y="379238"/>
                  </a:lnTo>
                  <a:lnTo>
                    <a:pt x="32167" y="420582"/>
                  </a:lnTo>
                  <a:lnTo>
                    <a:pt x="55603" y="458340"/>
                  </a:lnTo>
                  <a:lnTo>
                    <a:pt x="84407" y="491918"/>
                  </a:lnTo>
                  <a:lnTo>
                    <a:pt x="117985" y="520722"/>
                  </a:lnTo>
                  <a:lnTo>
                    <a:pt x="155743" y="544158"/>
                  </a:lnTo>
                  <a:lnTo>
                    <a:pt x="197087" y="561633"/>
                  </a:lnTo>
                  <a:lnTo>
                    <a:pt x="241425" y="572553"/>
                  </a:lnTo>
                  <a:lnTo>
                    <a:pt x="288163" y="576326"/>
                  </a:lnTo>
                  <a:lnTo>
                    <a:pt x="334900" y="572553"/>
                  </a:lnTo>
                  <a:lnTo>
                    <a:pt x="379238" y="561633"/>
                  </a:lnTo>
                  <a:lnTo>
                    <a:pt x="420582" y="544158"/>
                  </a:lnTo>
                  <a:lnTo>
                    <a:pt x="458340" y="520722"/>
                  </a:lnTo>
                  <a:lnTo>
                    <a:pt x="491918" y="491918"/>
                  </a:lnTo>
                  <a:lnTo>
                    <a:pt x="520722" y="458340"/>
                  </a:lnTo>
                  <a:lnTo>
                    <a:pt x="544158" y="420582"/>
                  </a:lnTo>
                  <a:lnTo>
                    <a:pt x="561633" y="379238"/>
                  </a:lnTo>
                  <a:lnTo>
                    <a:pt x="572553" y="334900"/>
                  </a:lnTo>
                  <a:lnTo>
                    <a:pt x="576326" y="288163"/>
                  </a:lnTo>
                  <a:lnTo>
                    <a:pt x="572553" y="241425"/>
                  </a:lnTo>
                  <a:lnTo>
                    <a:pt x="561633" y="197087"/>
                  </a:lnTo>
                  <a:lnTo>
                    <a:pt x="544158" y="155743"/>
                  </a:lnTo>
                  <a:lnTo>
                    <a:pt x="520722" y="117985"/>
                  </a:lnTo>
                  <a:lnTo>
                    <a:pt x="491918" y="84407"/>
                  </a:lnTo>
                  <a:lnTo>
                    <a:pt x="458340" y="55603"/>
                  </a:lnTo>
                  <a:lnTo>
                    <a:pt x="420582" y="32167"/>
                  </a:lnTo>
                  <a:lnTo>
                    <a:pt x="379238" y="14692"/>
                  </a:lnTo>
                  <a:lnTo>
                    <a:pt x="334900" y="3772"/>
                  </a:lnTo>
                  <a:lnTo>
                    <a:pt x="2881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2">
              <a:extLst>
                <a:ext uri="{FF2B5EF4-FFF2-40B4-BE49-F238E27FC236}">
                  <a16:creationId xmlns:a16="http://schemas.microsoft.com/office/drawing/2014/main" id="{B86AAC63-CE40-4701-8B95-4BC0C6CFBC7D}"/>
                </a:ext>
              </a:extLst>
            </p:cNvPr>
            <p:cNvSpPr/>
            <p:nvPr/>
          </p:nvSpPr>
          <p:spPr>
            <a:xfrm>
              <a:off x="3635375" y="4292600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0" y="288163"/>
                  </a:moveTo>
                  <a:lnTo>
                    <a:pt x="3772" y="241425"/>
                  </a:lnTo>
                  <a:lnTo>
                    <a:pt x="14692" y="197087"/>
                  </a:lnTo>
                  <a:lnTo>
                    <a:pt x="32167" y="155743"/>
                  </a:lnTo>
                  <a:lnTo>
                    <a:pt x="55603" y="117985"/>
                  </a:lnTo>
                  <a:lnTo>
                    <a:pt x="84407" y="84407"/>
                  </a:lnTo>
                  <a:lnTo>
                    <a:pt x="117985" y="55603"/>
                  </a:lnTo>
                  <a:lnTo>
                    <a:pt x="155743" y="32167"/>
                  </a:lnTo>
                  <a:lnTo>
                    <a:pt x="197087" y="14692"/>
                  </a:lnTo>
                  <a:lnTo>
                    <a:pt x="241425" y="3772"/>
                  </a:lnTo>
                  <a:lnTo>
                    <a:pt x="288163" y="0"/>
                  </a:lnTo>
                  <a:lnTo>
                    <a:pt x="334900" y="3772"/>
                  </a:lnTo>
                  <a:lnTo>
                    <a:pt x="379238" y="14692"/>
                  </a:lnTo>
                  <a:lnTo>
                    <a:pt x="420582" y="32167"/>
                  </a:lnTo>
                  <a:lnTo>
                    <a:pt x="458340" y="55603"/>
                  </a:lnTo>
                  <a:lnTo>
                    <a:pt x="491918" y="84407"/>
                  </a:lnTo>
                  <a:lnTo>
                    <a:pt x="520722" y="117985"/>
                  </a:lnTo>
                  <a:lnTo>
                    <a:pt x="544158" y="155743"/>
                  </a:lnTo>
                  <a:lnTo>
                    <a:pt x="561633" y="197087"/>
                  </a:lnTo>
                  <a:lnTo>
                    <a:pt x="572553" y="241425"/>
                  </a:lnTo>
                  <a:lnTo>
                    <a:pt x="576326" y="288163"/>
                  </a:lnTo>
                  <a:lnTo>
                    <a:pt x="572553" y="334900"/>
                  </a:lnTo>
                  <a:lnTo>
                    <a:pt x="561633" y="379238"/>
                  </a:lnTo>
                  <a:lnTo>
                    <a:pt x="544158" y="420582"/>
                  </a:lnTo>
                  <a:lnTo>
                    <a:pt x="520722" y="458340"/>
                  </a:lnTo>
                  <a:lnTo>
                    <a:pt x="491918" y="491918"/>
                  </a:lnTo>
                  <a:lnTo>
                    <a:pt x="458340" y="520722"/>
                  </a:lnTo>
                  <a:lnTo>
                    <a:pt x="420582" y="544158"/>
                  </a:lnTo>
                  <a:lnTo>
                    <a:pt x="379238" y="561633"/>
                  </a:lnTo>
                  <a:lnTo>
                    <a:pt x="334900" y="572553"/>
                  </a:lnTo>
                  <a:lnTo>
                    <a:pt x="288163" y="576326"/>
                  </a:lnTo>
                  <a:lnTo>
                    <a:pt x="241425" y="572553"/>
                  </a:lnTo>
                  <a:lnTo>
                    <a:pt x="197087" y="561633"/>
                  </a:lnTo>
                  <a:lnTo>
                    <a:pt x="155743" y="544158"/>
                  </a:lnTo>
                  <a:lnTo>
                    <a:pt x="117985" y="520722"/>
                  </a:lnTo>
                  <a:lnTo>
                    <a:pt x="84407" y="491918"/>
                  </a:lnTo>
                  <a:lnTo>
                    <a:pt x="55603" y="458340"/>
                  </a:lnTo>
                  <a:lnTo>
                    <a:pt x="32167" y="420582"/>
                  </a:lnTo>
                  <a:lnTo>
                    <a:pt x="14692" y="379238"/>
                  </a:lnTo>
                  <a:lnTo>
                    <a:pt x="3772" y="334900"/>
                  </a:lnTo>
                  <a:lnTo>
                    <a:pt x="0" y="28816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3">
            <a:extLst>
              <a:ext uri="{FF2B5EF4-FFF2-40B4-BE49-F238E27FC236}">
                <a16:creationId xmlns:a16="http://schemas.microsoft.com/office/drawing/2014/main" id="{01727FA0-A3FD-4ECA-B393-4F1CB5E83935}"/>
              </a:ext>
            </a:extLst>
          </p:cNvPr>
          <p:cNvSpPr txBox="1"/>
          <p:nvPr/>
        </p:nvSpPr>
        <p:spPr>
          <a:xfrm>
            <a:off x="6385292" y="4419537"/>
            <a:ext cx="140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-300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9" name="object 14">
            <a:extLst>
              <a:ext uri="{FF2B5EF4-FFF2-40B4-BE49-F238E27FC236}">
                <a16:creationId xmlns:a16="http://schemas.microsoft.com/office/drawing/2014/main" id="{9F3B924C-41EF-41EC-9711-6ECE2B38D8C3}"/>
              </a:ext>
            </a:extLst>
          </p:cNvPr>
          <p:cNvGrpSpPr/>
          <p:nvPr/>
        </p:nvGrpSpPr>
        <p:grpSpPr>
          <a:xfrm>
            <a:off x="7099350" y="4432364"/>
            <a:ext cx="586105" cy="586105"/>
            <a:chOff x="4567237" y="4432363"/>
            <a:chExt cx="586105" cy="586105"/>
          </a:xfrm>
        </p:grpSpPr>
        <p:sp>
          <p:nvSpPr>
            <p:cNvPr id="30" name="object 15">
              <a:extLst>
                <a:ext uri="{FF2B5EF4-FFF2-40B4-BE49-F238E27FC236}">
                  <a16:creationId xmlns:a16="http://schemas.microsoft.com/office/drawing/2014/main" id="{74787A99-608F-4010-BFD2-C09161746E23}"/>
                </a:ext>
              </a:extLst>
            </p:cNvPr>
            <p:cNvSpPr/>
            <p:nvPr/>
          </p:nvSpPr>
          <p:spPr>
            <a:xfrm>
              <a:off x="4572000" y="4437126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288163" y="0"/>
                  </a:moveTo>
                  <a:lnTo>
                    <a:pt x="241425" y="3768"/>
                  </a:lnTo>
                  <a:lnTo>
                    <a:pt x="197087" y="14679"/>
                  </a:lnTo>
                  <a:lnTo>
                    <a:pt x="155743" y="32140"/>
                  </a:lnTo>
                  <a:lnTo>
                    <a:pt x="117985" y="55558"/>
                  </a:lnTo>
                  <a:lnTo>
                    <a:pt x="84407" y="84343"/>
                  </a:lnTo>
                  <a:lnTo>
                    <a:pt x="55603" y="117902"/>
                  </a:lnTo>
                  <a:lnTo>
                    <a:pt x="32167" y="155643"/>
                  </a:lnTo>
                  <a:lnTo>
                    <a:pt x="14692" y="196973"/>
                  </a:lnTo>
                  <a:lnTo>
                    <a:pt x="3772" y="241302"/>
                  </a:lnTo>
                  <a:lnTo>
                    <a:pt x="0" y="288036"/>
                  </a:lnTo>
                  <a:lnTo>
                    <a:pt x="3772" y="334773"/>
                  </a:lnTo>
                  <a:lnTo>
                    <a:pt x="14692" y="379111"/>
                  </a:lnTo>
                  <a:lnTo>
                    <a:pt x="32167" y="420455"/>
                  </a:lnTo>
                  <a:lnTo>
                    <a:pt x="55603" y="458213"/>
                  </a:lnTo>
                  <a:lnTo>
                    <a:pt x="84407" y="491791"/>
                  </a:lnTo>
                  <a:lnTo>
                    <a:pt x="117985" y="520595"/>
                  </a:lnTo>
                  <a:lnTo>
                    <a:pt x="155743" y="544031"/>
                  </a:lnTo>
                  <a:lnTo>
                    <a:pt x="197087" y="561506"/>
                  </a:lnTo>
                  <a:lnTo>
                    <a:pt x="241425" y="572426"/>
                  </a:lnTo>
                  <a:lnTo>
                    <a:pt x="288163" y="576199"/>
                  </a:lnTo>
                  <a:lnTo>
                    <a:pt x="334900" y="572426"/>
                  </a:lnTo>
                  <a:lnTo>
                    <a:pt x="379238" y="561506"/>
                  </a:lnTo>
                  <a:lnTo>
                    <a:pt x="420582" y="544031"/>
                  </a:lnTo>
                  <a:lnTo>
                    <a:pt x="458340" y="520595"/>
                  </a:lnTo>
                  <a:lnTo>
                    <a:pt x="491918" y="491791"/>
                  </a:lnTo>
                  <a:lnTo>
                    <a:pt x="520722" y="458213"/>
                  </a:lnTo>
                  <a:lnTo>
                    <a:pt x="544158" y="420455"/>
                  </a:lnTo>
                  <a:lnTo>
                    <a:pt x="561633" y="379111"/>
                  </a:lnTo>
                  <a:lnTo>
                    <a:pt x="572553" y="334773"/>
                  </a:lnTo>
                  <a:lnTo>
                    <a:pt x="576326" y="288036"/>
                  </a:lnTo>
                  <a:lnTo>
                    <a:pt x="572553" y="241302"/>
                  </a:lnTo>
                  <a:lnTo>
                    <a:pt x="561633" y="196973"/>
                  </a:lnTo>
                  <a:lnTo>
                    <a:pt x="544158" y="155643"/>
                  </a:lnTo>
                  <a:lnTo>
                    <a:pt x="520722" y="117902"/>
                  </a:lnTo>
                  <a:lnTo>
                    <a:pt x="491918" y="84343"/>
                  </a:lnTo>
                  <a:lnTo>
                    <a:pt x="458340" y="55558"/>
                  </a:lnTo>
                  <a:lnTo>
                    <a:pt x="420582" y="32140"/>
                  </a:lnTo>
                  <a:lnTo>
                    <a:pt x="379238" y="14679"/>
                  </a:lnTo>
                  <a:lnTo>
                    <a:pt x="334900" y="3768"/>
                  </a:lnTo>
                  <a:lnTo>
                    <a:pt x="2881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6">
              <a:extLst>
                <a:ext uri="{FF2B5EF4-FFF2-40B4-BE49-F238E27FC236}">
                  <a16:creationId xmlns:a16="http://schemas.microsoft.com/office/drawing/2014/main" id="{28CAD18D-70AF-452C-898A-91B650929ADA}"/>
                </a:ext>
              </a:extLst>
            </p:cNvPr>
            <p:cNvSpPr/>
            <p:nvPr/>
          </p:nvSpPr>
          <p:spPr>
            <a:xfrm>
              <a:off x="4572000" y="4437126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0" y="288036"/>
                  </a:moveTo>
                  <a:lnTo>
                    <a:pt x="3772" y="241302"/>
                  </a:lnTo>
                  <a:lnTo>
                    <a:pt x="14692" y="196973"/>
                  </a:lnTo>
                  <a:lnTo>
                    <a:pt x="32167" y="155643"/>
                  </a:lnTo>
                  <a:lnTo>
                    <a:pt x="55603" y="117902"/>
                  </a:lnTo>
                  <a:lnTo>
                    <a:pt x="84407" y="84343"/>
                  </a:lnTo>
                  <a:lnTo>
                    <a:pt x="117985" y="55558"/>
                  </a:lnTo>
                  <a:lnTo>
                    <a:pt x="155743" y="32140"/>
                  </a:lnTo>
                  <a:lnTo>
                    <a:pt x="197087" y="14679"/>
                  </a:lnTo>
                  <a:lnTo>
                    <a:pt x="241425" y="3768"/>
                  </a:lnTo>
                  <a:lnTo>
                    <a:pt x="288163" y="0"/>
                  </a:lnTo>
                  <a:lnTo>
                    <a:pt x="334900" y="3768"/>
                  </a:lnTo>
                  <a:lnTo>
                    <a:pt x="379238" y="14679"/>
                  </a:lnTo>
                  <a:lnTo>
                    <a:pt x="420582" y="32140"/>
                  </a:lnTo>
                  <a:lnTo>
                    <a:pt x="458340" y="55558"/>
                  </a:lnTo>
                  <a:lnTo>
                    <a:pt x="491918" y="84343"/>
                  </a:lnTo>
                  <a:lnTo>
                    <a:pt x="520722" y="117902"/>
                  </a:lnTo>
                  <a:lnTo>
                    <a:pt x="544158" y="155643"/>
                  </a:lnTo>
                  <a:lnTo>
                    <a:pt x="561633" y="196973"/>
                  </a:lnTo>
                  <a:lnTo>
                    <a:pt x="572553" y="241302"/>
                  </a:lnTo>
                  <a:lnTo>
                    <a:pt x="576326" y="288036"/>
                  </a:lnTo>
                  <a:lnTo>
                    <a:pt x="572553" y="334773"/>
                  </a:lnTo>
                  <a:lnTo>
                    <a:pt x="561633" y="379111"/>
                  </a:lnTo>
                  <a:lnTo>
                    <a:pt x="544158" y="420455"/>
                  </a:lnTo>
                  <a:lnTo>
                    <a:pt x="520722" y="458213"/>
                  </a:lnTo>
                  <a:lnTo>
                    <a:pt x="491918" y="491791"/>
                  </a:lnTo>
                  <a:lnTo>
                    <a:pt x="458340" y="520595"/>
                  </a:lnTo>
                  <a:lnTo>
                    <a:pt x="420582" y="544031"/>
                  </a:lnTo>
                  <a:lnTo>
                    <a:pt x="379238" y="561506"/>
                  </a:lnTo>
                  <a:lnTo>
                    <a:pt x="334900" y="572426"/>
                  </a:lnTo>
                  <a:lnTo>
                    <a:pt x="288163" y="576199"/>
                  </a:lnTo>
                  <a:lnTo>
                    <a:pt x="241425" y="572426"/>
                  </a:lnTo>
                  <a:lnTo>
                    <a:pt x="197087" y="561506"/>
                  </a:lnTo>
                  <a:lnTo>
                    <a:pt x="155743" y="544031"/>
                  </a:lnTo>
                  <a:lnTo>
                    <a:pt x="117985" y="520595"/>
                  </a:lnTo>
                  <a:lnTo>
                    <a:pt x="84407" y="491791"/>
                  </a:lnTo>
                  <a:lnTo>
                    <a:pt x="55603" y="458213"/>
                  </a:lnTo>
                  <a:lnTo>
                    <a:pt x="32167" y="420455"/>
                  </a:lnTo>
                  <a:lnTo>
                    <a:pt x="14692" y="379111"/>
                  </a:lnTo>
                  <a:lnTo>
                    <a:pt x="3772" y="334773"/>
                  </a:lnTo>
                  <a:lnTo>
                    <a:pt x="0" y="28803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7">
            <a:extLst>
              <a:ext uri="{FF2B5EF4-FFF2-40B4-BE49-F238E27FC236}">
                <a16:creationId xmlns:a16="http://schemas.microsoft.com/office/drawing/2014/main" id="{80D41679-AEF1-4429-867F-29BC667662A9}"/>
              </a:ext>
            </a:extLst>
          </p:cNvPr>
          <p:cNvSpPr txBox="1"/>
          <p:nvPr/>
        </p:nvSpPr>
        <p:spPr>
          <a:xfrm>
            <a:off x="7312138" y="4564379"/>
            <a:ext cx="163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-215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18">
            <a:extLst>
              <a:ext uri="{FF2B5EF4-FFF2-40B4-BE49-F238E27FC236}">
                <a16:creationId xmlns:a16="http://schemas.microsoft.com/office/drawing/2014/main" id="{FD0B6C23-B59A-4938-8149-3CBDA0C1073B}"/>
              </a:ext>
            </a:extLst>
          </p:cNvPr>
          <p:cNvSpPr/>
          <p:nvPr/>
        </p:nvSpPr>
        <p:spPr>
          <a:xfrm>
            <a:off x="6090399" y="4686301"/>
            <a:ext cx="1110615" cy="687705"/>
          </a:xfrm>
          <a:custGeom>
            <a:avLst/>
            <a:gdLst/>
            <a:ahLst/>
            <a:cxnLst/>
            <a:rect l="l" t="t" r="r" b="b"/>
            <a:pathLst>
              <a:path w="1110614" h="687704">
                <a:moveTo>
                  <a:pt x="148844" y="196342"/>
                </a:moveTo>
                <a:lnTo>
                  <a:pt x="148704" y="165227"/>
                </a:lnTo>
                <a:lnTo>
                  <a:pt x="148463" y="111125"/>
                </a:lnTo>
                <a:lnTo>
                  <a:pt x="80645" y="162560"/>
                </a:lnTo>
                <a:lnTo>
                  <a:pt x="109042" y="176631"/>
                </a:lnTo>
                <a:lnTo>
                  <a:pt x="0" y="397256"/>
                </a:lnTo>
                <a:lnTo>
                  <a:pt x="11303" y="402844"/>
                </a:lnTo>
                <a:lnTo>
                  <a:pt x="120434" y="182283"/>
                </a:lnTo>
                <a:lnTo>
                  <a:pt x="148844" y="196342"/>
                </a:lnTo>
                <a:close/>
              </a:path>
              <a:path w="1110614" h="687704">
                <a:moveTo>
                  <a:pt x="1013714" y="31750"/>
                </a:moveTo>
                <a:lnTo>
                  <a:pt x="729615" y="31750"/>
                </a:lnTo>
                <a:lnTo>
                  <a:pt x="729615" y="0"/>
                </a:lnTo>
                <a:lnTo>
                  <a:pt x="653415" y="38100"/>
                </a:lnTo>
                <a:lnTo>
                  <a:pt x="729615" y="76200"/>
                </a:lnTo>
                <a:lnTo>
                  <a:pt x="729615" y="44450"/>
                </a:lnTo>
                <a:lnTo>
                  <a:pt x="1013714" y="44450"/>
                </a:lnTo>
                <a:lnTo>
                  <a:pt x="1013714" y="31750"/>
                </a:lnTo>
                <a:close/>
              </a:path>
              <a:path w="1110614" h="687704">
                <a:moveTo>
                  <a:pt x="1110234" y="332740"/>
                </a:moveTo>
                <a:lnTo>
                  <a:pt x="1104519" y="321310"/>
                </a:lnTo>
                <a:lnTo>
                  <a:pt x="451929" y="647598"/>
                </a:lnTo>
                <a:lnTo>
                  <a:pt x="437769" y="619252"/>
                </a:lnTo>
                <a:lnTo>
                  <a:pt x="386715" y="687324"/>
                </a:lnTo>
                <a:lnTo>
                  <a:pt x="471805" y="687324"/>
                </a:lnTo>
                <a:lnTo>
                  <a:pt x="460502" y="664718"/>
                </a:lnTo>
                <a:lnTo>
                  <a:pt x="457657" y="659041"/>
                </a:lnTo>
                <a:lnTo>
                  <a:pt x="1110234" y="332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B0ADDFD8-B46D-4CED-BCDE-FD228738E710}"/>
              </a:ext>
            </a:extLst>
          </p:cNvPr>
          <p:cNvSpPr txBox="1"/>
          <p:nvPr/>
        </p:nvSpPr>
        <p:spPr>
          <a:xfrm>
            <a:off x="1787624" y="4559012"/>
            <a:ext cx="17160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65" dirty="0">
                <a:latin typeface="Calibri" panose="020F0502020204030204" pitchFamily="34" charset="0"/>
                <a:cs typeface="Calibri" panose="020F0502020204030204" pitchFamily="34" charset="0"/>
              </a:rPr>
              <a:t>Environnement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object 18">
            <a:extLst>
              <a:ext uri="{FF2B5EF4-FFF2-40B4-BE49-F238E27FC236}">
                <a16:creationId xmlns:a16="http://schemas.microsoft.com/office/drawing/2014/main" id="{0A14D80F-F903-4632-91F7-D4DFBA32CA89}"/>
              </a:ext>
            </a:extLst>
          </p:cNvPr>
          <p:cNvGrpSpPr/>
          <p:nvPr/>
        </p:nvGrpSpPr>
        <p:grpSpPr>
          <a:xfrm>
            <a:off x="3953179" y="4603088"/>
            <a:ext cx="828675" cy="294005"/>
            <a:chOff x="1600200" y="4072001"/>
            <a:chExt cx="828675" cy="294005"/>
          </a:xfrm>
        </p:grpSpPr>
        <p:sp>
          <p:nvSpPr>
            <p:cNvPr id="37" name="object 20">
              <a:extLst>
                <a:ext uri="{FF2B5EF4-FFF2-40B4-BE49-F238E27FC236}">
                  <a16:creationId xmlns:a16="http://schemas.microsoft.com/office/drawing/2014/main" id="{F5FA9246-CC2D-46E8-81D7-AEF139138788}"/>
                </a:ext>
              </a:extLst>
            </p:cNvPr>
            <p:cNvSpPr/>
            <p:nvPr/>
          </p:nvSpPr>
          <p:spPr>
            <a:xfrm>
              <a:off x="1600200" y="4072001"/>
              <a:ext cx="828675" cy="294005"/>
            </a:xfrm>
            <a:custGeom>
              <a:avLst/>
              <a:gdLst/>
              <a:ahLst/>
              <a:cxnLst/>
              <a:rect l="l" t="t" r="r" b="b"/>
              <a:pathLst>
                <a:path w="828675" h="294004">
                  <a:moveTo>
                    <a:pt x="681863" y="0"/>
                  </a:moveTo>
                  <a:lnTo>
                    <a:pt x="681863" y="73406"/>
                  </a:lnTo>
                  <a:lnTo>
                    <a:pt x="146812" y="73406"/>
                  </a:lnTo>
                  <a:lnTo>
                    <a:pt x="146812" y="0"/>
                  </a:lnTo>
                  <a:lnTo>
                    <a:pt x="0" y="146812"/>
                  </a:lnTo>
                  <a:lnTo>
                    <a:pt x="146812" y="293624"/>
                  </a:lnTo>
                  <a:lnTo>
                    <a:pt x="146812" y="220218"/>
                  </a:lnTo>
                  <a:lnTo>
                    <a:pt x="681863" y="220218"/>
                  </a:lnTo>
                  <a:lnTo>
                    <a:pt x="681863" y="293624"/>
                  </a:lnTo>
                  <a:lnTo>
                    <a:pt x="828675" y="146812"/>
                  </a:lnTo>
                  <a:lnTo>
                    <a:pt x="6818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1">
              <a:extLst>
                <a:ext uri="{FF2B5EF4-FFF2-40B4-BE49-F238E27FC236}">
                  <a16:creationId xmlns:a16="http://schemas.microsoft.com/office/drawing/2014/main" id="{87AF44FA-20A9-41E7-B7F0-67A51A48EBEC}"/>
                </a:ext>
              </a:extLst>
            </p:cNvPr>
            <p:cNvSpPr/>
            <p:nvPr/>
          </p:nvSpPr>
          <p:spPr>
            <a:xfrm>
              <a:off x="1600200" y="4072001"/>
              <a:ext cx="828675" cy="294005"/>
            </a:xfrm>
            <a:custGeom>
              <a:avLst/>
              <a:gdLst/>
              <a:ahLst/>
              <a:cxnLst/>
              <a:rect l="l" t="t" r="r" b="b"/>
              <a:pathLst>
                <a:path w="828675" h="294004">
                  <a:moveTo>
                    <a:pt x="0" y="146812"/>
                  </a:moveTo>
                  <a:lnTo>
                    <a:pt x="146812" y="0"/>
                  </a:lnTo>
                  <a:lnTo>
                    <a:pt x="146812" y="73406"/>
                  </a:lnTo>
                  <a:lnTo>
                    <a:pt x="681863" y="73406"/>
                  </a:lnTo>
                  <a:lnTo>
                    <a:pt x="681863" y="0"/>
                  </a:lnTo>
                  <a:lnTo>
                    <a:pt x="828675" y="146812"/>
                  </a:lnTo>
                  <a:lnTo>
                    <a:pt x="681863" y="293624"/>
                  </a:lnTo>
                  <a:lnTo>
                    <a:pt x="681863" y="220218"/>
                  </a:lnTo>
                  <a:lnTo>
                    <a:pt x="146812" y="220218"/>
                  </a:lnTo>
                  <a:lnTo>
                    <a:pt x="146812" y="293624"/>
                  </a:lnTo>
                  <a:lnTo>
                    <a:pt x="0" y="146812"/>
                  </a:lnTo>
                  <a:close/>
                </a:path>
              </a:pathLst>
            </a:custGeom>
            <a:ln w="19050">
              <a:solidFill>
                <a:srgbClr val="6B85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25">
            <a:extLst>
              <a:ext uri="{FF2B5EF4-FFF2-40B4-BE49-F238E27FC236}">
                <a16:creationId xmlns:a16="http://schemas.microsoft.com/office/drawing/2014/main" id="{1F4B34FD-768C-4AEE-AC16-27E1D29CFEEB}"/>
              </a:ext>
            </a:extLst>
          </p:cNvPr>
          <p:cNvSpPr txBox="1"/>
          <p:nvPr/>
        </p:nvSpPr>
        <p:spPr>
          <a:xfrm>
            <a:off x="3864372" y="4941169"/>
            <a:ext cx="10795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sz="2000" spc="-110" dirty="0">
                <a:latin typeface="Calibri" panose="020F0502020204030204" pitchFamily="34" charset="0"/>
                <a:cs typeface="Calibri" panose="020F0502020204030204" pitchFamily="34" charset="0"/>
              </a:rPr>
              <a:t>Interaction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EAD88BD4-6115-4BC5-966F-810FB49D0DCB}"/>
              </a:ext>
            </a:extLst>
          </p:cNvPr>
          <p:cNvSpPr txBox="1">
            <a:spLocks/>
          </p:cNvSpPr>
          <p:nvPr/>
        </p:nvSpPr>
        <p:spPr>
          <a:xfrm>
            <a:off x="1981200" y="483518"/>
            <a:ext cx="8229600" cy="64122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9pPr>
          </a:lstStyle>
          <a:p>
            <a:pPr algn="ctr"/>
            <a:r>
              <a:rPr kumimoji="0" lang="fr-FR" sz="3600" ker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IHM - définitions</a:t>
            </a:r>
            <a:endParaRPr kumimoji="0" lang="fr-FR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MU Serif" pitchFamily="2" charset="0"/>
              <a:ea typeface="CMU Serif" pitchFamily="2" charset="0"/>
              <a:cs typeface="CMU Seri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41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3">
            <a:extLst>
              <a:ext uri="{FF2B5EF4-FFF2-40B4-BE49-F238E27FC236}">
                <a16:creationId xmlns:a16="http://schemas.microsoft.com/office/drawing/2014/main" id="{D74271F0-91DE-40DC-8E5D-EC764700760B}"/>
              </a:ext>
            </a:extLst>
          </p:cNvPr>
          <p:cNvSpPr txBox="1"/>
          <p:nvPr/>
        </p:nvSpPr>
        <p:spPr>
          <a:xfrm>
            <a:off x="2103119" y="1584960"/>
            <a:ext cx="211709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buClr>
                <a:srgbClr val="DD8046"/>
              </a:buClr>
              <a:buSzPct val="60344"/>
              <a:tabLst>
                <a:tab pos="332740" algn="l"/>
              </a:tabLst>
            </a:pPr>
            <a:r>
              <a:rPr sz="2900" spc="-345" dirty="0"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sz="29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spc="-290" dirty="0">
                <a:latin typeface="Calibri" panose="020F0502020204030204" pitchFamily="34" charset="0"/>
                <a:cs typeface="Calibri" panose="020F0502020204030204" pitchFamily="34" charset="0"/>
              </a:rPr>
              <a:t>système?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object 4">
            <a:extLst>
              <a:ext uri="{FF2B5EF4-FFF2-40B4-BE49-F238E27FC236}">
                <a16:creationId xmlns:a16="http://schemas.microsoft.com/office/drawing/2014/main" id="{5324DCAD-C2F2-4D35-8F7B-3C82728AAA51}"/>
              </a:ext>
            </a:extLst>
          </p:cNvPr>
          <p:cNvGrpSpPr/>
          <p:nvPr/>
        </p:nvGrpSpPr>
        <p:grpSpPr>
          <a:xfrm>
            <a:off x="4934063" y="3776726"/>
            <a:ext cx="3619500" cy="1967230"/>
            <a:chOff x="2401951" y="3776726"/>
            <a:chExt cx="3619500" cy="1967230"/>
          </a:xfrm>
        </p:grpSpPr>
        <p:sp>
          <p:nvSpPr>
            <p:cNvPr id="20" name="object 5">
              <a:extLst>
                <a:ext uri="{FF2B5EF4-FFF2-40B4-BE49-F238E27FC236}">
                  <a16:creationId xmlns:a16="http://schemas.microsoft.com/office/drawing/2014/main" id="{45ADDF80-FF15-43E1-BA6B-978CC7688415}"/>
                </a:ext>
              </a:extLst>
            </p:cNvPr>
            <p:cNvSpPr/>
            <p:nvPr/>
          </p:nvSpPr>
          <p:spPr>
            <a:xfrm>
              <a:off x="2411476" y="3786251"/>
              <a:ext cx="3600450" cy="1948180"/>
            </a:xfrm>
            <a:custGeom>
              <a:avLst/>
              <a:gdLst/>
              <a:ahLst/>
              <a:cxnLst/>
              <a:rect l="l" t="t" r="r" b="b"/>
              <a:pathLst>
                <a:path w="3600450" h="1948179">
                  <a:moveTo>
                    <a:pt x="0" y="324612"/>
                  </a:moveTo>
                  <a:lnTo>
                    <a:pt x="3518" y="276632"/>
                  </a:lnTo>
                  <a:lnTo>
                    <a:pt x="13740" y="230843"/>
                  </a:lnTo>
                  <a:lnTo>
                    <a:pt x="30162" y="187743"/>
                  </a:lnTo>
                  <a:lnTo>
                    <a:pt x="52285" y="147837"/>
                  </a:lnTo>
                  <a:lnTo>
                    <a:pt x="79606" y="111624"/>
                  </a:lnTo>
                  <a:lnTo>
                    <a:pt x="111624" y="79606"/>
                  </a:lnTo>
                  <a:lnTo>
                    <a:pt x="147837" y="52285"/>
                  </a:lnTo>
                  <a:lnTo>
                    <a:pt x="187743" y="30162"/>
                  </a:lnTo>
                  <a:lnTo>
                    <a:pt x="230843" y="13740"/>
                  </a:lnTo>
                  <a:lnTo>
                    <a:pt x="276632" y="3518"/>
                  </a:lnTo>
                  <a:lnTo>
                    <a:pt x="324612" y="0"/>
                  </a:lnTo>
                  <a:lnTo>
                    <a:pt x="3275711" y="0"/>
                  </a:lnTo>
                  <a:lnTo>
                    <a:pt x="3323693" y="3518"/>
                  </a:lnTo>
                  <a:lnTo>
                    <a:pt x="3369491" y="13740"/>
                  </a:lnTo>
                  <a:lnTo>
                    <a:pt x="3412602" y="30162"/>
                  </a:lnTo>
                  <a:lnTo>
                    <a:pt x="3452524" y="52285"/>
                  </a:lnTo>
                  <a:lnTo>
                    <a:pt x="3488753" y="79606"/>
                  </a:lnTo>
                  <a:lnTo>
                    <a:pt x="3520788" y="111624"/>
                  </a:lnTo>
                  <a:lnTo>
                    <a:pt x="3548126" y="147837"/>
                  </a:lnTo>
                  <a:lnTo>
                    <a:pt x="3570263" y="187743"/>
                  </a:lnTo>
                  <a:lnTo>
                    <a:pt x="3586698" y="230843"/>
                  </a:lnTo>
                  <a:lnTo>
                    <a:pt x="3596928" y="276632"/>
                  </a:lnTo>
                  <a:lnTo>
                    <a:pt x="3600450" y="324612"/>
                  </a:lnTo>
                  <a:lnTo>
                    <a:pt x="3600450" y="1623187"/>
                  </a:lnTo>
                  <a:lnTo>
                    <a:pt x="3596928" y="1671151"/>
                  </a:lnTo>
                  <a:lnTo>
                    <a:pt x="3586698" y="1716932"/>
                  </a:lnTo>
                  <a:lnTo>
                    <a:pt x="3570263" y="1760027"/>
                  </a:lnTo>
                  <a:lnTo>
                    <a:pt x="3548126" y="1799933"/>
                  </a:lnTo>
                  <a:lnTo>
                    <a:pt x="3520788" y="1836149"/>
                  </a:lnTo>
                  <a:lnTo>
                    <a:pt x="3488753" y="1868171"/>
                  </a:lnTo>
                  <a:lnTo>
                    <a:pt x="3452524" y="1895497"/>
                  </a:lnTo>
                  <a:lnTo>
                    <a:pt x="3412602" y="1917625"/>
                  </a:lnTo>
                  <a:lnTo>
                    <a:pt x="3369491" y="1934053"/>
                  </a:lnTo>
                  <a:lnTo>
                    <a:pt x="3323693" y="1944278"/>
                  </a:lnTo>
                  <a:lnTo>
                    <a:pt x="3275711" y="1947799"/>
                  </a:lnTo>
                  <a:lnTo>
                    <a:pt x="324612" y="1947799"/>
                  </a:lnTo>
                  <a:lnTo>
                    <a:pt x="276632" y="1944278"/>
                  </a:lnTo>
                  <a:lnTo>
                    <a:pt x="230843" y="1934053"/>
                  </a:lnTo>
                  <a:lnTo>
                    <a:pt x="187743" y="1917625"/>
                  </a:lnTo>
                  <a:lnTo>
                    <a:pt x="147837" y="1895497"/>
                  </a:lnTo>
                  <a:lnTo>
                    <a:pt x="111624" y="1868171"/>
                  </a:lnTo>
                  <a:lnTo>
                    <a:pt x="79606" y="1836149"/>
                  </a:lnTo>
                  <a:lnTo>
                    <a:pt x="52285" y="1799933"/>
                  </a:lnTo>
                  <a:lnTo>
                    <a:pt x="30162" y="1760027"/>
                  </a:lnTo>
                  <a:lnTo>
                    <a:pt x="13740" y="1716932"/>
                  </a:lnTo>
                  <a:lnTo>
                    <a:pt x="3518" y="1671151"/>
                  </a:lnTo>
                  <a:lnTo>
                    <a:pt x="0" y="1623187"/>
                  </a:lnTo>
                  <a:lnTo>
                    <a:pt x="0" y="324612"/>
                  </a:lnTo>
                  <a:close/>
                </a:path>
              </a:pathLst>
            </a:custGeom>
            <a:ln w="19050">
              <a:solidFill>
                <a:srgbClr val="DD8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9BF90D68-7A51-4A18-93AA-E654F03FFDDE}"/>
                </a:ext>
              </a:extLst>
            </p:cNvPr>
            <p:cNvSpPr/>
            <p:nvPr/>
          </p:nvSpPr>
          <p:spPr>
            <a:xfrm>
              <a:off x="3348101" y="5084826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288036" y="0"/>
                  </a:moveTo>
                  <a:lnTo>
                    <a:pt x="241302" y="3768"/>
                  </a:lnTo>
                  <a:lnTo>
                    <a:pt x="196973" y="14679"/>
                  </a:lnTo>
                  <a:lnTo>
                    <a:pt x="155643" y="32140"/>
                  </a:lnTo>
                  <a:lnTo>
                    <a:pt x="117902" y="55558"/>
                  </a:lnTo>
                  <a:lnTo>
                    <a:pt x="84343" y="84343"/>
                  </a:lnTo>
                  <a:lnTo>
                    <a:pt x="55558" y="117902"/>
                  </a:lnTo>
                  <a:lnTo>
                    <a:pt x="32140" y="155643"/>
                  </a:lnTo>
                  <a:lnTo>
                    <a:pt x="14679" y="196973"/>
                  </a:lnTo>
                  <a:lnTo>
                    <a:pt x="3768" y="241302"/>
                  </a:lnTo>
                  <a:lnTo>
                    <a:pt x="0" y="288036"/>
                  </a:lnTo>
                  <a:lnTo>
                    <a:pt x="3768" y="334773"/>
                  </a:lnTo>
                  <a:lnTo>
                    <a:pt x="14679" y="379111"/>
                  </a:lnTo>
                  <a:lnTo>
                    <a:pt x="32140" y="420455"/>
                  </a:lnTo>
                  <a:lnTo>
                    <a:pt x="55558" y="458213"/>
                  </a:lnTo>
                  <a:lnTo>
                    <a:pt x="84343" y="491791"/>
                  </a:lnTo>
                  <a:lnTo>
                    <a:pt x="117902" y="520595"/>
                  </a:lnTo>
                  <a:lnTo>
                    <a:pt x="155643" y="544031"/>
                  </a:lnTo>
                  <a:lnTo>
                    <a:pt x="196973" y="561506"/>
                  </a:lnTo>
                  <a:lnTo>
                    <a:pt x="241302" y="572426"/>
                  </a:lnTo>
                  <a:lnTo>
                    <a:pt x="288036" y="576199"/>
                  </a:lnTo>
                  <a:lnTo>
                    <a:pt x="334773" y="572426"/>
                  </a:lnTo>
                  <a:lnTo>
                    <a:pt x="379111" y="561506"/>
                  </a:lnTo>
                  <a:lnTo>
                    <a:pt x="420455" y="544031"/>
                  </a:lnTo>
                  <a:lnTo>
                    <a:pt x="458213" y="520595"/>
                  </a:lnTo>
                  <a:lnTo>
                    <a:pt x="491791" y="491791"/>
                  </a:lnTo>
                  <a:lnTo>
                    <a:pt x="520595" y="458213"/>
                  </a:lnTo>
                  <a:lnTo>
                    <a:pt x="544031" y="420455"/>
                  </a:lnTo>
                  <a:lnTo>
                    <a:pt x="561506" y="379111"/>
                  </a:lnTo>
                  <a:lnTo>
                    <a:pt x="572426" y="334773"/>
                  </a:lnTo>
                  <a:lnTo>
                    <a:pt x="576199" y="288036"/>
                  </a:lnTo>
                  <a:lnTo>
                    <a:pt x="572426" y="241302"/>
                  </a:lnTo>
                  <a:lnTo>
                    <a:pt x="561506" y="196973"/>
                  </a:lnTo>
                  <a:lnTo>
                    <a:pt x="544031" y="155643"/>
                  </a:lnTo>
                  <a:lnTo>
                    <a:pt x="520595" y="117902"/>
                  </a:lnTo>
                  <a:lnTo>
                    <a:pt x="491791" y="84343"/>
                  </a:lnTo>
                  <a:lnTo>
                    <a:pt x="458213" y="55558"/>
                  </a:lnTo>
                  <a:lnTo>
                    <a:pt x="420455" y="32140"/>
                  </a:lnTo>
                  <a:lnTo>
                    <a:pt x="379111" y="14679"/>
                  </a:lnTo>
                  <a:lnTo>
                    <a:pt x="334773" y="3768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144C063B-FD86-4DE7-BDF8-246D914B4BAB}"/>
                </a:ext>
              </a:extLst>
            </p:cNvPr>
            <p:cNvSpPr/>
            <p:nvPr/>
          </p:nvSpPr>
          <p:spPr>
            <a:xfrm>
              <a:off x="3348101" y="5084826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0" y="288036"/>
                  </a:moveTo>
                  <a:lnTo>
                    <a:pt x="3768" y="241302"/>
                  </a:lnTo>
                  <a:lnTo>
                    <a:pt x="14679" y="196973"/>
                  </a:lnTo>
                  <a:lnTo>
                    <a:pt x="32140" y="155643"/>
                  </a:lnTo>
                  <a:lnTo>
                    <a:pt x="55558" y="117902"/>
                  </a:lnTo>
                  <a:lnTo>
                    <a:pt x="84343" y="84343"/>
                  </a:lnTo>
                  <a:lnTo>
                    <a:pt x="117902" y="55558"/>
                  </a:lnTo>
                  <a:lnTo>
                    <a:pt x="155643" y="32140"/>
                  </a:lnTo>
                  <a:lnTo>
                    <a:pt x="196973" y="14679"/>
                  </a:lnTo>
                  <a:lnTo>
                    <a:pt x="241302" y="3768"/>
                  </a:lnTo>
                  <a:lnTo>
                    <a:pt x="288036" y="0"/>
                  </a:lnTo>
                  <a:lnTo>
                    <a:pt x="334773" y="3768"/>
                  </a:lnTo>
                  <a:lnTo>
                    <a:pt x="379111" y="14679"/>
                  </a:lnTo>
                  <a:lnTo>
                    <a:pt x="420455" y="32140"/>
                  </a:lnTo>
                  <a:lnTo>
                    <a:pt x="458213" y="55558"/>
                  </a:lnTo>
                  <a:lnTo>
                    <a:pt x="491791" y="84343"/>
                  </a:lnTo>
                  <a:lnTo>
                    <a:pt x="520595" y="117902"/>
                  </a:lnTo>
                  <a:lnTo>
                    <a:pt x="544031" y="155643"/>
                  </a:lnTo>
                  <a:lnTo>
                    <a:pt x="561506" y="196973"/>
                  </a:lnTo>
                  <a:lnTo>
                    <a:pt x="572426" y="241302"/>
                  </a:lnTo>
                  <a:lnTo>
                    <a:pt x="576199" y="288036"/>
                  </a:lnTo>
                  <a:lnTo>
                    <a:pt x="572426" y="334773"/>
                  </a:lnTo>
                  <a:lnTo>
                    <a:pt x="561506" y="379111"/>
                  </a:lnTo>
                  <a:lnTo>
                    <a:pt x="544031" y="420455"/>
                  </a:lnTo>
                  <a:lnTo>
                    <a:pt x="520595" y="458213"/>
                  </a:lnTo>
                  <a:lnTo>
                    <a:pt x="491791" y="491791"/>
                  </a:lnTo>
                  <a:lnTo>
                    <a:pt x="458213" y="520595"/>
                  </a:lnTo>
                  <a:lnTo>
                    <a:pt x="420455" y="544031"/>
                  </a:lnTo>
                  <a:lnTo>
                    <a:pt x="379111" y="561506"/>
                  </a:lnTo>
                  <a:lnTo>
                    <a:pt x="334773" y="572426"/>
                  </a:lnTo>
                  <a:lnTo>
                    <a:pt x="288036" y="576199"/>
                  </a:lnTo>
                  <a:lnTo>
                    <a:pt x="241302" y="572426"/>
                  </a:lnTo>
                  <a:lnTo>
                    <a:pt x="196973" y="561506"/>
                  </a:lnTo>
                  <a:lnTo>
                    <a:pt x="155643" y="544031"/>
                  </a:lnTo>
                  <a:lnTo>
                    <a:pt x="117902" y="520595"/>
                  </a:lnTo>
                  <a:lnTo>
                    <a:pt x="84343" y="491791"/>
                  </a:lnTo>
                  <a:lnTo>
                    <a:pt x="55558" y="458213"/>
                  </a:lnTo>
                  <a:lnTo>
                    <a:pt x="32140" y="420455"/>
                  </a:lnTo>
                  <a:lnTo>
                    <a:pt x="14679" y="379111"/>
                  </a:lnTo>
                  <a:lnTo>
                    <a:pt x="3768" y="334773"/>
                  </a:lnTo>
                  <a:lnTo>
                    <a:pt x="0" y="2880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8">
            <a:extLst>
              <a:ext uri="{FF2B5EF4-FFF2-40B4-BE49-F238E27FC236}">
                <a16:creationId xmlns:a16="http://schemas.microsoft.com/office/drawing/2014/main" id="{EAB7FBA4-376A-49FF-8DC9-7BF4D0F5A29C}"/>
              </a:ext>
            </a:extLst>
          </p:cNvPr>
          <p:cNvSpPr txBox="1"/>
          <p:nvPr/>
        </p:nvSpPr>
        <p:spPr>
          <a:xfrm>
            <a:off x="5087888" y="3279508"/>
            <a:ext cx="37368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spc="-165" dirty="0">
                <a:latin typeface="Calibri" panose="020F0502020204030204" pitchFamily="34" charset="0"/>
                <a:cs typeface="Calibri" panose="020F0502020204030204" pitchFamily="34" charset="0"/>
              </a:rPr>
              <a:t>Système fermé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9356A8E0-6486-43C6-BD05-E58EA70763B9}"/>
              </a:ext>
            </a:extLst>
          </p:cNvPr>
          <p:cNvSpPr txBox="1"/>
          <p:nvPr/>
        </p:nvSpPr>
        <p:spPr>
          <a:xfrm>
            <a:off x="6087858" y="5211763"/>
            <a:ext cx="1638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-114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10">
            <a:extLst>
              <a:ext uri="{FF2B5EF4-FFF2-40B4-BE49-F238E27FC236}">
                <a16:creationId xmlns:a16="http://schemas.microsoft.com/office/drawing/2014/main" id="{BBD1A195-0A61-4617-A10D-9A9F8F4A949E}"/>
              </a:ext>
            </a:extLst>
          </p:cNvPr>
          <p:cNvGrpSpPr/>
          <p:nvPr/>
        </p:nvGrpSpPr>
        <p:grpSpPr>
          <a:xfrm>
            <a:off x="6162725" y="4287838"/>
            <a:ext cx="586105" cy="586105"/>
            <a:chOff x="3630612" y="4287837"/>
            <a:chExt cx="586105" cy="586105"/>
          </a:xfrm>
        </p:grpSpPr>
        <p:sp>
          <p:nvSpPr>
            <p:cNvPr id="26" name="object 11">
              <a:extLst>
                <a:ext uri="{FF2B5EF4-FFF2-40B4-BE49-F238E27FC236}">
                  <a16:creationId xmlns:a16="http://schemas.microsoft.com/office/drawing/2014/main" id="{8686AD2A-18E4-4CC7-9177-1E888E389B47}"/>
                </a:ext>
              </a:extLst>
            </p:cNvPr>
            <p:cNvSpPr/>
            <p:nvPr/>
          </p:nvSpPr>
          <p:spPr>
            <a:xfrm>
              <a:off x="3635375" y="4292600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288163" y="0"/>
                  </a:moveTo>
                  <a:lnTo>
                    <a:pt x="241425" y="3772"/>
                  </a:lnTo>
                  <a:lnTo>
                    <a:pt x="197087" y="14692"/>
                  </a:lnTo>
                  <a:lnTo>
                    <a:pt x="155743" y="32167"/>
                  </a:lnTo>
                  <a:lnTo>
                    <a:pt x="117985" y="55603"/>
                  </a:lnTo>
                  <a:lnTo>
                    <a:pt x="84407" y="84407"/>
                  </a:lnTo>
                  <a:lnTo>
                    <a:pt x="55603" y="117985"/>
                  </a:lnTo>
                  <a:lnTo>
                    <a:pt x="32167" y="155743"/>
                  </a:lnTo>
                  <a:lnTo>
                    <a:pt x="14692" y="197087"/>
                  </a:lnTo>
                  <a:lnTo>
                    <a:pt x="3772" y="241425"/>
                  </a:lnTo>
                  <a:lnTo>
                    <a:pt x="0" y="288163"/>
                  </a:lnTo>
                  <a:lnTo>
                    <a:pt x="3772" y="334900"/>
                  </a:lnTo>
                  <a:lnTo>
                    <a:pt x="14692" y="379238"/>
                  </a:lnTo>
                  <a:lnTo>
                    <a:pt x="32167" y="420582"/>
                  </a:lnTo>
                  <a:lnTo>
                    <a:pt x="55603" y="458340"/>
                  </a:lnTo>
                  <a:lnTo>
                    <a:pt x="84407" y="491918"/>
                  </a:lnTo>
                  <a:lnTo>
                    <a:pt x="117985" y="520722"/>
                  </a:lnTo>
                  <a:lnTo>
                    <a:pt x="155743" y="544158"/>
                  </a:lnTo>
                  <a:lnTo>
                    <a:pt x="197087" y="561633"/>
                  </a:lnTo>
                  <a:lnTo>
                    <a:pt x="241425" y="572553"/>
                  </a:lnTo>
                  <a:lnTo>
                    <a:pt x="288163" y="576326"/>
                  </a:lnTo>
                  <a:lnTo>
                    <a:pt x="334900" y="572553"/>
                  </a:lnTo>
                  <a:lnTo>
                    <a:pt x="379238" y="561633"/>
                  </a:lnTo>
                  <a:lnTo>
                    <a:pt x="420582" y="544158"/>
                  </a:lnTo>
                  <a:lnTo>
                    <a:pt x="458340" y="520722"/>
                  </a:lnTo>
                  <a:lnTo>
                    <a:pt x="491918" y="491918"/>
                  </a:lnTo>
                  <a:lnTo>
                    <a:pt x="520722" y="458340"/>
                  </a:lnTo>
                  <a:lnTo>
                    <a:pt x="544158" y="420582"/>
                  </a:lnTo>
                  <a:lnTo>
                    <a:pt x="561633" y="379238"/>
                  </a:lnTo>
                  <a:lnTo>
                    <a:pt x="572553" y="334900"/>
                  </a:lnTo>
                  <a:lnTo>
                    <a:pt x="576326" y="288163"/>
                  </a:lnTo>
                  <a:lnTo>
                    <a:pt x="572553" y="241425"/>
                  </a:lnTo>
                  <a:lnTo>
                    <a:pt x="561633" y="197087"/>
                  </a:lnTo>
                  <a:lnTo>
                    <a:pt x="544158" y="155743"/>
                  </a:lnTo>
                  <a:lnTo>
                    <a:pt x="520722" y="117985"/>
                  </a:lnTo>
                  <a:lnTo>
                    <a:pt x="491918" y="84407"/>
                  </a:lnTo>
                  <a:lnTo>
                    <a:pt x="458340" y="55603"/>
                  </a:lnTo>
                  <a:lnTo>
                    <a:pt x="420582" y="32167"/>
                  </a:lnTo>
                  <a:lnTo>
                    <a:pt x="379238" y="14692"/>
                  </a:lnTo>
                  <a:lnTo>
                    <a:pt x="334900" y="3772"/>
                  </a:lnTo>
                  <a:lnTo>
                    <a:pt x="2881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2">
              <a:extLst>
                <a:ext uri="{FF2B5EF4-FFF2-40B4-BE49-F238E27FC236}">
                  <a16:creationId xmlns:a16="http://schemas.microsoft.com/office/drawing/2014/main" id="{B86AAC63-CE40-4701-8B95-4BC0C6CFBC7D}"/>
                </a:ext>
              </a:extLst>
            </p:cNvPr>
            <p:cNvSpPr/>
            <p:nvPr/>
          </p:nvSpPr>
          <p:spPr>
            <a:xfrm>
              <a:off x="3635375" y="4292600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0" y="288163"/>
                  </a:moveTo>
                  <a:lnTo>
                    <a:pt x="3772" y="241425"/>
                  </a:lnTo>
                  <a:lnTo>
                    <a:pt x="14692" y="197087"/>
                  </a:lnTo>
                  <a:lnTo>
                    <a:pt x="32167" y="155743"/>
                  </a:lnTo>
                  <a:lnTo>
                    <a:pt x="55603" y="117985"/>
                  </a:lnTo>
                  <a:lnTo>
                    <a:pt x="84407" y="84407"/>
                  </a:lnTo>
                  <a:lnTo>
                    <a:pt x="117985" y="55603"/>
                  </a:lnTo>
                  <a:lnTo>
                    <a:pt x="155743" y="32167"/>
                  </a:lnTo>
                  <a:lnTo>
                    <a:pt x="197087" y="14692"/>
                  </a:lnTo>
                  <a:lnTo>
                    <a:pt x="241425" y="3772"/>
                  </a:lnTo>
                  <a:lnTo>
                    <a:pt x="288163" y="0"/>
                  </a:lnTo>
                  <a:lnTo>
                    <a:pt x="334900" y="3772"/>
                  </a:lnTo>
                  <a:lnTo>
                    <a:pt x="379238" y="14692"/>
                  </a:lnTo>
                  <a:lnTo>
                    <a:pt x="420582" y="32167"/>
                  </a:lnTo>
                  <a:lnTo>
                    <a:pt x="458340" y="55603"/>
                  </a:lnTo>
                  <a:lnTo>
                    <a:pt x="491918" y="84407"/>
                  </a:lnTo>
                  <a:lnTo>
                    <a:pt x="520722" y="117985"/>
                  </a:lnTo>
                  <a:lnTo>
                    <a:pt x="544158" y="155743"/>
                  </a:lnTo>
                  <a:lnTo>
                    <a:pt x="561633" y="197087"/>
                  </a:lnTo>
                  <a:lnTo>
                    <a:pt x="572553" y="241425"/>
                  </a:lnTo>
                  <a:lnTo>
                    <a:pt x="576326" y="288163"/>
                  </a:lnTo>
                  <a:lnTo>
                    <a:pt x="572553" y="334900"/>
                  </a:lnTo>
                  <a:lnTo>
                    <a:pt x="561633" y="379238"/>
                  </a:lnTo>
                  <a:lnTo>
                    <a:pt x="544158" y="420582"/>
                  </a:lnTo>
                  <a:lnTo>
                    <a:pt x="520722" y="458340"/>
                  </a:lnTo>
                  <a:lnTo>
                    <a:pt x="491918" y="491918"/>
                  </a:lnTo>
                  <a:lnTo>
                    <a:pt x="458340" y="520722"/>
                  </a:lnTo>
                  <a:lnTo>
                    <a:pt x="420582" y="544158"/>
                  </a:lnTo>
                  <a:lnTo>
                    <a:pt x="379238" y="561633"/>
                  </a:lnTo>
                  <a:lnTo>
                    <a:pt x="334900" y="572553"/>
                  </a:lnTo>
                  <a:lnTo>
                    <a:pt x="288163" y="576326"/>
                  </a:lnTo>
                  <a:lnTo>
                    <a:pt x="241425" y="572553"/>
                  </a:lnTo>
                  <a:lnTo>
                    <a:pt x="197087" y="561633"/>
                  </a:lnTo>
                  <a:lnTo>
                    <a:pt x="155743" y="544158"/>
                  </a:lnTo>
                  <a:lnTo>
                    <a:pt x="117985" y="520722"/>
                  </a:lnTo>
                  <a:lnTo>
                    <a:pt x="84407" y="491918"/>
                  </a:lnTo>
                  <a:lnTo>
                    <a:pt x="55603" y="458340"/>
                  </a:lnTo>
                  <a:lnTo>
                    <a:pt x="32167" y="420582"/>
                  </a:lnTo>
                  <a:lnTo>
                    <a:pt x="14692" y="379238"/>
                  </a:lnTo>
                  <a:lnTo>
                    <a:pt x="3772" y="334900"/>
                  </a:lnTo>
                  <a:lnTo>
                    <a:pt x="0" y="28816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3">
            <a:extLst>
              <a:ext uri="{FF2B5EF4-FFF2-40B4-BE49-F238E27FC236}">
                <a16:creationId xmlns:a16="http://schemas.microsoft.com/office/drawing/2014/main" id="{01727FA0-A3FD-4ECA-B393-4F1CB5E83935}"/>
              </a:ext>
            </a:extLst>
          </p:cNvPr>
          <p:cNvSpPr txBox="1"/>
          <p:nvPr/>
        </p:nvSpPr>
        <p:spPr>
          <a:xfrm>
            <a:off x="6385292" y="4419537"/>
            <a:ext cx="140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-300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9" name="object 14">
            <a:extLst>
              <a:ext uri="{FF2B5EF4-FFF2-40B4-BE49-F238E27FC236}">
                <a16:creationId xmlns:a16="http://schemas.microsoft.com/office/drawing/2014/main" id="{9F3B924C-41EF-41EC-9711-6ECE2B38D8C3}"/>
              </a:ext>
            </a:extLst>
          </p:cNvPr>
          <p:cNvGrpSpPr/>
          <p:nvPr/>
        </p:nvGrpSpPr>
        <p:grpSpPr>
          <a:xfrm>
            <a:off x="7099350" y="4432364"/>
            <a:ext cx="586105" cy="586105"/>
            <a:chOff x="4567237" y="4432363"/>
            <a:chExt cx="586105" cy="586105"/>
          </a:xfrm>
        </p:grpSpPr>
        <p:sp>
          <p:nvSpPr>
            <p:cNvPr id="30" name="object 15">
              <a:extLst>
                <a:ext uri="{FF2B5EF4-FFF2-40B4-BE49-F238E27FC236}">
                  <a16:creationId xmlns:a16="http://schemas.microsoft.com/office/drawing/2014/main" id="{74787A99-608F-4010-BFD2-C09161746E23}"/>
                </a:ext>
              </a:extLst>
            </p:cNvPr>
            <p:cNvSpPr/>
            <p:nvPr/>
          </p:nvSpPr>
          <p:spPr>
            <a:xfrm>
              <a:off x="4572000" y="4437126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288163" y="0"/>
                  </a:moveTo>
                  <a:lnTo>
                    <a:pt x="241425" y="3768"/>
                  </a:lnTo>
                  <a:lnTo>
                    <a:pt x="197087" y="14679"/>
                  </a:lnTo>
                  <a:lnTo>
                    <a:pt x="155743" y="32140"/>
                  </a:lnTo>
                  <a:lnTo>
                    <a:pt x="117985" y="55558"/>
                  </a:lnTo>
                  <a:lnTo>
                    <a:pt x="84407" y="84343"/>
                  </a:lnTo>
                  <a:lnTo>
                    <a:pt x="55603" y="117902"/>
                  </a:lnTo>
                  <a:lnTo>
                    <a:pt x="32167" y="155643"/>
                  </a:lnTo>
                  <a:lnTo>
                    <a:pt x="14692" y="196973"/>
                  </a:lnTo>
                  <a:lnTo>
                    <a:pt x="3772" y="241302"/>
                  </a:lnTo>
                  <a:lnTo>
                    <a:pt x="0" y="288036"/>
                  </a:lnTo>
                  <a:lnTo>
                    <a:pt x="3772" y="334773"/>
                  </a:lnTo>
                  <a:lnTo>
                    <a:pt x="14692" y="379111"/>
                  </a:lnTo>
                  <a:lnTo>
                    <a:pt x="32167" y="420455"/>
                  </a:lnTo>
                  <a:lnTo>
                    <a:pt x="55603" y="458213"/>
                  </a:lnTo>
                  <a:lnTo>
                    <a:pt x="84407" y="491791"/>
                  </a:lnTo>
                  <a:lnTo>
                    <a:pt x="117985" y="520595"/>
                  </a:lnTo>
                  <a:lnTo>
                    <a:pt x="155743" y="544031"/>
                  </a:lnTo>
                  <a:lnTo>
                    <a:pt x="197087" y="561506"/>
                  </a:lnTo>
                  <a:lnTo>
                    <a:pt x="241425" y="572426"/>
                  </a:lnTo>
                  <a:lnTo>
                    <a:pt x="288163" y="576199"/>
                  </a:lnTo>
                  <a:lnTo>
                    <a:pt x="334900" y="572426"/>
                  </a:lnTo>
                  <a:lnTo>
                    <a:pt x="379238" y="561506"/>
                  </a:lnTo>
                  <a:lnTo>
                    <a:pt x="420582" y="544031"/>
                  </a:lnTo>
                  <a:lnTo>
                    <a:pt x="458340" y="520595"/>
                  </a:lnTo>
                  <a:lnTo>
                    <a:pt x="491918" y="491791"/>
                  </a:lnTo>
                  <a:lnTo>
                    <a:pt x="520722" y="458213"/>
                  </a:lnTo>
                  <a:lnTo>
                    <a:pt x="544158" y="420455"/>
                  </a:lnTo>
                  <a:lnTo>
                    <a:pt x="561633" y="379111"/>
                  </a:lnTo>
                  <a:lnTo>
                    <a:pt x="572553" y="334773"/>
                  </a:lnTo>
                  <a:lnTo>
                    <a:pt x="576326" y="288036"/>
                  </a:lnTo>
                  <a:lnTo>
                    <a:pt x="572553" y="241302"/>
                  </a:lnTo>
                  <a:lnTo>
                    <a:pt x="561633" y="196973"/>
                  </a:lnTo>
                  <a:lnTo>
                    <a:pt x="544158" y="155643"/>
                  </a:lnTo>
                  <a:lnTo>
                    <a:pt x="520722" y="117902"/>
                  </a:lnTo>
                  <a:lnTo>
                    <a:pt x="491918" y="84343"/>
                  </a:lnTo>
                  <a:lnTo>
                    <a:pt x="458340" y="55558"/>
                  </a:lnTo>
                  <a:lnTo>
                    <a:pt x="420582" y="32140"/>
                  </a:lnTo>
                  <a:lnTo>
                    <a:pt x="379238" y="14679"/>
                  </a:lnTo>
                  <a:lnTo>
                    <a:pt x="334900" y="3768"/>
                  </a:lnTo>
                  <a:lnTo>
                    <a:pt x="2881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6">
              <a:extLst>
                <a:ext uri="{FF2B5EF4-FFF2-40B4-BE49-F238E27FC236}">
                  <a16:creationId xmlns:a16="http://schemas.microsoft.com/office/drawing/2014/main" id="{28CAD18D-70AF-452C-898A-91B650929ADA}"/>
                </a:ext>
              </a:extLst>
            </p:cNvPr>
            <p:cNvSpPr/>
            <p:nvPr/>
          </p:nvSpPr>
          <p:spPr>
            <a:xfrm>
              <a:off x="4572000" y="4437126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0" y="288036"/>
                  </a:moveTo>
                  <a:lnTo>
                    <a:pt x="3772" y="241302"/>
                  </a:lnTo>
                  <a:lnTo>
                    <a:pt x="14692" y="196973"/>
                  </a:lnTo>
                  <a:lnTo>
                    <a:pt x="32167" y="155643"/>
                  </a:lnTo>
                  <a:lnTo>
                    <a:pt x="55603" y="117902"/>
                  </a:lnTo>
                  <a:lnTo>
                    <a:pt x="84407" y="84343"/>
                  </a:lnTo>
                  <a:lnTo>
                    <a:pt x="117985" y="55558"/>
                  </a:lnTo>
                  <a:lnTo>
                    <a:pt x="155743" y="32140"/>
                  </a:lnTo>
                  <a:lnTo>
                    <a:pt x="197087" y="14679"/>
                  </a:lnTo>
                  <a:lnTo>
                    <a:pt x="241425" y="3768"/>
                  </a:lnTo>
                  <a:lnTo>
                    <a:pt x="288163" y="0"/>
                  </a:lnTo>
                  <a:lnTo>
                    <a:pt x="334900" y="3768"/>
                  </a:lnTo>
                  <a:lnTo>
                    <a:pt x="379238" y="14679"/>
                  </a:lnTo>
                  <a:lnTo>
                    <a:pt x="420582" y="32140"/>
                  </a:lnTo>
                  <a:lnTo>
                    <a:pt x="458340" y="55558"/>
                  </a:lnTo>
                  <a:lnTo>
                    <a:pt x="491918" y="84343"/>
                  </a:lnTo>
                  <a:lnTo>
                    <a:pt x="520722" y="117902"/>
                  </a:lnTo>
                  <a:lnTo>
                    <a:pt x="544158" y="155643"/>
                  </a:lnTo>
                  <a:lnTo>
                    <a:pt x="561633" y="196973"/>
                  </a:lnTo>
                  <a:lnTo>
                    <a:pt x="572553" y="241302"/>
                  </a:lnTo>
                  <a:lnTo>
                    <a:pt x="576326" y="288036"/>
                  </a:lnTo>
                  <a:lnTo>
                    <a:pt x="572553" y="334773"/>
                  </a:lnTo>
                  <a:lnTo>
                    <a:pt x="561633" y="379111"/>
                  </a:lnTo>
                  <a:lnTo>
                    <a:pt x="544158" y="420455"/>
                  </a:lnTo>
                  <a:lnTo>
                    <a:pt x="520722" y="458213"/>
                  </a:lnTo>
                  <a:lnTo>
                    <a:pt x="491918" y="491791"/>
                  </a:lnTo>
                  <a:lnTo>
                    <a:pt x="458340" y="520595"/>
                  </a:lnTo>
                  <a:lnTo>
                    <a:pt x="420582" y="544031"/>
                  </a:lnTo>
                  <a:lnTo>
                    <a:pt x="379238" y="561506"/>
                  </a:lnTo>
                  <a:lnTo>
                    <a:pt x="334900" y="572426"/>
                  </a:lnTo>
                  <a:lnTo>
                    <a:pt x="288163" y="576199"/>
                  </a:lnTo>
                  <a:lnTo>
                    <a:pt x="241425" y="572426"/>
                  </a:lnTo>
                  <a:lnTo>
                    <a:pt x="197087" y="561506"/>
                  </a:lnTo>
                  <a:lnTo>
                    <a:pt x="155743" y="544031"/>
                  </a:lnTo>
                  <a:lnTo>
                    <a:pt x="117985" y="520595"/>
                  </a:lnTo>
                  <a:lnTo>
                    <a:pt x="84407" y="491791"/>
                  </a:lnTo>
                  <a:lnTo>
                    <a:pt x="55603" y="458213"/>
                  </a:lnTo>
                  <a:lnTo>
                    <a:pt x="32167" y="420455"/>
                  </a:lnTo>
                  <a:lnTo>
                    <a:pt x="14692" y="379111"/>
                  </a:lnTo>
                  <a:lnTo>
                    <a:pt x="3772" y="334773"/>
                  </a:lnTo>
                  <a:lnTo>
                    <a:pt x="0" y="28803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7">
            <a:extLst>
              <a:ext uri="{FF2B5EF4-FFF2-40B4-BE49-F238E27FC236}">
                <a16:creationId xmlns:a16="http://schemas.microsoft.com/office/drawing/2014/main" id="{80D41679-AEF1-4429-867F-29BC667662A9}"/>
              </a:ext>
            </a:extLst>
          </p:cNvPr>
          <p:cNvSpPr txBox="1"/>
          <p:nvPr/>
        </p:nvSpPr>
        <p:spPr>
          <a:xfrm>
            <a:off x="7312138" y="4564379"/>
            <a:ext cx="163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-215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18">
            <a:extLst>
              <a:ext uri="{FF2B5EF4-FFF2-40B4-BE49-F238E27FC236}">
                <a16:creationId xmlns:a16="http://schemas.microsoft.com/office/drawing/2014/main" id="{FD0B6C23-B59A-4938-8149-3CBDA0C1073B}"/>
              </a:ext>
            </a:extLst>
          </p:cNvPr>
          <p:cNvSpPr/>
          <p:nvPr/>
        </p:nvSpPr>
        <p:spPr>
          <a:xfrm>
            <a:off x="6090399" y="4686301"/>
            <a:ext cx="1110615" cy="687705"/>
          </a:xfrm>
          <a:custGeom>
            <a:avLst/>
            <a:gdLst/>
            <a:ahLst/>
            <a:cxnLst/>
            <a:rect l="l" t="t" r="r" b="b"/>
            <a:pathLst>
              <a:path w="1110614" h="687704">
                <a:moveTo>
                  <a:pt x="148844" y="196342"/>
                </a:moveTo>
                <a:lnTo>
                  <a:pt x="148704" y="165227"/>
                </a:lnTo>
                <a:lnTo>
                  <a:pt x="148463" y="111125"/>
                </a:lnTo>
                <a:lnTo>
                  <a:pt x="80645" y="162560"/>
                </a:lnTo>
                <a:lnTo>
                  <a:pt x="109042" y="176631"/>
                </a:lnTo>
                <a:lnTo>
                  <a:pt x="0" y="397256"/>
                </a:lnTo>
                <a:lnTo>
                  <a:pt x="11303" y="402844"/>
                </a:lnTo>
                <a:lnTo>
                  <a:pt x="120434" y="182283"/>
                </a:lnTo>
                <a:lnTo>
                  <a:pt x="148844" y="196342"/>
                </a:lnTo>
                <a:close/>
              </a:path>
              <a:path w="1110614" h="687704">
                <a:moveTo>
                  <a:pt x="1013714" y="31750"/>
                </a:moveTo>
                <a:lnTo>
                  <a:pt x="729615" y="31750"/>
                </a:lnTo>
                <a:lnTo>
                  <a:pt x="729615" y="0"/>
                </a:lnTo>
                <a:lnTo>
                  <a:pt x="653415" y="38100"/>
                </a:lnTo>
                <a:lnTo>
                  <a:pt x="729615" y="76200"/>
                </a:lnTo>
                <a:lnTo>
                  <a:pt x="729615" y="44450"/>
                </a:lnTo>
                <a:lnTo>
                  <a:pt x="1013714" y="44450"/>
                </a:lnTo>
                <a:lnTo>
                  <a:pt x="1013714" y="31750"/>
                </a:lnTo>
                <a:close/>
              </a:path>
              <a:path w="1110614" h="687704">
                <a:moveTo>
                  <a:pt x="1110234" y="332740"/>
                </a:moveTo>
                <a:lnTo>
                  <a:pt x="1104519" y="321310"/>
                </a:lnTo>
                <a:lnTo>
                  <a:pt x="451929" y="647598"/>
                </a:lnTo>
                <a:lnTo>
                  <a:pt x="437769" y="619252"/>
                </a:lnTo>
                <a:lnTo>
                  <a:pt x="386715" y="687324"/>
                </a:lnTo>
                <a:lnTo>
                  <a:pt x="471805" y="687324"/>
                </a:lnTo>
                <a:lnTo>
                  <a:pt x="460502" y="664718"/>
                </a:lnTo>
                <a:lnTo>
                  <a:pt x="457657" y="659041"/>
                </a:lnTo>
                <a:lnTo>
                  <a:pt x="1110234" y="332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B0ADDFD8-B46D-4CED-BCDE-FD228738E710}"/>
              </a:ext>
            </a:extLst>
          </p:cNvPr>
          <p:cNvSpPr txBox="1"/>
          <p:nvPr/>
        </p:nvSpPr>
        <p:spPr>
          <a:xfrm>
            <a:off x="1787624" y="4559012"/>
            <a:ext cx="17160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65" dirty="0">
                <a:latin typeface="Calibri" panose="020F0502020204030204" pitchFamily="34" charset="0"/>
                <a:cs typeface="Calibri" panose="020F0502020204030204" pitchFamily="34" charset="0"/>
              </a:rPr>
              <a:t>Environnement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object 18">
            <a:extLst>
              <a:ext uri="{FF2B5EF4-FFF2-40B4-BE49-F238E27FC236}">
                <a16:creationId xmlns:a16="http://schemas.microsoft.com/office/drawing/2014/main" id="{0A14D80F-F903-4632-91F7-D4DFBA32CA89}"/>
              </a:ext>
            </a:extLst>
          </p:cNvPr>
          <p:cNvGrpSpPr/>
          <p:nvPr/>
        </p:nvGrpSpPr>
        <p:grpSpPr>
          <a:xfrm>
            <a:off x="3953179" y="4603088"/>
            <a:ext cx="828675" cy="294005"/>
            <a:chOff x="1600200" y="4072001"/>
            <a:chExt cx="828675" cy="294005"/>
          </a:xfrm>
        </p:grpSpPr>
        <p:sp>
          <p:nvSpPr>
            <p:cNvPr id="37" name="object 20">
              <a:extLst>
                <a:ext uri="{FF2B5EF4-FFF2-40B4-BE49-F238E27FC236}">
                  <a16:creationId xmlns:a16="http://schemas.microsoft.com/office/drawing/2014/main" id="{F5FA9246-CC2D-46E8-81D7-AEF139138788}"/>
                </a:ext>
              </a:extLst>
            </p:cNvPr>
            <p:cNvSpPr/>
            <p:nvPr/>
          </p:nvSpPr>
          <p:spPr>
            <a:xfrm>
              <a:off x="1600200" y="4072001"/>
              <a:ext cx="828675" cy="294005"/>
            </a:xfrm>
            <a:custGeom>
              <a:avLst/>
              <a:gdLst/>
              <a:ahLst/>
              <a:cxnLst/>
              <a:rect l="l" t="t" r="r" b="b"/>
              <a:pathLst>
                <a:path w="828675" h="294004">
                  <a:moveTo>
                    <a:pt x="681863" y="0"/>
                  </a:moveTo>
                  <a:lnTo>
                    <a:pt x="681863" y="73406"/>
                  </a:lnTo>
                  <a:lnTo>
                    <a:pt x="146812" y="73406"/>
                  </a:lnTo>
                  <a:lnTo>
                    <a:pt x="146812" y="0"/>
                  </a:lnTo>
                  <a:lnTo>
                    <a:pt x="0" y="146812"/>
                  </a:lnTo>
                  <a:lnTo>
                    <a:pt x="146812" y="293624"/>
                  </a:lnTo>
                  <a:lnTo>
                    <a:pt x="146812" y="220218"/>
                  </a:lnTo>
                  <a:lnTo>
                    <a:pt x="681863" y="220218"/>
                  </a:lnTo>
                  <a:lnTo>
                    <a:pt x="681863" y="293624"/>
                  </a:lnTo>
                  <a:lnTo>
                    <a:pt x="828675" y="146812"/>
                  </a:lnTo>
                  <a:lnTo>
                    <a:pt x="6818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1">
              <a:extLst>
                <a:ext uri="{FF2B5EF4-FFF2-40B4-BE49-F238E27FC236}">
                  <a16:creationId xmlns:a16="http://schemas.microsoft.com/office/drawing/2014/main" id="{87AF44FA-20A9-41E7-B7F0-67A51A48EBEC}"/>
                </a:ext>
              </a:extLst>
            </p:cNvPr>
            <p:cNvSpPr/>
            <p:nvPr/>
          </p:nvSpPr>
          <p:spPr>
            <a:xfrm>
              <a:off x="1600200" y="4072001"/>
              <a:ext cx="828675" cy="294005"/>
            </a:xfrm>
            <a:custGeom>
              <a:avLst/>
              <a:gdLst/>
              <a:ahLst/>
              <a:cxnLst/>
              <a:rect l="l" t="t" r="r" b="b"/>
              <a:pathLst>
                <a:path w="828675" h="294004">
                  <a:moveTo>
                    <a:pt x="0" y="146812"/>
                  </a:moveTo>
                  <a:lnTo>
                    <a:pt x="146812" y="0"/>
                  </a:lnTo>
                  <a:lnTo>
                    <a:pt x="146812" y="73406"/>
                  </a:lnTo>
                  <a:lnTo>
                    <a:pt x="681863" y="73406"/>
                  </a:lnTo>
                  <a:lnTo>
                    <a:pt x="681863" y="0"/>
                  </a:lnTo>
                  <a:lnTo>
                    <a:pt x="828675" y="146812"/>
                  </a:lnTo>
                  <a:lnTo>
                    <a:pt x="681863" y="293624"/>
                  </a:lnTo>
                  <a:lnTo>
                    <a:pt x="681863" y="220218"/>
                  </a:lnTo>
                  <a:lnTo>
                    <a:pt x="146812" y="220218"/>
                  </a:lnTo>
                  <a:lnTo>
                    <a:pt x="146812" y="293624"/>
                  </a:lnTo>
                  <a:lnTo>
                    <a:pt x="0" y="146812"/>
                  </a:lnTo>
                  <a:close/>
                </a:path>
              </a:pathLst>
            </a:custGeom>
            <a:ln w="19050">
              <a:solidFill>
                <a:srgbClr val="6B85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25">
            <a:extLst>
              <a:ext uri="{FF2B5EF4-FFF2-40B4-BE49-F238E27FC236}">
                <a16:creationId xmlns:a16="http://schemas.microsoft.com/office/drawing/2014/main" id="{1F4B34FD-768C-4AEE-AC16-27E1D29CFEEB}"/>
              </a:ext>
            </a:extLst>
          </p:cNvPr>
          <p:cNvSpPr txBox="1"/>
          <p:nvPr/>
        </p:nvSpPr>
        <p:spPr>
          <a:xfrm>
            <a:off x="3864372" y="4941169"/>
            <a:ext cx="10795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sz="2000" spc="-110" dirty="0">
                <a:latin typeface="Calibri" panose="020F0502020204030204" pitchFamily="34" charset="0"/>
                <a:cs typeface="Calibri" panose="020F0502020204030204" pitchFamily="34" charset="0"/>
              </a:rPr>
              <a:t>Interaction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bject 23">
            <a:extLst>
              <a:ext uri="{FF2B5EF4-FFF2-40B4-BE49-F238E27FC236}">
                <a16:creationId xmlns:a16="http://schemas.microsoft.com/office/drawing/2014/main" id="{5E467257-B826-4C7C-B758-52F04C72E125}"/>
              </a:ext>
            </a:extLst>
          </p:cNvPr>
          <p:cNvSpPr/>
          <p:nvPr/>
        </p:nvSpPr>
        <p:spPr>
          <a:xfrm>
            <a:off x="4234572" y="4370926"/>
            <a:ext cx="288925" cy="863600"/>
          </a:xfrm>
          <a:custGeom>
            <a:avLst/>
            <a:gdLst/>
            <a:ahLst/>
            <a:cxnLst/>
            <a:rect l="l" t="t" r="r" b="b"/>
            <a:pathLst>
              <a:path w="288925" h="863600">
                <a:moveTo>
                  <a:pt x="215900" y="71500"/>
                </a:moveTo>
                <a:lnTo>
                  <a:pt x="73025" y="790575"/>
                </a:lnTo>
              </a:path>
              <a:path w="288925" h="863600">
                <a:moveTo>
                  <a:pt x="0" y="0"/>
                </a:moveTo>
                <a:lnTo>
                  <a:pt x="288925" y="86360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FBD6480A-64FC-4A1E-B6AD-4A08672D9B8A}"/>
              </a:ext>
            </a:extLst>
          </p:cNvPr>
          <p:cNvSpPr txBox="1">
            <a:spLocks/>
          </p:cNvSpPr>
          <p:nvPr/>
        </p:nvSpPr>
        <p:spPr>
          <a:xfrm>
            <a:off x="1981200" y="483518"/>
            <a:ext cx="8229600" cy="64122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9pPr>
          </a:lstStyle>
          <a:p>
            <a:pPr algn="ctr"/>
            <a:r>
              <a:rPr kumimoji="0" lang="fr-FR" sz="3600" ker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IHM - définitions</a:t>
            </a:r>
            <a:endParaRPr kumimoji="0" lang="fr-FR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MU Serif" pitchFamily="2" charset="0"/>
              <a:ea typeface="CMU Serif" pitchFamily="2" charset="0"/>
              <a:cs typeface="CMU Seri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3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3">
            <a:extLst>
              <a:ext uri="{FF2B5EF4-FFF2-40B4-BE49-F238E27FC236}">
                <a16:creationId xmlns:a16="http://schemas.microsoft.com/office/drawing/2014/main" id="{D74271F0-91DE-40DC-8E5D-EC764700760B}"/>
              </a:ext>
            </a:extLst>
          </p:cNvPr>
          <p:cNvSpPr txBox="1"/>
          <p:nvPr/>
        </p:nvSpPr>
        <p:spPr>
          <a:xfrm>
            <a:off x="2103119" y="1584959"/>
            <a:ext cx="2984769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buClr>
                <a:srgbClr val="DD8046"/>
              </a:buClr>
              <a:buSzPct val="60344"/>
              <a:tabLst>
                <a:tab pos="332740" algn="l"/>
              </a:tabLst>
            </a:pPr>
            <a:r>
              <a:rPr sz="2900" spc="-345" dirty="0"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sz="29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900" spc="-290" dirty="0">
                <a:latin typeface="Calibri" panose="020F0502020204030204" pitchFamily="34" charset="0"/>
                <a:cs typeface="Calibri" panose="020F0502020204030204" pitchFamily="34" charset="0"/>
              </a:rPr>
              <a:t>système interactif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object 4">
            <a:extLst>
              <a:ext uri="{FF2B5EF4-FFF2-40B4-BE49-F238E27FC236}">
                <a16:creationId xmlns:a16="http://schemas.microsoft.com/office/drawing/2014/main" id="{5324DCAD-C2F2-4D35-8F7B-3C82728AAA51}"/>
              </a:ext>
            </a:extLst>
          </p:cNvPr>
          <p:cNvGrpSpPr/>
          <p:nvPr/>
        </p:nvGrpSpPr>
        <p:grpSpPr>
          <a:xfrm>
            <a:off x="4934063" y="3776726"/>
            <a:ext cx="3619500" cy="1967230"/>
            <a:chOff x="2401951" y="3776726"/>
            <a:chExt cx="3619500" cy="1967230"/>
          </a:xfrm>
        </p:grpSpPr>
        <p:sp>
          <p:nvSpPr>
            <p:cNvPr id="20" name="object 5">
              <a:extLst>
                <a:ext uri="{FF2B5EF4-FFF2-40B4-BE49-F238E27FC236}">
                  <a16:creationId xmlns:a16="http://schemas.microsoft.com/office/drawing/2014/main" id="{45ADDF80-FF15-43E1-BA6B-978CC7688415}"/>
                </a:ext>
              </a:extLst>
            </p:cNvPr>
            <p:cNvSpPr/>
            <p:nvPr/>
          </p:nvSpPr>
          <p:spPr>
            <a:xfrm>
              <a:off x="2411476" y="3786251"/>
              <a:ext cx="3600450" cy="1948180"/>
            </a:xfrm>
            <a:custGeom>
              <a:avLst/>
              <a:gdLst/>
              <a:ahLst/>
              <a:cxnLst/>
              <a:rect l="l" t="t" r="r" b="b"/>
              <a:pathLst>
                <a:path w="3600450" h="1948179">
                  <a:moveTo>
                    <a:pt x="0" y="324612"/>
                  </a:moveTo>
                  <a:lnTo>
                    <a:pt x="3518" y="276632"/>
                  </a:lnTo>
                  <a:lnTo>
                    <a:pt x="13740" y="230843"/>
                  </a:lnTo>
                  <a:lnTo>
                    <a:pt x="30162" y="187743"/>
                  </a:lnTo>
                  <a:lnTo>
                    <a:pt x="52285" y="147837"/>
                  </a:lnTo>
                  <a:lnTo>
                    <a:pt x="79606" y="111624"/>
                  </a:lnTo>
                  <a:lnTo>
                    <a:pt x="111624" y="79606"/>
                  </a:lnTo>
                  <a:lnTo>
                    <a:pt x="147837" y="52285"/>
                  </a:lnTo>
                  <a:lnTo>
                    <a:pt x="187743" y="30162"/>
                  </a:lnTo>
                  <a:lnTo>
                    <a:pt x="230843" y="13740"/>
                  </a:lnTo>
                  <a:lnTo>
                    <a:pt x="276632" y="3518"/>
                  </a:lnTo>
                  <a:lnTo>
                    <a:pt x="324612" y="0"/>
                  </a:lnTo>
                  <a:lnTo>
                    <a:pt x="3275711" y="0"/>
                  </a:lnTo>
                  <a:lnTo>
                    <a:pt x="3323693" y="3518"/>
                  </a:lnTo>
                  <a:lnTo>
                    <a:pt x="3369491" y="13740"/>
                  </a:lnTo>
                  <a:lnTo>
                    <a:pt x="3412602" y="30162"/>
                  </a:lnTo>
                  <a:lnTo>
                    <a:pt x="3452524" y="52285"/>
                  </a:lnTo>
                  <a:lnTo>
                    <a:pt x="3488753" y="79606"/>
                  </a:lnTo>
                  <a:lnTo>
                    <a:pt x="3520788" y="111624"/>
                  </a:lnTo>
                  <a:lnTo>
                    <a:pt x="3548126" y="147837"/>
                  </a:lnTo>
                  <a:lnTo>
                    <a:pt x="3570263" y="187743"/>
                  </a:lnTo>
                  <a:lnTo>
                    <a:pt x="3586698" y="230843"/>
                  </a:lnTo>
                  <a:lnTo>
                    <a:pt x="3596928" y="276632"/>
                  </a:lnTo>
                  <a:lnTo>
                    <a:pt x="3600450" y="324612"/>
                  </a:lnTo>
                  <a:lnTo>
                    <a:pt x="3600450" y="1623187"/>
                  </a:lnTo>
                  <a:lnTo>
                    <a:pt x="3596928" y="1671151"/>
                  </a:lnTo>
                  <a:lnTo>
                    <a:pt x="3586698" y="1716932"/>
                  </a:lnTo>
                  <a:lnTo>
                    <a:pt x="3570263" y="1760027"/>
                  </a:lnTo>
                  <a:lnTo>
                    <a:pt x="3548126" y="1799933"/>
                  </a:lnTo>
                  <a:lnTo>
                    <a:pt x="3520788" y="1836149"/>
                  </a:lnTo>
                  <a:lnTo>
                    <a:pt x="3488753" y="1868171"/>
                  </a:lnTo>
                  <a:lnTo>
                    <a:pt x="3452524" y="1895497"/>
                  </a:lnTo>
                  <a:lnTo>
                    <a:pt x="3412602" y="1917625"/>
                  </a:lnTo>
                  <a:lnTo>
                    <a:pt x="3369491" y="1934053"/>
                  </a:lnTo>
                  <a:lnTo>
                    <a:pt x="3323693" y="1944278"/>
                  </a:lnTo>
                  <a:lnTo>
                    <a:pt x="3275711" y="1947799"/>
                  </a:lnTo>
                  <a:lnTo>
                    <a:pt x="324612" y="1947799"/>
                  </a:lnTo>
                  <a:lnTo>
                    <a:pt x="276632" y="1944278"/>
                  </a:lnTo>
                  <a:lnTo>
                    <a:pt x="230843" y="1934053"/>
                  </a:lnTo>
                  <a:lnTo>
                    <a:pt x="187743" y="1917625"/>
                  </a:lnTo>
                  <a:lnTo>
                    <a:pt x="147837" y="1895497"/>
                  </a:lnTo>
                  <a:lnTo>
                    <a:pt x="111624" y="1868171"/>
                  </a:lnTo>
                  <a:lnTo>
                    <a:pt x="79606" y="1836149"/>
                  </a:lnTo>
                  <a:lnTo>
                    <a:pt x="52285" y="1799933"/>
                  </a:lnTo>
                  <a:lnTo>
                    <a:pt x="30162" y="1760027"/>
                  </a:lnTo>
                  <a:lnTo>
                    <a:pt x="13740" y="1716932"/>
                  </a:lnTo>
                  <a:lnTo>
                    <a:pt x="3518" y="1671151"/>
                  </a:lnTo>
                  <a:lnTo>
                    <a:pt x="0" y="1623187"/>
                  </a:lnTo>
                  <a:lnTo>
                    <a:pt x="0" y="324612"/>
                  </a:lnTo>
                  <a:close/>
                </a:path>
              </a:pathLst>
            </a:custGeom>
            <a:ln w="19050">
              <a:solidFill>
                <a:srgbClr val="DD8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9BF90D68-7A51-4A18-93AA-E654F03FFDDE}"/>
                </a:ext>
              </a:extLst>
            </p:cNvPr>
            <p:cNvSpPr/>
            <p:nvPr/>
          </p:nvSpPr>
          <p:spPr>
            <a:xfrm>
              <a:off x="3348101" y="5084826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288036" y="0"/>
                  </a:moveTo>
                  <a:lnTo>
                    <a:pt x="241302" y="3768"/>
                  </a:lnTo>
                  <a:lnTo>
                    <a:pt x="196973" y="14679"/>
                  </a:lnTo>
                  <a:lnTo>
                    <a:pt x="155643" y="32140"/>
                  </a:lnTo>
                  <a:lnTo>
                    <a:pt x="117902" y="55558"/>
                  </a:lnTo>
                  <a:lnTo>
                    <a:pt x="84343" y="84343"/>
                  </a:lnTo>
                  <a:lnTo>
                    <a:pt x="55558" y="117902"/>
                  </a:lnTo>
                  <a:lnTo>
                    <a:pt x="32140" y="155643"/>
                  </a:lnTo>
                  <a:lnTo>
                    <a:pt x="14679" y="196973"/>
                  </a:lnTo>
                  <a:lnTo>
                    <a:pt x="3768" y="241302"/>
                  </a:lnTo>
                  <a:lnTo>
                    <a:pt x="0" y="288036"/>
                  </a:lnTo>
                  <a:lnTo>
                    <a:pt x="3768" y="334773"/>
                  </a:lnTo>
                  <a:lnTo>
                    <a:pt x="14679" y="379111"/>
                  </a:lnTo>
                  <a:lnTo>
                    <a:pt x="32140" y="420455"/>
                  </a:lnTo>
                  <a:lnTo>
                    <a:pt x="55558" y="458213"/>
                  </a:lnTo>
                  <a:lnTo>
                    <a:pt x="84343" y="491791"/>
                  </a:lnTo>
                  <a:lnTo>
                    <a:pt x="117902" y="520595"/>
                  </a:lnTo>
                  <a:lnTo>
                    <a:pt x="155643" y="544031"/>
                  </a:lnTo>
                  <a:lnTo>
                    <a:pt x="196973" y="561506"/>
                  </a:lnTo>
                  <a:lnTo>
                    <a:pt x="241302" y="572426"/>
                  </a:lnTo>
                  <a:lnTo>
                    <a:pt x="288036" y="576199"/>
                  </a:lnTo>
                  <a:lnTo>
                    <a:pt x="334773" y="572426"/>
                  </a:lnTo>
                  <a:lnTo>
                    <a:pt x="379111" y="561506"/>
                  </a:lnTo>
                  <a:lnTo>
                    <a:pt x="420455" y="544031"/>
                  </a:lnTo>
                  <a:lnTo>
                    <a:pt x="458213" y="520595"/>
                  </a:lnTo>
                  <a:lnTo>
                    <a:pt x="491791" y="491791"/>
                  </a:lnTo>
                  <a:lnTo>
                    <a:pt x="520595" y="458213"/>
                  </a:lnTo>
                  <a:lnTo>
                    <a:pt x="544031" y="420455"/>
                  </a:lnTo>
                  <a:lnTo>
                    <a:pt x="561506" y="379111"/>
                  </a:lnTo>
                  <a:lnTo>
                    <a:pt x="572426" y="334773"/>
                  </a:lnTo>
                  <a:lnTo>
                    <a:pt x="576199" y="288036"/>
                  </a:lnTo>
                  <a:lnTo>
                    <a:pt x="572426" y="241302"/>
                  </a:lnTo>
                  <a:lnTo>
                    <a:pt x="561506" y="196973"/>
                  </a:lnTo>
                  <a:lnTo>
                    <a:pt x="544031" y="155643"/>
                  </a:lnTo>
                  <a:lnTo>
                    <a:pt x="520595" y="117902"/>
                  </a:lnTo>
                  <a:lnTo>
                    <a:pt x="491791" y="84343"/>
                  </a:lnTo>
                  <a:lnTo>
                    <a:pt x="458213" y="55558"/>
                  </a:lnTo>
                  <a:lnTo>
                    <a:pt x="420455" y="32140"/>
                  </a:lnTo>
                  <a:lnTo>
                    <a:pt x="379111" y="14679"/>
                  </a:lnTo>
                  <a:lnTo>
                    <a:pt x="334773" y="3768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144C063B-FD86-4DE7-BDF8-246D914B4BAB}"/>
                </a:ext>
              </a:extLst>
            </p:cNvPr>
            <p:cNvSpPr/>
            <p:nvPr/>
          </p:nvSpPr>
          <p:spPr>
            <a:xfrm>
              <a:off x="3348101" y="5084826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0" y="288036"/>
                  </a:moveTo>
                  <a:lnTo>
                    <a:pt x="3768" y="241302"/>
                  </a:lnTo>
                  <a:lnTo>
                    <a:pt x="14679" y="196973"/>
                  </a:lnTo>
                  <a:lnTo>
                    <a:pt x="32140" y="155643"/>
                  </a:lnTo>
                  <a:lnTo>
                    <a:pt x="55558" y="117902"/>
                  </a:lnTo>
                  <a:lnTo>
                    <a:pt x="84343" y="84343"/>
                  </a:lnTo>
                  <a:lnTo>
                    <a:pt x="117902" y="55558"/>
                  </a:lnTo>
                  <a:lnTo>
                    <a:pt x="155643" y="32140"/>
                  </a:lnTo>
                  <a:lnTo>
                    <a:pt x="196973" y="14679"/>
                  </a:lnTo>
                  <a:lnTo>
                    <a:pt x="241302" y="3768"/>
                  </a:lnTo>
                  <a:lnTo>
                    <a:pt x="288036" y="0"/>
                  </a:lnTo>
                  <a:lnTo>
                    <a:pt x="334773" y="3768"/>
                  </a:lnTo>
                  <a:lnTo>
                    <a:pt x="379111" y="14679"/>
                  </a:lnTo>
                  <a:lnTo>
                    <a:pt x="420455" y="32140"/>
                  </a:lnTo>
                  <a:lnTo>
                    <a:pt x="458213" y="55558"/>
                  </a:lnTo>
                  <a:lnTo>
                    <a:pt x="491791" y="84343"/>
                  </a:lnTo>
                  <a:lnTo>
                    <a:pt x="520595" y="117902"/>
                  </a:lnTo>
                  <a:lnTo>
                    <a:pt x="544031" y="155643"/>
                  </a:lnTo>
                  <a:lnTo>
                    <a:pt x="561506" y="196973"/>
                  </a:lnTo>
                  <a:lnTo>
                    <a:pt x="572426" y="241302"/>
                  </a:lnTo>
                  <a:lnTo>
                    <a:pt x="576199" y="288036"/>
                  </a:lnTo>
                  <a:lnTo>
                    <a:pt x="572426" y="334773"/>
                  </a:lnTo>
                  <a:lnTo>
                    <a:pt x="561506" y="379111"/>
                  </a:lnTo>
                  <a:lnTo>
                    <a:pt x="544031" y="420455"/>
                  </a:lnTo>
                  <a:lnTo>
                    <a:pt x="520595" y="458213"/>
                  </a:lnTo>
                  <a:lnTo>
                    <a:pt x="491791" y="491791"/>
                  </a:lnTo>
                  <a:lnTo>
                    <a:pt x="458213" y="520595"/>
                  </a:lnTo>
                  <a:lnTo>
                    <a:pt x="420455" y="544031"/>
                  </a:lnTo>
                  <a:lnTo>
                    <a:pt x="379111" y="561506"/>
                  </a:lnTo>
                  <a:lnTo>
                    <a:pt x="334773" y="572426"/>
                  </a:lnTo>
                  <a:lnTo>
                    <a:pt x="288036" y="576199"/>
                  </a:lnTo>
                  <a:lnTo>
                    <a:pt x="241302" y="572426"/>
                  </a:lnTo>
                  <a:lnTo>
                    <a:pt x="196973" y="561506"/>
                  </a:lnTo>
                  <a:lnTo>
                    <a:pt x="155643" y="544031"/>
                  </a:lnTo>
                  <a:lnTo>
                    <a:pt x="117902" y="520595"/>
                  </a:lnTo>
                  <a:lnTo>
                    <a:pt x="84343" y="491791"/>
                  </a:lnTo>
                  <a:lnTo>
                    <a:pt x="55558" y="458213"/>
                  </a:lnTo>
                  <a:lnTo>
                    <a:pt x="32140" y="420455"/>
                  </a:lnTo>
                  <a:lnTo>
                    <a:pt x="14679" y="379111"/>
                  </a:lnTo>
                  <a:lnTo>
                    <a:pt x="3768" y="334773"/>
                  </a:lnTo>
                  <a:lnTo>
                    <a:pt x="0" y="2880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8">
            <a:extLst>
              <a:ext uri="{FF2B5EF4-FFF2-40B4-BE49-F238E27FC236}">
                <a16:creationId xmlns:a16="http://schemas.microsoft.com/office/drawing/2014/main" id="{EAB7FBA4-376A-49FF-8DC9-7BF4D0F5A29C}"/>
              </a:ext>
            </a:extLst>
          </p:cNvPr>
          <p:cNvSpPr txBox="1"/>
          <p:nvPr/>
        </p:nvSpPr>
        <p:spPr>
          <a:xfrm>
            <a:off x="5087888" y="3279508"/>
            <a:ext cx="37368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spc="-165" dirty="0">
                <a:latin typeface="Calibri" panose="020F0502020204030204" pitchFamily="34" charset="0"/>
                <a:cs typeface="Calibri" panose="020F0502020204030204" pitchFamily="34" charset="0"/>
              </a:rPr>
              <a:t>Système interactif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9356A8E0-6486-43C6-BD05-E58EA70763B9}"/>
              </a:ext>
            </a:extLst>
          </p:cNvPr>
          <p:cNvSpPr txBox="1"/>
          <p:nvPr/>
        </p:nvSpPr>
        <p:spPr>
          <a:xfrm>
            <a:off x="6087858" y="5211763"/>
            <a:ext cx="1638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-114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10">
            <a:extLst>
              <a:ext uri="{FF2B5EF4-FFF2-40B4-BE49-F238E27FC236}">
                <a16:creationId xmlns:a16="http://schemas.microsoft.com/office/drawing/2014/main" id="{BBD1A195-0A61-4617-A10D-9A9F8F4A949E}"/>
              </a:ext>
            </a:extLst>
          </p:cNvPr>
          <p:cNvGrpSpPr/>
          <p:nvPr/>
        </p:nvGrpSpPr>
        <p:grpSpPr>
          <a:xfrm>
            <a:off x="6162725" y="4287838"/>
            <a:ext cx="586105" cy="586105"/>
            <a:chOff x="3630612" y="4287837"/>
            <a:chExt cx="586105" cy="586105"/>
          </a:xfrm>
        </p:grpSpPr>
        <p:sp>
          <p:nvSpPr>
            <p:cNvPr id="26" name="object 11">
              <a:extLst>
                <a:ext uri="{FF2B5EF4-FFF2-40B4-BE49-F238E27FC236}">
                  <a16:creationId xmlns:a16="http://schemas.microsoft.com/office/drawing/2014/main" id="{8686AD2A-18E4-4CC7-9177-1E888E389B47}"/>
                </a:ext>
              </a:extLst>
            </p:cNvPr>
            <p:cNvSpPr/>
            <p:nvPr/>
          </p:nvSpPr>
          <p:spPr>
            <a:xfrm>
              <a:off x="3635375" y="4292600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288163" y="0"/>
                  </a:moveTo>
                  <a:lnTo>
                    <a:pt x="241425" y="3772"/>
                  </a:lnTo>
                  <a:lnTo>
                    <a:pt x="197087" y="14692"/>
                  </a:lnTo>
                  <a:lnTo>
                    <a:pt x="155743" y="32167"/>
                  </a:lnTo>
                  <a:lnTo>
                    <a:pt x="117985" y="55603"/>
                  </a:lnTo>
                  <a:lnTo>
                    <a:pt x="84407" y="84407"/>
                  </a:lnTo>
                  <a:lnTo>
                    <a:pt x="55603" y="117985"/>
                  </a:lnTo>
                  <a:lnTo>
                    <a:pt x="32167" y="155743"/>
                  </a:lnTo>
                  <a:lnTo>
                    <a:pt x="14692" y="197087"/>
                  </a:lnTo>
                  <a:lnTo>
                    <a:pt x="3772" y="241425"/>
                  </a:lnTo>
                  <a:lnTo>
                    <a:pt x="0" y="288163"/>
                  </a:lnTo>
                  <a:lnTo>
                    <a:pt x="3772" y="334900"/>
                  </a:lnTo>
                  <a:lnTo>
                    <a:pt x="14692" y="379238"/>
                  </a:lnTo>
                  <a:lnTo>
                    <a:pt x="32167" y="420582"/>
                  </a:lnTo>
                  <a:lnTo>
                    <a:pt x="55603" y="458340"/>
                  </a:lnTo>
                  <a:lnTo>
                    <a:pt x="84407" y="491918"/>
                  </a:lnTo>
                  <a:lnTo>
                    <a:pt x="117985" y="520722"/>
                  </a:lnTo>
                  <a:lnTo>
                    <a:pt x="155743" y="544158"/>
                  </a:lnTo>
                  <a:lnTo>
                    <a:pt x="197087" y="561633"/>
                  </a:lnTo>
                  <a:lnTo>
                    <a:pt x="241425" y="572553"/>
                  </a:lnTo>
                  <a:lnTo>
                    <a:pt x="288163" y="576326"/>
                  </a:lnTo>
                  <a:lnTo>
                    <a:pt x="334900" y="572553"/>
                  </a:lnTo>
                  <a:lnTo>
                    <a:pt x="379238" y="561633"/>
                  </a:lnTo>
                  <a:lnTo>
                    <a:pt x="420582" y="544158"/>
                  </a:lnTo>
                  <a:lnTo>
                    <a:pt x="458340" y="520722"/>
                  </a:lnTo>
                  <a:lnTo>
                    <a:pt x="491918" y="491918"/>
                  </a:lnTo>
                  <a:lnTo>
                    <a:pt x="520722" y="458340"/>
                  </a:lnTo>
                  <a:lnTo>
                    <a:pt x="544158" y="420582"/>
                  </a:lnTo>
                  <a:lnTo>
                    <a:pt x="561633" y="379238"/>
                  </a:lnTo>
                  <a:lnTo>
                    <a:pt x="572553" y="334900"/>
                  </a:lnTo>
                  <a:lnTo>
                    <a:pt x="576326" y="288163"/>
                  </a:lnTo>
                  <a:lnTo>
                    <a:pt x="572553" y="241425"/>
                  </a:lnTo>
                  <a:lnTo>
                    <a:pt x="561633" y="197087"/>
                  </a:lnTo>
                  <a:lnTo>
                    <a:pt x="544158" y="155743"/>
                  </a:lnTo>
                  <a:lnTo>
                    <a:pt x="520722" y="117985"/>
                  </a:lnTo>
                  <a:lnTo>
                    <a:pt x="491918" y="84407"/>
                  </a:lnTo>
                  <a:lnTo>
                    <a:pt x="458340" y="55603"/>
                  </a:lnTo>
                  <a:lnTo>
                    <a:pt x="420582" y="32167"/>
                  </a:lnTo>
                  <a:lnTo>
                    <a:pt x="379238" y="14692"/>
                  </a:lnTo>
                  <a:lnTo>
                    <a:pt x="334900" y="3772"/>
                  </a:lnTo>
                  <a:lnTo>
                    <a:pt x="2881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2">
              <a:extLst>
                <a:ext uri="{FF2B5EF4-FFF2-40B4-BE49-F238E27FC236}">
                  <a16:creationId xmlns:a16="http://schemas.microsoft.com/office/drawing/2014/main" id="{B86AAC63-CE40-4701-8B95-4BC0C6CFBC7D}"/>
                </a:ext>
              </a:extLst>
            </p:cNvPr>
            <p:cNvSpPr/>
            <p:nvPr/>
          </p:nvSpPr>
          <p:spPr>
            <a:xfrm>
              <a:off x="3635375" y="4292600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0" y="288163"/>
                  </a:moveTo>
                  <a:lnTo>
                    <a:pt x="3772" y="241425"/>
                  </a:lnTo>
                  <a:lnTo>
                    <a:pt x="14692" y="197087"/>
                  </a:lnTo>
                  <a:lnTo>
                    <a:pt x="32167" y="155743"/>
                  </a:lnTo>
                  <a:lnTo>
                    <a:pt x="55603" y="117985"/>
                  </a:lnTo>
                  <a:lnTo>
                    <a:pt x="84407" y="84407"/>
                  </a:lnTo>
                  <a:lnTo>
                    <a:pt x="117985" y="55603"/>
                  </a:lnTo>
                  <a:lnTo>
                    <a:pt x="155743" y="32167"/>
                  </a:lnTo>
                  <a:lnTo>
                    <a:pt x="197087" y="14692"/>
                  </a:lnTo>
                  <a:lnTo>
                    <a:pt x="241425" y="3772"/>
                  </a:lnTo>
                  <a:lnTo>
                    <a:pt x="288163" y="0"/>
                  </a:lnTo>
                  <a:lnTo>
                    <a:pt x="334900" y="3772"/>
                  </a:lnTo>
                  <a:lnTo>
                    <a:pt x="379238" y="14692"/>
                  </a:lnTo>
                  <a:lnTo>
                    <a:pt x="420582" y="32167"/>
                  </a:lnTo>
                  <a:lnTo>
                    <a:pt x="458340" y="55603"/>
                  </a:lnTo>
                  <a:lnTo>
                    <a:pt x="491918" y="84407"/>
                  </a:lnTo>
                  <a:lnTo>
                    <a:pt x="520722" y="117985"/>
                  </a:lnTo>
                  <a:lnTo>
                    <a:pt x="544158" y="155743"/>
                  </a:lnTo>
                  <a:lnTo>
                    <a:pt x="561633" y="197087"/>
                  </a:lnTo>
                  <a:lnTo>
                    <a:pt x="572553" y="241425"/>
                  </a:lnTo>
                  <a:lnTo>
                    <a:pt x="576326" y="288163"/>
                  </a:lnTo>
                  <a:lnTo>
                    <a:pt x="572553" y="334900"/>
                  </a:lnTo>
                  <a:lnTo>
                    <a:pt x="561633" y="379238"/>
                  </a:lnTo>
                  <a:lnTo>
                    <a:pt x="544158" y="420582"/>
                  </a:lnTo>
                  <a:lnTo>
                    <a:pt x="520722" y="458340"/>
                  </a:lnTo>
                  <a:lnTo>
                    <a:pt x="491918" y="491918"/>
                  </a:lnTo>
                  <a:lnTo>
                    <a:pt x="458340" y="520722"/>
                  </a:lnTo>
                  <a:lnTo>
                    <a:pt x="420582" y="544158"/>
                  </a:lnTo>
                  <a:lnTo>
                    <a:pt x="379238" y="561633"/>
                  </a:lnTo>
                  <a:lnTo>
                    <a:pt x="334900" y="572553"/>
                  </a:lnTo>
                  <a:lnTo>
                    <a:pt x="288163" y="576326"/>
                  </a:lnTo>
                  <a:lnTo>
                    <a:pt x="241425" y="572553"/>
                  </a:lnTo>
                  <a:lnTo>
                    <a:pt x="197087" y="561633"/>
                  </a:lnTo>
                  <a:lnTo>
                    <a:pt x="155743" y="544158"/>
                  </a:lnTo>
                  <a:lnTo>
                    <a:pt x="117985" y="520722"/>
                  </a:lnTo>
                  <a:lnTo>
                    <a:pt x="84407" y="491918"/>
                  </a:lnTo>
                  <a:lnTo>
                    <a:pt x="55603" y="458340"/>
                  </a:lnTo>
                  <a:lnTo>
                    <a:pt x="32167" y="420582"/>
                  </a:lnTo>
                  <a:lnTo>
                    <a:pt x="14692" y="379238"/>
                  </a:lnTo>
                  <a:lnTo>
                    <a:pt x="3772" y="334900"/>
                  </a:lnTo>
                  <a:lnTo>
                    <a:pt x="0" y="28816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3">
            <a:extLst>
              <a:ext uri="{FF2B5EF4-FFF2-40B4-BE49-F238E27FC236}">
                <a16:creationId xmlns:a16="http://schemas.microsoft.com/office/drawing/2014/main" id="{01727FA0-A3FD-4ECA-B393-4F1CB5E83935}"/>
              </a:ext>
            </a:extLst>
          </p:cNvPr>
          <p:cNvSpPr txBox="1"/>
          <p:nvPr/>
        </p:nvSpPr>
        <p:spPr>
          <a:xfrm>
            <a:off x="6385292" y="4419537"/>
            <a:ext cx="140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-300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9" name="object 14">
            <a:extLst>
              <a:ext uri="{FF2B5EF4-FFF2-40B4-BE49-F238E27FC236}">
                <a16:creationId xmlns:a16="http://schemas.microsoft.com/office/drawing/2014/main" id="{9F3B924C-41EF-41EC-9711-6ECE2B38D8C3}"/>
              </a:ext>
            </a:extLst>
          </p:cNvPr>
          <p:cNvGrpSpPr/>
          <p:nvPr/>
        </p:nvGrpSpPr>
        <p:grpSpPr>
          <a:xfrm>
            <a:off x="7099350" y="4432364"/>
            <a:ext cx="586105" cy="586105"/>
            <a:chOff x="4567237" y="4432363"/>
            <a:chExt cx="586105" cy="586105"/>
          </a:xfrm>
        </p:grpSpPr>
        <p:sp>
          <p:nvSpPr>
            <p:cNvPr id="30" name="object 15">
              <a:extLst>
                <a:ext uri="{FF2B5EF4-FFF2-40B4-BE49-F238E27FC236}">
                  <a16:creationId xmlns:a16="http://schemas.microsoft.com/office/drawing/2014/main" id="{74787A99-608F-4010-BFD2-C09161746E23}"/>
                </a:ext>
              </a:extLst>
            </p:cNvPr>
            <p:cNvSpPr/>
            <p:nvPr/>
          </p:nvSpPr>
          <p:spPr>
            <a:xfrm>
              <a:off x="4572000" y="4437126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288163" y="0"/>
                  </a:moveTo>
                  <a:lnTo>
                    <a:pt x="241425" y="3768"/>
                  </a:lnTo>
                  <a:lnTo>
                    <a:pt x="197087" y="14679"/>
                  </a:lnTo>
                  <a:lnTo>
                    <a:pt x="155743" y="32140"/>
                  </a:lnTo>
                  <a:lnTo>
                    <a:pt x="117985" y="55558"/>
                  </a:lnTo>
                  <a:lnTo>
                    <a:pt x="84407" y="84343"/>
                  </a:lnTo>
                  <a:lnTo>
                    <a:pt x="55603" y="117902"/>
                  </a:lnTo>
                  <a:lnTo>
                    <a:pt x="32167" y="155643"/>
                  </a:lnTo>
                  <a:lnTo>
                    <a:pt x="14692" y="196973"/>
                  </a:lnTo>
                  <a:lnTo>
                    <a:pt x="3772" y="241302"/>
                  </a:lnTo>
                  <a:lnTo>
                    <a:pt x="0" y="288036"/>
                  </a:lnTo>
                  <a:lnTo>
                    <a:pt x="3772" y="334773"/>
                  </a:lnTo>
                  <a:lnTo>
                    <a:pt x="14692" y="379111"/>
                  </a:lnTo>
                  <a:lnTo>
                    <a:pt x="32167" y="420455"/>
                  </a:lnTo>
                  <a:lnTo>
                    <a:pt x="55603" y="458213"/>
                  </a:lnTo>
                  <a:lnTo>
                    <a:pt x="84407" y="491791"/>
                  </a:lnTo>
                  <a:lnTo>
                    <a:pt x="117985" y="520595"/>
                  </a:lnTo>
                  <a:lnTo>
                    <a:pt x="155743" y="544031"/>
                  </a:lnTo>
                  <a:lnTo>
                    <a:pt x="197087" y="561506"/>
                  </a:lnTo>
                  <a:lnTo>
                    <a:pt x="241425" y="572426"/>
                  </a:lnTo>
                  <a:lnTo>
                    <a:pt x="288163" y="576199"/>
                  </a:lnTo>
                  <a:lnTo>
                    <a:pt x="334900" y="572426"/>
                  </a:lnTo>
                  <a:lnTo>
                    <a:pt x="379238" y="561506"/>
                  </a:lnTo>
                  <a:lnTo>
                    <a:pt x="420582" y="544031"/>
                  </a:lnTo>
                  <a:lnTo>
                    <a:pt x="458340" y="520595"/>
                  </a:lnTo>
                  <a:lnTo>
                    <a:pt x="491918" y="491791"/>
                  </a:lnTo>
                  <a:lnTo>
                    <a:pt x="520722" y="458213"/>
                  </a:lnTo>
                  <a:lnTo>
                    <a:pt x="544158" y="420455"/>
                  </a:lnTo>
                  <a:lnTo>
                    <a:pt x="561633" y="379111"/>
                  </a:lnTo>
                  <a:lnTo>
                    <a:pt x="572553" y="334773"/>
                  </a:lnTo>
                  <a:lnTo>
                    <a:pt x="576326" y="288036"/>
                  </a:lnTo>
                  <a:lnTo>
                    <a:pt x="572553" y="241302"/>
                  </a:lnTo>
                  <a:lnTo>
                    <a:pt x="561633" y="196973"/>
                  </a:lnTo>
                  <a:lnTo>
                    <a:pt x="544158" y="155643"/>
                  </a:lnTo>
                  <a:lnTo>
                    <a:pt x="520722" y="117902"/>
                  </a:lnTo>
                  <a:lnTo>
                    <a:pt x="491918" y="84343"/>
                  </a:lnTo>
                  <a:lnTo>
                    <a:pt x="458340" y="55558"/>
                  </a:lnTo>
                  <a:lnTo>
                    <a:pt x="420582" y="32140"/>
                  </a:lnTo>
                  <a:lnTo>
                    <a:pt x="379238" y="14679"/>
                  </a:lnTo>
                  <a:lnTo>
                    <a:pt x="334900" y="3768"/>
                  </a:lnTo>
                  <a:lnTo>
                    <a:pt x="2881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6">
              <a:extLst>
                <a:ext uri="{FF2B5EF4-FFF2-40B4-BE49-F238E27FC236}">
                  <a16:creationId xmlns:a16="http://schemas.microsoft.com/office/drawing/2014/main" id="{28CAD18D-70AF-452C-898A-91B650929ADA}"/>
                </a:ext>
              </a:extLst>
            </p:cNvPr>
            <p:cNvSpPr/>
            <p:nvPr/>
          </p:nvSpPr>
          <p:spPr>
            <a:xfrm>
              <a:off x="4572000" y="4437126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0" y="288036"/>
                  </a:moveTo>
                  <a:lnTo>
                    <a:pt x="3772" y="241302"/>
                  </a:lnTo>
                  <a:lnTo>
                    <a:pt x="14692" y="196973"/>
                  </a:lnTo>
                  <a:lnTo>
                    <a:pt x="32167" y="155643"/>
                  </a:lnTo>
                  <a:lnTo>
                    <a:pt x="55603" y="117902"/>
                  </a:lnTo>
                  <a:lnTo>
                    <a:pt x="84407" y="84343"/>
                  </a:lnTo>
                  <a:lnTo>
                    <a:pt x="117985" y="55558"/>
                  </a:lnTo>
                  <a:lnTo>
                    <a:pt x="155743" y="32140"/>
                  </a:lnTo>
                  <a:lnTo>
                    <a:pt x="197087" y="14679"/>
                  </a:lnTo>
                  <a:lnTo>
                    <a:pt x="241425" y="3768"/>
                  </a:lnTo>
                  <a:lnTo>
                    <a:pt x="288163" y="0"/>
                  </a:lnTo>
                  <a:lnTo>
                    <a:pt x="334900" y="3768"/>
                  </a:lnTo>
                  <a:lnTo>
                    <a:pt x="379238" y="14679"/>
                  </a:lnTo>
                  <a:lnTo>
                    <a:pt x="420582" y="32140"/>
                  </a:lnTo>
                  <a:lnTo>
                    <a:pt x="458340" y="55558"/>
                  </a:lnTo>
                  <a:lnTo>
                    <a:pt x="491918" y="84343"/>
                  </a:lnTo>
                  <a:lnTo>
                    <a:pt x="520722" y="117902"/>
                  </a:lnTo>
                  <a:lnTo>
                    <a:pt x="544158" y="155643"/>
                  </a:lnTo>
                  <a:lnTo>
                    <a:pt x="561633" y="196973"/>
                  </a:lnTo>
                  <a:lnTo>
                    <a:pt x="572553" y="241302"/>
                  </a:lnTo>
                  <a:lnTo>
                    <a:pt x="576326" y="288036"/>
                  </a:lnTo>
                  <a:lnTo>
                    <a:pt x="572553" y="334773"/>
                  </a:lnTo>
                  <a:lnTo>
                    <a:pt x="561633" y="379111"/>
                  </a:lnTo>
                  <a:lnTo>
                    <a:pt x="544158" y="420455"/>
                  </a:lnTo>
                  <a:lnTo>
                    <a:pt x="520722" y="458213"/>
                  </a:lnTo>
                  <a:lnTo>
                    <a:pt x="491918" y="491791"/>
                  </a:lnTo>
                  <a:lnTo>
                    <a:pt x="458340" y="520595"/>
                  </a:lnTo>
                  <a:lnTo>
                    <a:pt x="420582" y="544031"/>
                  </a:lnTo>
                  <a:lnTo>
                    <a:pt x="379238" y="561506"/>
                  </a:lnTo>
                  <a:lnTo>
                    <a:pt x="334900" y="572426"/>
                  </a:lnTo>
                  <a:lnTo>
                    <a:pt x="288163" y="576199"/>
                  </a:lnTo>
                  <a:lnTo>
                    <a:pt x="241425" y="572426"/>
                  </a:lnTo>
                  <a:lnTo>
                    <a:pt x="197087" y="561506"/>
                  </a:lnTo>
                  <a:lnTo>
                    <a:pt x="155743" y="544031"/>
                  </a:lnTo>
                  <a:lnTo>
                    <a:pt x="117985" y="520595"/>
                  </a:lnTo>
                  <a:lnTo>
                    <a:pt x="84407" y="491791"/>
                  </a:lnTo>
                  <a:lnTo>
                    <a:pt x="55603" y="458213"/>
                  </a:lnTo>
                  <a:lnTo>
                    <a:pt x="32167" y="420455"/>
                  </a:lnTo>
                  <a:lnTo>
                    <a:pt x="14692" y="379111"/>
                  </a:lnTo>
                  <a:lnTo>
                    <a:pt x="3772" y="334773"/>
                  </a:lnTo>
                  <a:lnTo>
                    <a:pt x="0" y="28803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7">
            <a:extLst>
              <a:ext uri="{FF2B5EF4-FFF2-40B4-BE49-F238E27FC236}">
                <a16:creationId xmlns:a16="http://schemas.microsoft.com/office/drawing/2014/main" id="{80D41679-AEF1-4429-867F-29BC667662A9}"/>
              </a:ext>
            </a:extLst>
          </p:cNvPr>
          <p:cNvSpPr txBox="1"/>
          <p:nvPr/>
        </p:nvSpPr>
        <p:spPr>
          <a:xfrm>
            <a:off x="7312138" y="4564379"/>
            <a:ext cx="163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-215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18">
            <a:extLst>
              <a:ext uri="{FF2B5EF4-FFF2-40B4-BE49-F238E27FC236}">
                <a16:creationId xmlns:a16="http://schemas.microsoft.com/office/drawing/2014/main" id="{FD0B6C23-B59A-4938-8149-3CBDA0C1073B}"/>
              </a:ext>
            </a:extLst>
          </p:cNvPr>
          <p:cNvSpPr/>
          <p:nvPr/>
        </p:nvSpPr>
        <p:spPr>
          <a:xfrm>
            <a:off x="6090399" y="4686301"/>
            <a:ext cx="1110615" cy="687705"/>
          </a:xfrm>
          <a:custGeom>
            <a:avLst/>
            <a:gdLst/>
            <a:ahLst/>
            <a:cxnLst/>
            <a:rect l="l" t="t" r="r" b="b"/>
            <a:pathLst>
              <a:path w="1110614" h="687704">
                <a:moveTo>
                  <a:pt x="148844" y="196342"/>
                </a:moveTo>
                <a:lnTo>
                  <a:pt x="148704" y="165227"/>
                </a:lnTo>
                <a:lnTo>
                  <a:pt x="148463" y="111125"/>
                </a:lnTo>
                <a:lnTo>
                  <a:pt x="80645" y="162560"/>
                </a:lnTo>
                <a:lnTo>
                  <a:pt x="109042" y="176631"/>
                </a:lnTo>
                <a:lnTo>
                  <a:pt x="0" y="397256"/>
                </a:lnTo>
                <a:lnTo>
                  <a:pt x="11303" y="402844"/>
                </a:lnTo>
                <a:lnTo>
                  <a:pt x="120434" y="182283"/>
                </a:lnTo>
                <a:lnTo>
                  <a:pt x="148844" y="196342"/>
                </a:lnTo>
                <a:close/>
              </a:path>
              <a:path w="1110614" h="687704">
                <a:moveTo>
                  <a:pt x="1013714" y="31750"/>
                </a:moveTo>
                <a:lnTo>
                  <a:pt x="729615" y="31750"/>
                </a:lnTo>
                <a:lnTo>
                  <a:pt x="729615" y="0"/>
                </a:lnTo>
                <a:lnTo>
                  <a:pt x="653415" y="38100"/>
                </a:lnTo>
                <a:lnTo>
                  <a:pt x="729615" y="76200"/>
                </a:lnTo>
                <a:lnTo>
                  <a:pt x="729615" y="44450"/>
                </a:lnTo>
                <a:lnTo>
                  <a:pt x="1013714" y="44450"/>
                </a:lnTo>
                <a:lnTo>
                  <a:pt x="1013714" y="31750"/>
                </a:lnTo>
                <a:close/>
              </a:path>
              <a:path w="1110614" h="687704">
                <a:moveTo>
                  <a:pt x="1110234" y="332740"/>
                </a:moveTo>
                <a:lnTo>
                  <a:pt x="1104519" y="321310"/>
                </a:lnTo>
                <a:lnTo>
                  <a:pt x="451929" y="647598"/>
                </a:lnTo>
                <a:lnTo>
                  <a:pt x="437769" y="619252"/>
                </a:lnTo>
                <a:lnTo>
                  <a:pt x="386715" y="687324"/>
                </a:lnTo>
                <a:lnTo>
                  <a:pt x="471805" y="687324"/>
                </a:lnTo>
                <a:lnTo>
                  <a:pt x="460502" y="664718"/>
                </a:lnTo>
                <a:lnTo>
                  <a:pt x="457657" y="659041"/>
                </a:lnTo>
                <a:lnTo>
                  <a:pt x="1110234" y="332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B0ADDFD8-B46D-4CED-BCDE-FD228738E710}"/>
              </a:ext>
            </a:extLst>
          </p:cNvPr>
          <p:cNvSpPr txBox="1"/>
          <p:nvPr/>
        </p:nvSpPr>
        <p:spPr>
          <a:xfrm>
            <a:off x="1787624" y="4559012"/>
            <a:ext cx="17160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65" dirty="0">
                <a:latin typeface="Calibri" panose="020F0502020204030204" pitchFamily="34" charset="0"/>
                <a:cs typeface="Calibri" panose="020F0502020204030204" pitchFamily="34" charset="0"/>
              </a:rPr>
              <a:t>Environnement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object 18">
            <a:extLst>
              <a:ext uri="{FF2B5EF4-FFF2-40B4-BE49-F238E27FC236}">
                <a16:creationId xmlns:a16="http://schemas.microsoft.com/office/drawing/2014/main" id="{0A14D80F-F903-4632-91F7-D4DFBA32CA89}"/>
              </a:ext>
            </a:extLst>
          </p:cNvPr>
          <p:cNvGrpSpPr/>
          <p:nvPr/>
        </p:nvGrpSpPr>
        <p:grpSpPr>
          <a:xfrm>
            <a:off x="3953179" y="4603088"/>
            <a:ext cx="828675" cy="294005"/>
            <a:chOff x="1600200" y="4072001"/>
            <a:chExt cx="828675" cy="294005"/>
          </a:xfrm>
        </p:grpSpPr>
        <p:sp>
          <p:nvSpPr>
            <p:cNvPr id="37" name="object 20">
              <a:extLst>
                <a:ext uri="{FF2B5EF4-FFF2-40B4-BE49-F238E27FC236}">
                  <a16:creationId xmlns:a16="http://schemas.microsoft.com/office/drawing/2014/main" id="{F5FA9246-CC2D-46E8-81D7-AEF139138788}"/>
                </a:ext>
              </a:extLst>
            </p:cNvPr>
            <p:cNvSpPr/>
            <p:nvPr/>
          </p:nvSpPr>
          <p:spPr>
            <a:xfrm>
              <a:off x="1600200" y="4072001"/>
              <a:ext cx="828675" cy="294005"/>
            </a:xfrm>
            <a:custGeom>
              <a:avLst/>
              <a:gdLst/>
              <a:ahLst/>
              <a:cxnLst/>
              <a:rect l="l" t="t" r="r" b="b"/>
              <a:pathLst>
                <a:path w="828675" h="294004">
                  <a:moveTo>
                    <a:pt x="681863" y="0"/>
                  </a:moveTo>
                  <a:lnTo>
                    <a:pt x="681863" y="73406"/>
                  </a:lnTo>
                  <a:lnTo>
                    <a:pt x="146812" y="73406"/>
                  </a:lnTo>
                  <a:lnTo>
                    <a:pt x="146812" y="0"/>
                  </a:lnTo>
                  <a:lnTo>
                    <a:pt x="0" y="146812"/>
                  </a:lnTo>
                  <a:lnTo>
                    <a:pt x="146812" y="293624"/>
                  </a:lnTo>
                  <a:lnTo>
                    <a:pt x="146812" y="220218"/>
                  </a:lnTo>
                  <a:lnTo>
                    <a:pt x="681863" y="220218"/>
                  </a:lnTo>
                  <a:lnTo>
                    <a:pt x="681863" y="293624"/>
                  </a:lnTo>
                  <a:lnTo>
                    <a:pt x="828675" y="146812"/>
                  </a:lnTo>
                  <a:lnTo>
                    <a:pt x="6818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1">
              <a:extLst>
                <a:ext uri="{FF2B5EF4-FFF2-40B4-BE49-F238E27FC236}">
                  <a16:creationId xmlns:a16="http://schemas.microsoft.com/office/drawing/2014/main" id="{87AF44FA-20A9-41E7-B7F0-67A51A48EBEC}"/>
                </a:ext>
              </a:extLst>
            </p:cNvPr>
            <p:cNvSpPr/>
            <p:nvPr/>
          </p:nvSpPr>
          <p:spPr>
            <a:xfrm>
              <a:off x="1600200" y="4072001"/>
              <a:ext cx="828675" cy="294005"/>
            </a:xfrm>
            <a:custGeom>
              <a:avLst/>
              <a:gdLst/>
              <a:ahLst/>
              <a:cxnLst/>
              <a:rect l="l" t="t" r="r" b="b"/>
              <a:pathLst>
                <a:path w="828675" h="294004">
                  <a:moveTo>
                    <a:pt x="0" y="146812"/>
                  </a:moveTo>
                  <a:lnTo>
                    <a:pt x="146812" y="0"/>
                  </a:lnTo>
                  <a:lnTo>
                    <a:pt x="146812" y="73406"/>
                  </a:lnTo>
                  <a:lnTo>
                    <a:pt x="681863" y="73406"/>
                  </a:lnTo>
                  <a:lnTo>
                    <a:pt x="681863" y="0"/>
                  </a:lnTo>
                  <a:lnTo>
                    <a:pt x="828675" y="146812"/>
                  </a:lnTo>
                  <a:lnTo>
                    <a:pt x="681863" y="293624"/>
                  </a:lnTo>
                  <a:lnTo>
                    <a:pt x="681863" y="220218"/>
                  </a:lnTo>
                  <a:lnTo>
                    <a:pt x="146812" y="220218"/>
                  </a:lnTo>
                  <a:lnTo>
                    <a:pt x="146812" y="293624"/>
                  </a:lnTo>
                  <a:lnTo>
                    <a:pt x="0" y="146812"/>
                  </a:lnTo>
                  <a:close/>
                </a:path>
              </a:pathLst>
            </a:custGeom>
            <a:ln w="19050">
              <a:solidFill>
                <a:srgbClr val="6B85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25">
            <a:extLst>
              <a:ext uri="{FF2B5EF4-FFF2-40B4-BE49-F238E27FC236}">
                <a16:creationId xmlns:a16="http://schemas.microsoft.com/office/drawing/2014/main" id="{1F4B34FD-768C-4AEE-AC16-27E1D29CFEEB}"/>
              </a:ext>
            </a:extLst>
          </p:cNvPr>
          <p:cNvSpPr txBox="1"/>
          <p:nvPr/>
        </p:nvSpPr>
        <p:spPr>
          <a:xfrm>
            <a:off x="3864372" y="4941169"/>
            <a:ext cx="10795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sz="2000" spc="-110" dirty="0">
                <a:latin typeface="Calibri" panose="020F0502020204030204" pitchFamily="34" charset="0"/>
                <a:cs typeface="Calibri" panose="020F0502020204030204" pitchFamily="34" charset="0"/>
              </a:rPr>
              <a:t>Interaction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FBD6480A-64FC-4A1E-B6AD-4A08672D9B8A}"/>
              </a:ext>
            </a:extLst>
          </p:cNvPr>
          <p:cNvSpPr txBox="1">
            <a:spLocks/>
          </p:cNvSpPr>
          <p:nvPr/>
        </p:nvSpPr>
        <p:spPr>
          <a:xfrm>
            <a:off x="1981200" y="483518"/>
            <a:ext cx="8229600" cy="64122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9pPr>
          </a:lstStyle>
          <a:p>
            <a:pPr algn="ctr"/>
            <a:r>
              <a:rPr kumimoji="0" lang="fr-FR" sz="3600" ker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IHM - définitions</a:t>
            </a:r>
            <a:endParaRPr kumimoji="0" lang="fr-FR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MU Serif" pitchFamily="2" charset="0"/>
              <a:ea typeface="CMU Serif" pitchFamily="2" charset="0"/>
              <a:cs typeface="CMU Serif" pitchFamily="2" charset="0"/>
            </a:endParaRPr>
          </a:p>
        </p:txBody>
      </p:sp>
      <p:grpSp>
        <p:nvGrpSpPr>
          <p:cNvPr id="41" name="object 19">
            <a:extLst>
              <a:ext uri="{FF2B5EF4-FFF2-40B4-BE49-F238E27FC236}">
                <a16:creationId xmlns:a16="http://schemas.microsoft.com/office/drawing/2014/main" id="{BC81E210-7CB3-465C-B54F-A823A7CED334}"/>
              </a:ext>
            </a:extLst>
          </p:cNvPr>
          <p:cNvGrpSpPr/>
          <p:nvPr/>
        </p:nvGrpSpPr>
        <p:grpSpPr>
          <a:xfrm>
            <a:off x="4964122" y="3929126"/>
            <a:ext cx="611505" cy="1643380"/>
            <a:chOff x="2286000" y="3929126"/>
            <a:chExt cx="611505" cy="1643380"/>
          </a:xfrm>
        </p:grpSpPr>
        <p:sp>
          <p:nvSpPr>
            <p:cNvPr id="43" name="object 21">
              <a:extLst>
                <a:ext uri="{FF2B5EF4-FFF2-40B4-BE49-F238E27FC236}">
                  <a16:creationId xmlns:a16="http://schemas.microsoft.com/office/drawing/2014/main" id="{90AF5038-8776-42CA-BCD7-3A35C3971702}"/>
                </a:ext>
              </a:extLst>
            </p:cNvPr>
            <p:cNvSpPr/>
            <p:nvPr/>
          </p:nvSpPr>
          <p:spPr>
            <a:xfrm>
              <a:off x="2286000" y="3929126"/>
              <a:ext cx="611505" cy="1643380"/>
            </a:xfrm>
            <a:custGeom>
              <a:avLst/>
              <a:gdLst/>
              <a:ahLst/>
              <a:cxnLst/>
              <a:rect l="l" t="t" r="r" b="b"/>
              <a:pathLst>
                <a:path w="611505" h="1643379">
                  <a:moveTo>
                    <a:pt x="509269" y="0"/>
                  </a:moveTo>
                  <a:lnTo>
                    <a:pt x="101854" y="0"/>
                  </a:lnTo>
                  <a:lnTo>
                    <a:pt x="62204" y="8002"/>
                  </a:lnTo>
                  <a:lnTo>
                    <a:pt x="29829" y="29829"/>
                  </a:lnTo>
                  <a:lnTo>
                    <a:pt x="8002" y="62204"/>
                  </a:lnTo>
                  <a:lnTo>
                    <a:pt x="0" y="101854"/>
                  </a:lnTo>
                  <a:lnTo>
                    <a:pt x="0" y="1541145"/>
                  </a:lnTo>
                  <a:lnTo>
                    <a:pt x="8002" y="1580794"/>
                  </a:lnTo>
                  <a:lnTo>
                    <a:pt x="29829" y="1613169"/>
                  </a:lnTo>
                  <a:lnTo>
                    <a:pt x="62204" y="1634996"/>
                  </a:lnTo>
                  <a:lnTo>
                    <a:pt x="101854" y="1642999"/>
                  </a:lnTo>
                  <a:lnTo>
                    <a:pt x="509269" y="1642999"/>
                  </a:lnTo>
                  <a:lnTo>
                    <a:pt x="548939" y="1634996"/>
                  </a:lnTo>
                  <a:lnTo>
                    <a:pt x="581358" y="1613169"/>
                  </a:lnTo>
                  <a:lnTo>
                    <a:pt x="603228" y="1580794"/>
                  </a:lnTo>
                  <a:lnTo>
                    <a:pt x="611251" y="1541145"/>
                  </a:lnTo>
                  <a:lnTo>
                    <a:pt x="611251" y="101854"/>
                  </a:lnTo>
                  <a:lnTo>
                    <a:pt x="603228" y="62204"/>
                  </a:lnTo>
                  <a:lnTo>
                    <a:pt x="581358" y="29829"/>
                  </a:lnTo>
                  <a:lnTo>
                    <a:pt x="548939" y="8002"/>
                  </a:lnTo>
                  <a:lnTo>
                    <a:pt x="50926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2">
              <a:extLst>
                <a:ext uri="{FF2B5EF4-FFF2-40B4-BE49-F238E27FC236}">
                  <a16:creationId xmlns:a16="http://schemas.microsoft.com/office/drawing/2014/main" id="{48C7AF49-9BB3-4B4C-929A-8DE344247C36}"/>
                </a:ext>
              </a:extLst>
            </p:cNvPr>
            <p:cNvSpPr/>
            <p:nvPr/>
          </p:nvSpPr>
          <p:spPr>
            <a:xfrm>
              <a:off x="2286000" y="3929126"/>
              <a:ext cx="611505" cy="1643380"/>
            </a:xfrm>
            <a:custGeom>
              <a:avLst/>
              <a:gdLst/>
              <a:ahLst/>
              <a:cxnLst/>
              <a:rect l="l" t="t" r="r" b="b"/>
              <a:pathLst>
                <a:path w="611505" h="1643379">
                  <a:moveTo>
                    <a:pt x="0" y="101854"/>
                  </a:moveTo>
                  <a:lnTo>
                    <a:pt x="8002" y="62204"/>
                  </a:lnTo>
                  <a:lnTo>
                    <a:pt x="29829" y="29829"/>
                  </a:lnTo>
                  <a:lnTo>
                    <a:pt x="62204" y="8002"/>
                  </a:lnTo>
                  <a:lnTo>
                    <a:pt x="101854" y="0"/>
                  </a:lnTo>
                  <a:lnTo>
                    <a:pt x="509269" y="0"/>
                  </a:lnTo>
                  <a:lnTo>
                    <a:pt x="548939" y="8002"/>
                  </a:lnTo>
                  <a:lnTo>
                    <a:pt x="581358" y="29829"/>
                  </a:lnTo>
                  <a:lnTo>
                    <a:pt x="603228" y="62204"/>
                  </a:lnTo>
                  <a:lnTo>
                    <a:pt x="611251" y="101854"/>
                  </a:lnTo>
                  <a:lnTo>
                    <a:pt x="611251" y="1541145"/>
                  </a:lnTo>
                  <a:lnTo>
                    <a:pt x="603228" y="1580794"/>
                  </a:lnTo>
                  <a:lnTo>
                    <a:pt x="581358" y="1613169"/>
                  </a:lnTo>
                  <a:lnTo>
                    <a:pt x="548939" y="1634996"/>
                  </a:lnTo>
                  <a:lnTo>
                    <a:pt x="509269" y="1642999"/>
                  </a:lnTo>
                  <a:lnTo>
                    <a:pt x="101854" y="1642999"/>
                  </a:lnTo>
                  <a:lnTo>
                    <a:pt x="62204" y="1634996"/>
                  </a:lnTo>
                  <a:lnTo>
                    <a:pt x="29829" y="1613169"/>
                  </a:lnTo>
                  <a:lnTo>
                    <a:pt x="8002" y="1580794"/>
                  </a:lnTo>
                  <a:lnTo>
                    <a:pt x="0" y="1541145"/>
                  </a:lnTo>
                  <a:lnTo>
                    <a:pt x="0" y="101854"/>
                  </a:lnTo>
                  <a:close/>
                </a:path>
              </a:pathLst>
            </a:custGeom>
            <a:ln w="19050">
              <a:solidFill>
                <a:srgbClr val="6B85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23">
            <a:extLst>
              <a:ext uri="{FF2B5EF4-FFF2-40B4-BE49-F238E27FC236}">
                <a16:creationId xmlns:a16="http://schemas.microsoft.com/office/drawing/2014/main" id="{8EE843DC-BDAB-46C8-A262-8AFDA05C0B45}"/>
              </a:ext>
            </a:extLst>
          </p:cNvPr>
          <p:cNvSpPr txBox="1"/>
          <p:nvPr/>
        </p:nvSpPr>
        <p:spPr>
          <a:xfrm>
            <a:off x="5215961" y="3969767"/>
            <a:ext cx="11049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305" algn="just">
              <a:spcBef>
                <a:spcPts val="100"/>
              </a:spcBef>
            </a:pPr>
            <a:r>
              <a:rPr sz="1000" spc="-60" dirty="0">
                <a:solidFill>
                  <a:srgbClr val="FFFFFF"/>
                </a:solidFill>
                <a:latin typeface="Arial"/>
                <a:cs typeface="Arial"/>
              </a:rPr>
              <a:t>I  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1000" spc="-175" dirty="0">
                <a:solidFill>
                  <a:srgbClr val="FFFFFF"/>
                </a:solidFill>
                <a:latin typeface="Arial"/>
                <a:cs typeface="Arial"/>
              </a:rPr>
              <a:t>T  </a:t>
            </a:r>
            <a:r>
              <a:rPr sz="1000" spc="-229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1000" spc="-225" dirty="0">
                <a:solidFill>
                  <a:srgbClr val="FFFFFF"/>
                </a:solidFill>
                <a:latin typeface="Arial"/>
                <a:cs typeface="Arial"/>
              </a:rPr>
              <a:t>R  </a:t>
            </a:r>
            <a:r>
              <a:rPr sz="1000" spc="-175" dirty="0">
                <a:solidFill>
                  <a:srgbClr val="FFFFFF"/>
                </a:solidFill>
                <a:latin typeface="Arial"/>
                <a:cs typeface="Arial"/>
              </a:rPr>
              <a:t>F  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1000" spc="-70" dirty="0">
                <a:solidFill>
                  <a:srgbClr val="FFFFFF"/>
                </a:solidFill>
                <a:latin typeface="Arial"/>
                <a:cs typeface="Arial"/>
              </a:rPr>
              <a:t>C  </a:t>
            </a:r>
            <a:r>
              <a:rPr sz="1000" spc="-22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471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412776"/>
            <a:ext cx="8229600" cy="489654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Le système interactif est divisé en deux parties:</a:t>
            </a:r>
          </a:p>
          <a:p>
            <a:pPr marL="361950" indent="0">
              <a:buNone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partie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et partie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fonctionnelle</a:t>
            </a:r>
          </a:p>
          <a:p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C’est la partie interface qui assure l’échange entre  l’environnement et la partie fonctionnelle du système  interactif</a:t>
            </a:r>
          </a:p>
          <a:p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Si le système interactif est une machine et l’environnement contient un humain qui fait  l’interaction 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alors on parle d’une interaction homme machine.</a:t>
            </a:r>
          </a:p>
          <a:p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483518"/>
            <a:ext cx="8229600" cy="64122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IHM - définitions</a:t>
            </a:r>
          </a:p>
        </p:txBody>
      </p:sp>
    </p:spTree>
    <p:extLst>
      <p:ext uri="{BB962C8B-B14F-4D97-AF65-F5344CB8AC3E}">
        <p14:creationId xmlns:p14="http://schemas.microsoft.com/office/powerpoint/2010/main" val="104217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A4E6344-3C1A-491E-B453-3D176B8C0D58}"/>
              </a:ext>
            </a:extLst>
          </p:cNvPr>
          <p:cNvCxnSpPr/>
          <p:nvPr/>
        </p:nvCxnSpPr>
        <p:spPr bwMode="auto">
          <a:xfrm>
            <a:off x="5663952" y="1571626"/>
            <a:ext cx="0" cy="48641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CCE78A6-E9DD-4B62-9D7C-3821EF890581}"/>
              </a:ext>
            </a:extLst>
          </p:cNvPr>
          <p:cNvCxnSpPr>
            <a:cxnSpLocks/>
          </p:cNvCxnSpPr>
          <p:nvPr/>
        </p:nvCxnSpPr>
        <p:spPr bwMode="auto">
          <a:xfrm flipH="1">
            <a:off x="2271200" y="3645025"/>
            <a:ext cx="7924569" cy="312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bject 4">
            <a:extLst>
              <a:ext uri="{FF2B5EF4-FFF2-40B4-BE49-F238E27FC236}">
                <a16:creationId xmlns:a16="http://schemas.microsoft.com/office/drawing/2014/main" id="{CECD6997-91E1-4550-9562-AB80EEF16DFC}"/>
              </a:ext>
            </a:extLst>
          </p:cNvPr>
          <p:cNvSpPr/>
          <p:nvPr/>
        </p:nvSpPr>
        <p:spPr>
          <a:xfrm>
            <a:off x="1855527" y="2301412"/>
            <a:ext cx="712082" cy="623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5">
            <a:extLst>
              <a:ext uri="{FF2B5EF4-FFF2-40B4-BE49-F238E27FC236}">
                <a16:creationId xmlns:a16="http://schemas.microsoft.com/office/drawing/2014/main" id="{59CECC99-C1CF-46F8-B74C-2E8AD6997313}"/>
              </a:ext>
            </a:extLst>
          </p:cNvPr>
          <p:cNvGrpSpPr/>
          <p:nvPr/>
        </p:nvGrpSpPr>
        <p:grpSpPr>
          <a:xfrm>
            <a:off x="2567610" y="2449908"/>
            <a:ext cx="672987" cy="356910"/>
            <a:chOff x="2890901" y="3887851"/>
            <a:chExt cx="847725" cy="449580"/>
          </a:xfrm>
        </p:grpSpPr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2C6BC1B2-F14E-4199-8021-DD385EA9D453}"/>
                </a:ext>
              </a:extLst>
            </p:cNvPr>
            <p:cNvSpPr/>
            <p:nvPr/>
          </p:nvSpPr>
          <p:spPr>
            <a:xfrm>
              <a:off x="2900426" y="3897376"/>
              <a:ext cx="828675" cy="430530"/>
            </a:xfrm>
            <a:custGeom>
              <a:avLst/>
              <a:gdLst/>
              <a:ahLst/>
              <a:cxnLst/>
              <a:rect l="l" t="t" r="r" b="b"/>
              <a:pathLst>
                <a:path w="828675" h="430529">
                  <a:moveTo>
                    <a:pt x="613537" y="0"/>
                  </a:moveTo>
                  <a:lnTo>
                    <a:pt x="613537" y="107442"/>
                  </a:lnTo>
                  <a:lnTo>
                    <a:pt x="215011" y="107442"/>
                  </a:lnTo>
                  <a:lnTo>
                    <a:pt x="215011" y="0"/>
                  </a:lnTo>
                  <a:lnTo>
                    <a:pt x="0" y="215011"/>
                  </a:lnTo>
                  <a:lnTo>
                    <a:pt x="215011" y="430149"/>
                  </a:lnTo>
                  <a:lnTo>
                    <a:pt x="215011" y="322580"/>
                  </a:lnTo>
                  <a:lnTo>
                    <a:pt x="613537" y="322580"/>
                  </a:lnTo>
                  <a:lnTo>
                    <a:pt x="613537" y="430149"/>
                  </a:lnTo>
                  <a:lnTo>
                    <a:pt x="828675" y="215011"/>
                  </a:lnTo>
                  <a:lnTo>
                    <a:pt x="61353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BF8917C7-21A7-456F-A679-257550762B19}"/>
                </a:ext>
              </a:extLst>
            </p:cNvPr>
            <p:cNvSpPr/>
            <p:nvPr/>
          </p:nvSpPr>
          <p:spPr>
            <a:xfrm>
              <a:off x="2900426" y="3897376"/>
              <a:ext cx="828675" cy="430530"/>
            </a:xfrm>
            <a:custGeom>
              <a:avLst/>
              <a:gdLst/>
              <a:ahLst/>
              <a:cxnLst/>
              <a:rect l="l" t="t" r="r" b="b"/>
              <a:pathLst>
                <a:path w="828675" h="430529">
                  <a:moveTo>
                    <a:pt x="0" y="215011"/>
                  </a:moveTo>
                  <a:lnTo>
                    <a:pt x="215011" y="0"/>
                  </a:lnTo>
                  <a:lnTo>
                    <a:pt x="215011" y="107442"/>
                  </a:lnTo>
                  <a:lnTo>
                    <a:pt x="613537" y="107442"/>
                  </a:lnTo>
                  <a:lnTo>
                    <a:pt x="613537" y="0"/>
                  </a:lnTo>
                  <a:lnTo>
                    <a:pt x="828675" y="215011"/>
                  </a:lnTo>
                  <a:lnTo>
                    <a:pt x="613537" y="430149"/>
                  </a:lnTo>
                  <a:lnTo>
                    <a:pt x="613537" y="322580"/>
                  </a:lnTo>
                  <a:lnTo>
                    <a:pt x="215011" y="322580"/>
                  </a:lnTo>
                  <a:lnTo>
                    <a:pt x="215011" y="430149"/>
                  </a:lnTo>
                  <a:lnTo>
                    <a:pt x="0" y="215011"/>
                  </a:lnTo>
                  <a:close/>
                </a:path>
              </a:pathLst>
            </a:custGeom>
            <a:ln w="19050">
              <a:solidFill>
                <a:srgbClr val="6B85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8">
            <a:extLst>
              <a:ext uri="{FF2B5EF4-FFF2-40B4-BE49-F238E27FC236}">
                <a16:creationId xmlns:a16="http://schemas.microsoft.com/office/drawing/2014/main" id="{C097B76F-5F41-45CC-B4C8-E608BD706670}"/>
              </a:ext>
            </a:extLst>
          </p:cNvPr>
          <p:cNvSpPr/>
          <p:nvPr/>
        </p:nvSpPr>
        <p:spPr>
          <a:xfrm>
            <a:off x="3404381" y="1636660"/>
            <a:ext cx="2142164" cy="164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7A691608-3128-4D85-8965-1D722A5CBDCE}"/>
              </a:ext>
            </a:extLst>
          </p:cNvPr>
          <p:cNvSpPr/>
          <p:nvPr/>
        </p:nvSpPr>
        <p:spPr>
          <a:xfrm>
            <a:off x="1855527" y="5029523"/>
            <a:ext cx="712082" cy="623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5">
            <a:extLst>
              <a:ext uri="{FF2B5EF4-FFF2-40B4-BE49-F238E27FC236}">
                <a16:creationId xmlns:a16="http://schemas.microsoft.com/office/drawing/2014/main" id="{D00DA783-EFB7-4112-B355-A8C359F6E0FE}"/>
              </a:ext>
            </a:extLst>
          </p:cNvPr>
          <p:cNvGrpSpPr/>
          <p:nvPr/>
        </p:nvGrpSpPr>
        <p:grpSpPr>
          <a:xfrm>
            <a:off x="2567610" y="5178019"/>
            <a:ext cx="672987" cy="356910"/>
            <a:chOff x="2890901" y="3887851"/>
            <a:chExt cx="847725" cy="449580"/>
          </a:xfrm>
        </p:grpSpPr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9876FFC7-B6C5-42E7-8DA4-7E8F30E669F7}"/>
                </a:ext>
              </a:extLst>
            </p:cNvPr>
            <p:cNvSpPr/>
            <p:nvPr/>
          </p:nvSpPr>
          <p:spPr>
            <a:xfrm>
              <a:off x="2900426" y="3897376"/>
              <a:ext cx="828675" cy="430530"/>
            </a:xfrm>
            <a:custGeom>
              <a:avLst/>
              <a:gdLst/>
              <a:ahLst/>
              <a:cxnLst/>
              <a:rect l="l" t="t" r="r" b="b"/>
              <a:pathLst>
                <a:path w="828675" h="430529">
                  <a:moveTo>
                    <a:pt x="613537" y="0"/>
                  </a:moveTo>
                  <a:lnTo>
                    <a:pt x="613537" y="107442"/>
                  </a:lnTo>
                  <a:lnTo>
                    <a:pt x="215011" y="107442"/>
                  </a:lnTo>
                  <a:lnTo>
                    <a:pt x="215011" y="0"/>
                  </a:lnTo>
                  <a:lnTo>
                    <a:pt x="0" y="215011"/>
                  </a:lnTo>
                  <a:lnTo>
                    <a:pt x="215011" y="430149"/>
                  </a:lnTo>
                  <a:lnTo>
                    <a:pt x="215011" y="322580"/>
                  </a:lnTo>
                  <a:lnTo>
                    <a:pt x="613537" y="322580"/>
                  </a:lnTo>
                  <a:lnTo>
                    <a:pt x="613537" y="430149"/>
                  </a:lnTo>
                  <a:lnTo>
                    <a:pt x="828675" y="215011"/>
                  </a:lnTo>
                  <a:lnTo>
                    <a:pt x="61353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EBE13542-2982-4590-9EF5-06A5E41F564B}"/>
                </a:ext>
              </a:extLst>
            </p:cNvPr>
            <p:cNvSpPr/>
            <p:nvPr/>
          </p:nvSpPr>
          <p:spPr>
            <a:xfrm>
              <a:off x="2900426" y="3897376"/>
              <a:ext cx="828675" cy="430530"/>
            </a:xfrm>
            <a:custGeom>
              <a:avLst/>
              <a:gdLst/>
              <a:ahLst/>
              <a:cxnLst/>
              <a:rect l="l" t="t" r="r" b="b"/>
              <a:pathLst>
                <a:path w="828675" h="430529">
                  <a:moveTo>
                    <a:pt x="0" y="215011"/>
                  </a:moveTo>
                  <a:lnTo>
                    <a:pt x="215011" y="0"/>
                  </a:lnTo>
                  <a:lnTo>
                    <a:pt x="215011" y="107442"/>
                  </a:lnTo>
                  <a:lnTo>
                    <a:pt x="613537" y="107442"/>
                  </a:lnTo>
                  <a:lnTo>
                    <a:pt x="613537" y="0"/>
                  </a:lnTo>
                  <a:lnTo>
                    <a:pt x="828675" y="215011"/>
                  </a:lnTo>
                  <a:lnTo>
                    <a:pt x="613537" y="430149"/>
                  </a:lnTo>
                  <a:lnTo>
                    <a:pt x="613537" y="322580"/>
                  </a:lnTo>
                  <a:lnTo>
                    <a:pt x="215011" y="322580"/>
                  </a:lnTo>
                  <a:lnTo>
                    <a:pt x="215011" y="430149"/>
                  </a:lnTo>
                  <a:lnTo>
                    <a:pt x="0" y="215011"/>
                  </a:lnTo>
                  <a:close/>
                </a:path>
              </a:pathLst>
            </a:custGeom>
            <a:ln w="19050">
              <a:solidFill>
                <a:srgbClr val="6B85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4">
            <a:extLst>
              <a:ext uri="{FF2B5EF4-FFF2-40B4-BE49-F238E27FC236}">
                <a16:creationId xmlns:a16="http://schemas.microsoft.com/office/drawing/2014/main" id="{B9086DD2-49C1-439F-B4E9-05A05D68BDE8}"/>
              </a:ext>
            </a:extLst>
          </p:cNvPr>
          <p:cNvSpPr/>
          <p:nvPr/>
        </p:nvSpPr>
        <p:spPr>
          <a:xfrm>
            <a:off x="5913706" y="5029523"/>
            <a:ext cx="712082" cy="623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5">
            <a:extLst>
              <a:ext uri="{FF2B5EF4-FFF2-40B4-BE49-F238E27FC236}">
                <a16:creationId xmlns:a16="http://schemas.microsoft.com/office/drawing/2014/main" id="{28E24A59-9336-4BDC-93B4-258149FF904D}"/>
              </a:ext>
            </a:extLst>
          </p:cNvPr>
          <p:cNvGrpSpPr/>
          <p:nvPr/>
        </p:nvGrpSpPr>
        <p:grpSpPr>
          <a:xfrm>
            <a:off x="6625789" y="5178019"/>
            <a:ext cx="672987" cy="356910"/>
            <a:chOff x="2890901" y="3887851"/>
            <a:chExt cx="847725" cy="449580"/>
          </a:xfrm>
        </p:grpSpPr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4114AB9A-85E8-401E-A340-121B687B1E10}"/>
                </a:ext>
              </a:extLst>
            </p:cNvPr>
            <p:cNvSpPr/>
            <p:nvPr/>
          </p:nvSpPr>
          <p:spPr>
            <a:xfrm>
              <a:off x="2900426" y="3897376"/>
              <a:ext cx="828675" cy="430530"/>
            </a:xfrm>
            <a:custGeom>
              <a:avLst/>
              <a:gdLst/>
              <a:ahLst/>
              <a:cxnLst/>
              <a:rect l="l" t="t" r="r" b="b"/>
              <a:pathLst>
                <a:path w="828675" h="430529">
                  <a:moveTo>
                    <a:pt x="613537" y="0"/>
                  </a:moveTo>
                  <a:lnTo>
                    <a:pt x="613537" y="107442"/>
                  </a:lnTo>
                  <a:lnTo>
                    <a:pt x="215011" y="107442"/>
                  </a:lnTo>
                  <a:lnTo>
                    <a:pt x="215011" y="0"/>
                  </a:lnTo>
                  <a:lnTo>
                    <a:pt x="0" y="215011"/>
                  </a:lnTo>
                  <a:lnTo>
                    <a:pt x="215011" y="430149"/>
                  </a:lnTo>
                  <a:lnTo>
                    <a:pt x="215011" y="322580"/>
                  </a:lnTo>
                  <a:lnTo>
                    <a:pt x="613537" y="322580"/>
                  </a:lnTo>
                  <a:lnTo>
                    <a:pt x="613537" y="430149"/>
                  </a:lnTo>
                  <a:lnTo>
                    <a:pt x="828675" y="215011"/>
                  </a:lnTo>
                  <a:lnTo>
                    <a:pt x="61353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7">
              <a:extLst>
                <a:ext uri="{FF2B5EF4-FFF2-40B4-BE49-F238E27FC236}">
                  <a16:creationId xmlns:a16="http://schemas.microsoft.com/office/drawing/2014/main" id="{C2A3AA40-9DE0-4A18-9F2A-5ABDECB238B6}"/>
                </a:ext>
              </a:extLst>
            </p:cNvPr>
            <p:cNvSpPr/>
            <p:nvPr/>
          </p:nvSpPr>
          <p:spPr>
            <a:xfrm>
              <a:off x="2900426" y="3897376"/>
              <a:ext cx="828675" cy="430530"/>
            </a:xfrm>
            <a:custGeom>
              <a:avLst/>
              <a:gdLst/>
              <a:ahLst/>
              <a:cxnLst/>
              <a:rect l="l" t="t" r="r" b="b"/>
              <a:pathLst>
                <a:path w="828675" h="430529">
                  <a:moveTo>
                    <a:pt x="0" y="215011"/>
                  </a:moveTo>
                  <a:lnTo>
                    <a:pt x="215011" y="0"/>
                  </a:lnTo>
                  <a:lnTo>
                    <a:pt x="215011" y="107442"/>
                  </a:lnTo>
                  <a:lnTo>
                    <a:pt x="613537" y="107442"/>
                  </a:lnTo>
                  <a:lnTo>
                    <a:pt x="613537" y="0"/>
                  </a:lnTo>
                  <a:lnTo>
                    <a:pt x="828675" y="215011"/>
                  </a:lnTo>
                  <a:lnTo>
                    <a:pt x="613537" y="430149"/>
                  </a:lnTo>
                  <a:lnTo>
                    <a:pt x="613537" y="322580"/>
                  </a:lnTo>
                  <a:lnTo>
                    <a:pt x="215011" y="322580"/>
                  </a:lnTo>
                  <a:lnTo>
                    <a:pt x="215011" y="430149"/>
                  </a:lnTo>
                  <a:lnTo>
                    <a:pt x="0" y="215011"/>
                  </a:lnTo>
                  <a:close/>
                </a:path>
              </a:pathLst>
            </a:custGeom>
            <a:ln w="19050">
              <a:solidFill>
                <a:srgbClr val="6B85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8">
            <a:extLst>
              <a:ext uri="{FF2B5EF4-FFF2-40B4-BE49-F238E27FC236}">
                <a16:creationId xmlns:a16="http://schemas.microsoft.com/office/drawing/2014/main" id="{FC54B202-8369-4F7E-A0B4-C8517204223C}"/>
              </a:ext>
            </a:extLst>
          </p:cNvPr>
          <p:cNvSpPr/>
          <p:nvPr/>
        </p:nvSpPr>
        <p:spPr>
          <a:xfrm>
            <a:off x="3789663" y="3738389"/>
            <a:ext cx="1371600" cy="243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7">
            <a:extLst>
              <a:ext uri="{FF2B5EF4-FFF2-40B4-BE49-F238E27FC236}">
                <a16:creationId xmlns:a16="http://schemas.microsoft.com/office/drawing/2014/main" id="{EFA54A22-0F19-4707-9B63-07F9BBD335A8}"/>
              </a:ext>
            </a:extLst>
          </p:cNvPr>
          <p:cNvGrpSpPr/>
          <p:nvPr/>
        </p:nvGrpSpPr>
        <p:grpSpPr>
          <a:xfrm>
            <a:off x="7608168" y="4354318"/>
            <a:ext cx="2272944" cy="1470553"/>
            <a:chOff x="3929126" y="2643251"/>
            <a:chExt cx="3387090" cy="2191385"/>
          </a:xfrm>
        </p:grpSpPr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C0698B52-D712-4BE8-AAD5-86044F510919}"/>
                </a:ext>
              </a:extLst>
            </p:cNvPr>
            <p:cNvSpPr/>
            <p:nvPr/>
          </p:nvSpPr>
          <p:spPr>
            <a:xfrm>
              <a:off x="3929126" y="2643251"/>
              <a:ext cx="3386819" cy="21908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>
              <a:extLst>
                <a:ext uri="{FF2B5EF4-FFF2-40B4-BE49-F238E27FC236}">
                  <a16:creationId xmlns:a16="http://schemas.microsoft.com/office/drawing/2014/main" id="{3FB48FA1-C924-4C79-8116-F01CD0AB30C9}"/>
                </a:ext>
              </a:extLst>
            </p:cNvPr>
            <p:cNvSpPr/>
            <p:nvPr/>
          </p:nvSpPr>
          <p:spPr>
            <a:xfrm>
              <a:off x="4357751" y="2935224"/>
              <a:ext cx="1460500" cy="10001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2">
            <a:extLst>
              <a:ext uri="{FF2B5EF4-FFF2-40B4-BE49-F238E27FC236}">
                <a16:creationId xmlns:a16="http://schemas.microsoft.com/office/drawing/2014/main" id="{4509073F-3A20-4CF5-B39B-37D5376E5537}"/>
              </a:ext>
            </a:extLst>
          </p:cNvPr>
          <p:cNvSpPr/>
          <p:nvPr/>
        </p:nvSpPr>
        <p:spPr>
          <a:xfrm>
            <a:off x="8551144" y="1901916"/>
            <a:ext cx="1073248" cy="14702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029C2DF3-CAAF-4D8E-AA37-B4C15FB87E16}"/>
              </a:ext>
            </a:extLst>
          </p:cNvPr>
          <p:cNvSpPr/>
          <p:nvPr/>
        </p:nvSpPr>
        <p:spPr>
          <a:xfrm>
            <a:off x="6277309" y="2266852"/>
            <a:ext cx="712082" cy="623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5">
            <a:extLst>
              <a:ext uri="{FF2B5EF4-FFF2-40B4-BE49-F238E27FC236}">
                <a16:creationId xmlns:a16="http://schemas.microsoft.com/office/drawing/2014/main" id="{F386C212-9372-4687-AE8C-A89E7A483E35}"/>
              </a:ext>
            </a:extLst>
          </p:cNvPr>
          <p:cNvGrpSpPr/>
          <p:nvPr/>
        </p:nvGrpSpPr>
        <p:grpSpPr>
          <a:xfrm>
            <a:off x="6989392" y="2415348"/>
            <a:ext cx="672987" cy="356910"/>
            <a:chOff x="2890901" y="3887851"/>
            <a:chExt cx="847725" cy="449580"/>
          </a:xfrm>
        </p:grpSpPr>
        <p:sp>
          <p:nvSpPr>
            <p:cNvPr id="34" name="object 6">
              <a:extLst>
                <a:ext uri="{FF2B5EF4-FFF2-40B4-BE49-F238E27FC236}">
                  <a16:creationId xmlns:a16="http://schemas.microsoft.com/office/drawing/2014/main" id="{23AB3807-2551-438E-9459-08BFE94E8D0A}"/>
                </a:ext>
              </a:extLst>
            </p:cNvPr>
            <p:cNvSpPr/>
            <p:nvPr/>
          </p:nvSpPr>
          <p:spPr>
            <a:xfrm>
              <a:off x="2900426" y="3897376"/>
              <a:ext cx="828675" cy="430530"/>
            </a:xfrm>
            <a:custGeom>
              <a:avLst/>
              <a:gdLst/>
              <a:ahLst/>
              <a:cxnLst/>
              <a:rect l="l" t="t" r="r" b="b"/>
              <a:pathLst>
                <a:path w="828675" h="430529">
                  <a:moveTo>
                    <a:pt x="613537" y="0"/>
                  </a:moveTo>
                  <a:lnTo>
                    <a:pt x="613537" y="107442"/>
                  </a:lnTo>
                  <a:lnTo>
                    <a:pt x="215011" y="107442"/>
                  </a:lnTo>
                  <a:lnTo>
                    <a:pt x="215011" y="0"/>
                  </a:lnTo>
                  <a:lnTo>
                    <a:pt x="0" y="215011"/>
                  </a:lnTo>
                  <a:lnTo>
                    <a:pt x="215011" y="430149"/>
                  </a:lnTo>
                  <a:lnTo>
                    <a:pt x="215011" y="322580"/>
                  </a:lnTo>
                  <a:lnTo>
                    <a:pt x="613537" y="322580"/>
                  </a:lnTo>
                  <a:lnTo>
                    <a:pt x="613537" y="430149"/>
                  </a:lnTo>
                  <a:lnTo>
                    <a:pt x="828675" y="215011"/>
                  </a:lnTo>
                  <a:lnTo>
                    <a:pt x="61353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7">
              <a:extLst>
                <a:ext uri="{FF2B5EF4-FFF2-40B4-BE49-F238E27FC236}">
                  <a16:creationId xmlns:a16="http://schemas.microsoft.com/office/drawing/2014/main" id="{0635CC7B-FF7D-4C75-85EE-848A69B82EFD}"/>
                </a:ext>
              </a:extLst>
            </p:cNvPr>
            <p:cNvSpPr/>
            <p:nvPr/>
          </p:nvSpPr>
          <p:spPr>
            <a:xfrm>
              <a:off x="2900426" y="3897376"/>
              <a:ext cx="828675" cy="430530"/>
            </a:xfrm>
            <a:custGeom>
              <a:avLst/>
              <a:gdLst/>
              <a:ahLst/>
              <a:cxnLst/>
              <a:rect l="l" t="t" r="r" b="b"/>
              <a:pathLst>
                <a:path w="828675" h="430529">
                  <a:moveTo>
                    <a:pt x="0" y="215011"/>
                  </a:moveTo>
                  <a:lnTo>
                    <a:pt x="215011" y="0"/>
                  </a:lnTo>
                  <a:lnTo>
                    <a:pt x="215011" y="107442"/>
                  </a:lnTo>
                  <a:lnTo>
                    <a:pt x="613537" y="107442"/>
                  </a:lnTo>
                  <a:lnTo>
                    <a:pt x="613537" y="0"/>
                  </a:lnTo>
                  <a:lnTo>
                    <a:pt x="828675" y="215011"/>
                  </a:lnTo>
                  <a:lnTo>
                    <a:pt x="613537" y="430149"/>
                  </a:lnTo>
                  <a:lnTo>
                    <a:pt x="613537" y="322580"/>
                  </a:lnTo>
                  <a:lnTo>
                    <a:pt x="215011" y="322580"/>
                  </a:lnTo>
                  <a:lnTo>
                    <a:pt x="215011" y="430149"/>
                  </a:lnTo>
                  <a:lnTo>
                    <a:pt x="0" y="215011"/>
                  </a:lnTo>
                  <a:close/>
                </a:path>
              </a:pathLst>
            </a:custGeom>
            <a:ln w="19050">
              <a:solidFill>
                <a:srgbClr val="6B85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D3F84B33-71BB-41D5-9030-AB6903BA4D9A}"/>
              </a:ext>
            </a:extLst>
          </p:cNvPr>
          <p:cNvSpPr txBox="1">
            <a:spLocks/>
          </p:cNvSpPr>
          <p:nvPr/>
        </p:nvSpPr>
        <p:spPr>
          <a:xfrm>
            <a:off x="1981200" y="483518"/>
            <a:ext cx="8229600" cy="64122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9pPr>
          </a:lstStyle>
          <a:p>
            <a:pPr algn="ctr"/>
            <a:r>
              <a:rPr kumimoji="0" lang="fr-FR" sz="3600" ker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IHM - définitions</a:t>
            </a:r>
            <a:endParaRPr kumimoji="0" lang="fr-FR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MU Serif" pitchFamily="2" charset="0"/>
              <a:ea typeface="CMU Serif" pitchFamily="2" charset="0"/>
              <a:cs typeface="CMU Seri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79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412776"/>
            <a:ext cx="8229600" cy="48965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Interaction Homme - Machine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I-HM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: est l’échange  entre l’homme et la machine</a:t>
            </a:r>
          </a:p>
          <a:p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C’est l’interface Homme Machine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IHM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qui assure  cette interaction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483518"/>
            <a:ext cx="8229600" cy="64122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IHM - définitions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A73F335-A518-4D27-99A1-8900AE475585}"/>
              </a:ext>
            </a:extLst>
          </p:cNvPr>
          <p:cNvSpPr/>
          <p:nvPr/>
        </p:nvSpPr>
        <p:spPr>
          <a:xfrm>
            <a:off x="3178266" y="4653096"/>
            <a:ext cx="1090379" cy="954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A419D394-53F3-45F6-BFDA-48303427D364}"/>
              </a:ext>
            </a:extLst>
          </p:cNvPr>
          <p:cNvGrpSpPr/>
          <p:nvPr/>
        </p:nvGrpSpPr>
        <p:grpSpPr>
          <a:xfrm>
            <a:off x="5954866" y="4365104"/>
            <a:ext cx="2805430" cy="1447800"/>
            <a:chOff x="3919601" y="4848225"/>
            <a:chExt cx="2805430" cy="144780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B1157C2-3D96-462B-BF12-30F23A27A086}"/>
                </a:ext>
              </a:extLst>
            </p:cNvPr>
            <p:cNvSpPr/>
            <p:nvPr/>
          </p:nvSpPr>
          <p:spPr>
            <a:xfrm>
              <a:off x="3929126" y="4857750"/>
              <a:ext cx="2786380" cy="1428750"/>
            </a:xfrm>
            <a:custGeom>
              <a:avLst/>
              <a:gdLst/>
              <a:ahLst/>
              <a:cxnLst/>
              <a:rect l="l" t="t" r="r" b="b"/>
              <a:pathLst>
                <a:path w="2786379" h="1428750">
                  <a:moveTo>
                    <a:pt x="2547874" y="0"/>
                  </a:moveTo>
                  <a:lnTo>
                    <a:pt x="238125" y="0"/>
                  </a:lnTo>
                  <a:lnTo>
                    <a:pt x="190117" y="4835"/>
                  </a:lnTo>
                  <a:lnTo>
                    <a:pt x="145411" y="18704"/>
                  </a:lnTo>
                  <a:lnTo>
                    <a:pt x="104961" y="40652"/>
                  </a:lnTo>
                  <a:lnTo>
                    <a:pt x="69723" y="69723"/>
                  </a:lnTo>
                  <a:lnTo>
                    <a:pt x="40652" y="104961"/>
                  </a:lnTo>
                  <a:lnTo>
                    <a:pt x="18704" y="145411"/>
                  </a:lnTo>
                  <a:lnTo>
                    <a:pt x="4835" y="190117"/>
                  </a:lnTo>
                  <a:lnTo>
                    <a:pt x="0" y="238125"/>
                  </a:lnTo>
                  <a:lnTo>
                    <a:pt x="0" y="1190625"/>
                  </a:lnTo>
                  <a:lnTo>
                    <a:pt x="4835" y="1238614"/>
                  </a:lnTo>
                  <a:lnTo>
                    <a:pt x="18704" y="1283312"/>
                  </a:lnTo>
                  <a:lnTo>
                    <a:pt x="40652" y="1323761"/>
                  </a:lnTo>
                  <a:lnTo>
                    <a:pt x="69723" y="1359003"/>
                  </a:lnTo>
                  <a:lnTo>
                    <a:pt x="104961" y="1388080"/>
                  </a:lnTo>
                  <a:lnTo>
                    <a:pt x="145411" y="1410036"/>
                  </a:lnTo>
                  <a:lnTo>
                    <a:pt x="190117" y="1423911"/>
                  </a:lnTo>
                  <a:lnTo>
                    <a:pt x="238125" y="1428750"/>
                  </a:lnTo>
                  <a:lnTo>
                    <a:pt x="2547874" y="1428750"/>
                  </a:lnTo>
                  <a:lnTo>
                    <a:pt x="2595881" y="1423911"/>
                  </a:lnTo>
                  <a:lnTo>
                    <a:pt x="2640587" y="1410036"/>
                  </a:lnTo>
                  <a:lnTo>
                    <a:pt x="2681037" y="1388080"/>
                  </a:lnTo>
                  <a:lnTo>
                    <a:pt x="2716276" y="1359003"/>
                  </a:lnTo>
                  <a:lnTo>
                    <a:pt x="2745346" y="1323761"/>
                  </a:lnTo>
                  <a:lnTo>
                    <a:pt x="2767294" y="1283312"/>
                  </a:lnTo>
                  <a:lnTo>
                    <a:pt x="2781163" y="1238614"/>
                  </a:lnTo>
                  <a:lnTo>
                    <a:pt x="2785999" y="1190625"/>
                  </a:lnTo>
                  <a:lnTo>
                    <a:pt x="2785999" y="238125"/>
                  </a:lnTo>
                  <a:lnTo>
                    <a:pt x="2781163" y="190117"/>
                  </a:lnTo>
                  <a:lnTo>
                    <a:pt x="2767294" y="145411"/>
                  </a:lnTo>
                  <a:lnTo>
                    <a:pt x="2745346" y="104961"/>
                  </a:lnTo>
                  <a:lnTo>
                    <a:pt x="2716276" y="69722"/>
                  </a:lnTo>
                  <a:lnTo>
                    <a:pt x="2681037" y="40652"/>
                  </a:lnTo>
                  <a:lnTo>
                    <a:pt x="2640587" y="18704"/>
                  </a:lnTo>
                  <a:lnTo>
                    <a:pt x="2595881" y="4835"/>
                  </a:lnTo>
                  <a:lnTo>
                    <a:pt x="254787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F2CF2106-C914-43F5-A11F-6D58F3C2E5AE}"/>
                </a:ext>
              </a:extLst>
            </p:cNvPr>
            <p:cNvSpPr/>
            <p:nvPr/>
          </p:nvSpPr>
          <p:spPr>
            <a:xfrm>
              <a:off x="3929126" y="4857750"/>
              <a:ext cx="2786380" cy="1428750"/>
            </a:xfrm>
            <a:custGeom>
              <a:avLst/>
              <a:gdLst/>
              <a:ahLst/>
              <a:cxnLst/>
              <a:rect l="l" t="t" r="r" b="b"/>
              <a:pathLst>
                <a:path w="2786379" h="1428750">
                  <a:moveTo>
                    <a:pt x="0" y="238125"/>
                  </a:moveTo>
                  <a:lnTo>
                    <a:pt x="4835" y="190117"/>
                  </a:lnTo>
                  <a:lnTo>
                    <a:pt x="18704" y="145411"/>
                  </a:lnTo>
                  <a:lnTo>
                    <a:pt x="40652" y="104961"/>
                  </a:lnTo>
                  <a:lnTo>
                    <a:pt x="69723" y="69723"/>
                  </a:lnTo>
                  <a:lnTo>
                    <a:pt x="104961" y="40652"/>
                  </a:lnTo>
                  <a:lnTo>
                    <a:pt x="145411" y="18704"/>
                  </a:lnTo>
                  <a:lnTo>
                    <a:pt x="190117" y="4835"/>
                  </a:lnTo>
                  <a:lnTo>
                    <a:pt x="238125" y="0"/>
                  </a:lnTo>
                  <a:lnTo>
                    <a:pt x="2547874" y="0"/>
                  </a:lnTo>
                  <a:lnTo>
                    <a:pt x="2595881" y="4835"/>
                  </a:lnTo>
                  <a:lnTo>
                    <a:pt x="2640587" y="18704"/>
                  </a:lnTo>
                  <a:lnTo>
                    <a:pt x="2681037" y="40652"/>
                  </a:lnTo>
                  <a:lnTo>
                    <a:pt x="2716276" y="69722"/>
                  </a:lnTo>
                  <a:lnTo>
                    <a:pt x="2745346" y="104961"/>
                  </a:lnTo>
                  <a:lnTo>
                    <a:pt x="2767294" y="145411"/>
                  </a:lnTo>
                  <a:lnTo>
                    <a:pt x="2781163" y="190117"/>
                  </a:lnTo>
                  <a:lnTo>
                    <a:pt x="2785999" y="238125"/>
                  </a:lnTo>
                  <a:lnTo>
                    <a:pt x="2785999" y="1190625"/>
                  </a:lnTo>
                  <a:lnTo>
                    <a:pt x="2781163" y="1238614"/>
                  </a:lnTo>
                  <a:lnTo>
                    <a:pt x="2767294" y="1283312"/>
                  </a:lnTo>
                  <a:lnTo>
                    <a:pt x="2745346" y="1323761"/>
                  </a:lnTo>
                  <a:lnTo>
                    <a:pt x="2716276" y="1359003"/>
                  </a:lnTo>
                  <a:lnTo>
                    <a:pt x="2681037" y="1388080"/>
                  </a:lnTo>
                  <a:lnTo>
                    <a:pt x="2640587" y="1410036"/>
                  </a:lnTo>
                  <a:lnTo>
                    <a:pt x="2595881" y="1423911"/>
                  </a:lnTo>
                  <a:lnTo>
                    <a:pt x="2547874" y="1428750"/>
                  </a:lnTo>
                  <a:lnTo>
                    <a:pt x="238125" y="1428750"/>
                  </a:lnTo>
                  <a:lnTo>
                    <a:pt x="190117" y="1423911"/>
                  </a:lnTo>
                  <a:lnTo>
                    <a:pt x="145411" y="1410036"/>
                  </a:lnTo>
                  <a:lnTo>
                    <a:pt x="104961" y="1388080"/>
                  </a:lnTo>
                  <a:lnTo>
                    <a:pt x="69723" y="1359003"/>
                  </a:lnTo>
                  <a:lnTo>
                    <a:pt x="40652" y="1323761"/>
                  </a:lnTo>
                  <a:lnTo>
                    <a:pt x="18704" y="1283312"/>
                  </a:lnTo>
                  <a:lnTo>
                    <a:pt x="4835" y="1238614"/>
                  </a:lnTo>
                  <a:lnTo>
                    <a:pt x="0" y="1190625"/>
                  </a:lnTo>
                  <a:lnTo>
                    <a:pt x="0" y="238125"/>
                  </a:lnTo>
                  <a:close/>
                </a:path>
              </a:pathLst>
            </a:custGeom>
            <a:ln w="19050">
              <a:solidFill>
                <a:srgbClr val="6B85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79C2ED8D-A8DE-41D0-90F2-20785EC99893}"/>
              </a:ext>
            </a:extLst>
          </p:cNvPr>
          <p:cNvSpPr txBox="1"/>
          <p:nvPr/>
        </p:nvSpPr>
        <p:spPr>
          <a:xfrm>
            <a:off x="6478105" y="4791188"/>
            <a:ext cx="1762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4505">
              <a:spcBef>
                <a:spcPts val="100"/>
              </a:spcBef>
            </a:pP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Machine  </a:t>
            </a:r>
            <a:r>
              <a:rPr sz="1800" spc="-160" dirty="0">
                <a:solidFill>
                  <a:srgbClr val="FFFFFF"/>
                </a:solidFill>
                <a:latin typeface="Arial"/>
                <a:cs typeface="Arial"/>
              </a:rPr>
              <a:t>(Système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interactif)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524485FA-7E75-497A-A4E0-C1A94A35EEF3}"/>
              </a:ext>
            </a:extLst>
          </p:cNvPr>
          <p:cNvGrpSpPr/>
          <p:nvPr/>
        </p:nvGrpSpPr>
        <p:grpSpPr>
          <a:xfrm>
            <a:off x="5811991" y="4579480"/>
            <a:ext cx="519430" cy="1090930"/>
            <a:chOff x="3776726" y="5062601"/>
            <a:chExt cx="519430" cy="1090930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6311143-F16B-46FE-AFE3-1A4F85E5ECB0}"/>
                </a:ext>
              </a:extLst>
            </p:cNvPr>
            <p:cNvSpPr/>
            <p:nvPr/>
          </p:nvSpPr>
          <p:spPr>
            <a:xfrm>
              <a:off x="3786251" y="5072126"/>
              <a:ext cx="500380" cy="1071880"/>
            </a:xfrm>
            <a:custGeom>
              <a:avLst/>
              <a:gdLst/>
              <a:ahLst/>
              <a:cxnLst/>
              <a:rect l="l" t="t" r="r" b="b"/>
              <a:pathLst>
                <a:path w="500379" h="1071879">
                  <a:moveTo>
                    <a:pt x="416687" y="0"/>
                  </a:moveTo>
                  <a:lnTo>
                    <a:pt x="83312" y="0"/>
                  </a:lnTo>
                  <a:lnTo>
                    <a:pt x="50845" y="6534"/>
                  </a:lnTo>
                  <a:lnTo>
                    <a:pt x="24368" y="24368"/>
                  </a:lnTo>
                  <a:lnTo>
                    <a:pt x="6534" y="50845"/>
                  </a:lnTo>
                  <a:lnTo>
                    <a:pt x="0" y="83312"/>
                  </a:lnTo>
                  <a:lnTo>
                    <a:pt x="0" y="988148"/>
                  </a:lnTo>
                  <a:lnTo>
                    <a:pt x="6534" y="1020594"/>
                  </a:lnTo>
                  <a:lnTo>
                    <a:pt x="24368" y="1047088"/>
                  </a:lnTo>
                  <a:lnTo>
                    <a:pt x="50845" y="1064949"/>
                  </a:lnTo>
                  <a:lnTo>
                    <a:pt x="83312" y="1071499"/>
                  </a:lnTo>
                  <a:lnTo>
                    <a:pt x="416687" y="1071499"/>
                  </a:lnTo>
                  <a:lnTo>
                    <a:pt x="449099" y="1064949"/>
                  </a:lnTo>
                  <a:lnTo>
                    <a:pt x="475583" y="1047088"/>
                  </a:lnTo>
                  <a:lnTo>
                    <a:pt x="493446" y="1020594"/>
                  </a:lnTo>
                  <a:lnTo>
                    <a:pt x="499999" y="988148"/>
                  </a:lnTo>
                  <a:lnTo>
                    <a:pt x="499999" y="83312"/>
                  </a:lnTo>
                  <a:lnTo>
                    <a:pt x="493446" y="50845"/>
                  </a:lnTo>
                  <a:lnTo>
                    <a:pt x="475583" y="24368"/>
                  </a:lnTo>
                  <a:lnTo>
                    <a:pt x="449099" y="6534"/>
                  </a:lnTo>
                  <a:lnTo>
                    <a:pt x="41668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4CC895F5-3FB7-44F3-842E-E701E5B940BF}"/>
                </a:ext>
              </a:extLst>
            </p:cNvPr>
            <p:cNvSpPr/>
            <p:nvPr/>
          </p:nvSpPr>
          <p:spPr>
            <a:xfrm>
              <a:off x="3786251" y="5072126"/>
              <a:ext cx="500380" cy="1071880"/>
            </a:xfrm>
            <a:custGeom>
              <a:avLst/>
              <a:gdLst/>
              <a:ahLst/>
              <a:cxnLst/>
              <a:rect l="l" t="t" r="r" b="b"/>
              <a:pathLst>
                <a:path w="500379" h="1071879">
                  <a:moveTo>
                    <a:pt x="0" y="83312"/>
                  </a:moveTo>
                  <a:lnTo>
                    <a:pt x="6534" y="50845"/>
                  </a:lnTo>
                  <a:lnTo>
                    <a:pt x="24368" y="24368"/>
                  </a:lnTo>
                  <a:lnTo>
                    <a:pt x="50845" y="6534"/>
                  </a:lnTo>
                  <a:lnTo>
                    <a:pt x="83312" y="0"/>
                  </a:lnTo>
                  <a:lnTo>
                    <a:pt x="416687" y="0"/>
                  </a:lnTo>
                  <a:lnTo>
                    <a:pt x="449099" y="6534"/>
                  </a:lnTo>
                  <a:lnTo>
                    <a:pt x="475583" y="24368"/>
                  </a:lnTo>
                  <a:lnTo>
                    <a:pt x="493446" y="50845"/>
                  </a:lnTo>
                  <a:lnTo>
                    <a:pt x="499999" y="83312"/>
                  </a:lnTo>
                  <a:lnTo>
                    <a:pt x="499999" y="988148"/>
                  </a:lnTo>
                  <a:lnTo>
                    <a:pt x="493446" y="1020594"/>
                  </a:lnTo>
                  <a:lnTo>
                    <a:pt x="475583" y="1047088"/>
                  </a:lnTo>
                  <a:lnTo>
                    <a:pt x="449099" y="1064949"/>
                  </a:lnTo>
                  <a:lnTo>
                    <a:pt x="416687" y="1071499"/>
                  </a:lnTo>
                  <a:lnTo>
                    <a:pt x="83312" y="1071499"/>
                  </a:lnTo>
                  <a:lnTo>
                    <a:pt x="50845" y="1064949"/>
                  </a:lnTo>
                  <a:lnTo>
                    <a:pt x="24368" y="1047088"/>
                  </a:lnTo>
                  <a:lnTo>
                    <a:pt x="6534" y="1020594"/>
                  </a:lnTo>
                  <a:lnTo>
                    <a:pt x="0" y="988148"/>
                  </a:lnTo>
                  <a:lnTo>
                    <a:pt x="0" y="83312"/>
                  </a:lnTo>
                  <a:close/>
                </a:path>
              </a:pathLst>
            </a:custGeom>
            <a:ln w="19050">
              <a:solidFill>
                <a:srgbClr val="6B85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DC5D7A54-7D25-434B-8688-107921FDDCFF}"/>
              </a:ext>
            </a:extLst>
          </p:cNvPr>
          <p:cNvSpPr txBox="1"/>
          <p:nvPr/>
        </p:nvSpPr>
        <p:spPr>
          <a:xfrm>
            <a:off x="5971249" y="4689588"/>
            <a:ext cx="2019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0" algn="just">
              <a:spcBef>
                <a:spcPts val="100"/>
              </a:spcBef>
            </a:pP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I  </a:t>
            </a:r>
            <a:r>
              <a:rPr sz="1800" spc="-215" dirty="0">
                <a:solidFill>
                  <a:srgbClr val="FFFFFF"/>
                </a:solidFill>
                <a:latin typeface="Arial"/>
                <a:cs typeface="Arial"/>
              </a:rPr>
              <a:t>H  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81CF0A6C-320D-4C76-A25C-58D5CFB86789}"/>
              </a:ext>
            </a:extLst>
          </p:cNvPr>
          <p:cNvGrpSpPr/>
          <p:nvPr/>
        </p:nvGrpSpPr>
        <p:grpSpPr>
          <a:xfrm>
            <a:off x="4383242" y="4936605"/>
            <a:ext cx="1348105" cy="662305"/>
            <a:chOff x="2347976" y="5419725"/>
            <a:chExt cx="1348105" cy="662305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C4C7C379-7E88-4F89-B0A4-9468FABDD433}"/>
                </a:ext>
              </a:extLst>
            </p:cNvPr>
            <p:cNvSpPr/>
            <p:nvPr/>
          </p:nvSpPr>
          <p:spPr>
            <a:xfrm>
              <a:off x="2357501" y="5429250"/>
              <a:ext cx="1329055" cy="643255"/>
            </a:xfrm>
            <a:custGeom>
              <a:avLst/>
              <a:gdLst/>
              <a:ahLst/>
              <a:cxnLst/>
              <a:rect l="l" t="t" r="r" b="b"/>
              <a:pathLst>
                <a:path w="1329054" h="643254">
                  <a:moveTo>
                    <a:pt x="1007237" y="0"/>
                  </a:moveTo>
                  <a:lnTo>
                    <a:pt x="1007237" y="160731"/>
                  </a:lnTo>
                  <a:lnTo>
                    <a:pt x="321437" y="160731"/>
                  </a:lnTo>
                  <a:lnTo>
                    <a:pt x="321437" y="0"/>
                  </a:lnTo>
                  <a:lnTo>
                    <a:pt x="0" y="321475"/>
                  </a:lnTo>
                  <a:lnTo>
                    <a:pt x="321437" y="642937"/>
                  </a:lnTo>
                  <a:lnTo>
                    <a:pt x="321437" y="482206"/>
                  </a:lnTo>
                  <a:lnTo>
                    <a:pt x="1007237" y="482206"/>
                  </a:lnTo>
                  <a:lnTo>
                    <a:pt x="1007237" y="642937"/>
                  </a:lnTo>
                  <a:lnTo>
                    <a:pt x="1328674" y="321475"/>
                  </a:lnTo>
                  <a:lnTo>
                    <a:pt x="100723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25FDEEB-B8B6-4CCF-AE26-167F8269AE5D}"/>
                </a:ext>
              </a:extLst>
            </p:cNvPr>
            <p:cNvSpPr/>
            <p:nvPr/>
          </p:nvSpPr>
          <p:spPr>
            <a:xfrm>
              <a:off x="2357501" y="5429250"/>
              <a:ext cx="1329055" cy="643255"/>
            </a:xfrm>
            <a:custGeom>
              <a:avLst/>
              <a:gdLst/>
              <a:ahLst/>
              <a:cxnLst/>
              <a:rect l="l" t="t" r="r" b="b"/>
              <a:pathLst>
                <a:path w="1329054" h="643254">
                  <a:moveTo>
                    <a:pt x="0" y="321475"/>
                  </a:moveTo>
                  <a:lnTo>
                    <a:pt x="321437" y="0"/>
                  </a:lnTo>
                  <a:lnTo>
                    <a:pt x="321437" y="160731"/>
                  </a:lnTo>
                  <a:lnTo>
                    <a:pt x="1007237" y="160731"/>
                  </a:lnTo>
                  <a:lnTo>
                    <a:pt x="1007237" y="0"/>
                  </a:lnTo>
                  <a:lnTo>
                    <a:pt x="1328674" y="321475"/>
                  </a:lnTo>
                  <a:lnTo>
                    <a:pt x="1007237" y="642937"/>
                  </a:lnTo>
                  <a:lnTo>
                    <a:pt x="1007237" y="482206"/>
                  </a:lnTo>
                  <a:lnTo>
                    <a:pt x="321437" y="482206"/>
                  </a:lnTo>
                  <a:lnTo>
                    <a:pt x="321437" y="642937"/>
                  </a:lnTo>
                  <a:lnTo>
                    <a:pt x="0" y="321475"/>
                  </a:lnTo>
                  <a:close/>
                </a:path>
              </a:pathLst>
            </a:custGeom>
            <a:ln w="19050">
              <a:solidFill>
                <a:srgbClr val="6B85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EC57CCF8-17DD-447E-8818-F0B558023E13}"/>
              </a:ext>
            </a:extLst>
          </p:cNvPr>
          <p:cNvSpPr txBox="1"/>
          <p:nvPr/>
        </p:nvSpPr>
        <p:spPr>
          <a:xfrm>
            <a:off x="4826091" y="5107101"/>
            <a:ext cx="465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spc="-175" dirty="0">
                <a:solidFill>
                  <a:srgbClr val="FFFFFF"/>
                </a:solidFill>
                <a:latin typeface="Arial"/>
                <a:cs typeface="Arial"/>
              </a:rPr>
              <a:t>HM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4705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412776"/>
            <a:ext cx="8229600" cy="48965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Définition</a:t>
            </a:r>
          </a:p>
          <a:p>
            <a:pPr marL="0" indent="0">
              <a:buNone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Interface Homme - Machine	IHM: c’est l’ensemble des dispositifs matériels et logiciels  permettant à un utilisateur d’interagir avec une  machine (système interactif)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483518"/>
            <a:ext cx="8229600" cy="64122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IHM - définitions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A73F335-A518-4D27-99A1-8900AE475585}"/>
              </a:ext>
            </a:extLst>
          </p:cNvPr>
          <p:cNvSpPr/>
          <p:nvPr/>
        </p:nvSpPr>
        <p:spPr>
          <a:xfrm>
            <a:off x="3178266" y="4653096"/>
            <a:ext cx="1090379" cy="954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A419D394-53F3-45F6-BFDA-48303427D364}"/>
              </a:ext>
            </a:extLst>
          </p:cNvPr>
          <p:cNvGrpSpPr/>
          <p:nvPr/>
        </p:nvGrpSpPr>
        <p:grpSpPr>
          <a:xfrm>
            <a:off x="5954866" y="4365104"/>
            <a:ext cx="2805430" cy="1447800"/>
            <a:chOff x="3919601" y="4848225"/>
            <a:chExt cx="2805430" cy="144780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B1157C2-3D96-462B-BF12-30F23A27A086}"/>
                </a:ext>
              </a:extLst>
            </p:cNvPr>
            <p:cNvSpPr/>
            <p:nvPr/>
          </p:nvSpPr>
          <p:spPr>
            <a:xfrm>
              <a:off x="3929126" y="4857750"/>
              <a:ext cx="2786380" cy="1428750"/>
            </a:xfrm>
            <a:custGeom>
              <a:avLst/>
              <a:gdLst/>
              <a:ahLst/>
              <a:cxnLst/>
              <a:rect l="l" t="t" r="r" b="b"/>
              <a:pathLst>
                <a:path w="2786379" h="1428750">
                  <a:moveTo>
                    <a:pt x="2547874" y="0"/>
                  </a:moveTo>
                  <a:lnTo>
                    <a:pt x="238125" y="0"/>
                  </a:lnTo>
                  <a:lnTo>
                    <a:pt x="190117" y="4835"/>
                  </a:lnTo>
                  <a:lnTo>
                    <a:pt x="145411" y="18704"/>
                  </a:lnTo>
                  <a:lnTo>
                    <a:pt x="104961" y="40652"/>
                  </a:lnTo>
                  <a:lnTo>
                    <a:pt x="69723" y="69723"/>
                  </a:lnTo>
                  <a:lnTo>
                    <a:pt x="40652" y="104961"/>
                  </a:lnTo>
                  <a:lnTo>
                    <a:pt x="18704" y="145411"/>
                  </a:lnTo>
                  <a:lnTo>
                    <a:pt x="4835" y="190117"/>
                  </a:lnTo>
                  <a:lnTo>
                    <a:pt x="0" y="238125"/>
                  </a:lnTo>
                  <a:lnTo>
                    <a:pt x="0" y="1190625"/>
                  </a:lnTo>
                  <a:lnTo>
                    <a:pt x="4835" y="1238614"/>
                  </a:lnTo>
                  <a:lnTo>
                    <a:pt x="18704" y="1283312"/>
                  </a:lnTo>
                  <a:lnTo>
                    <a:pt x="40652" y="1323761"/>
                  </a:lnTo>
                  <a:lnTo>
                    <a:pt x="69723" y="1359003"/>
                  </a:lnTo>
                  <a:lnTo>
                    <a:pt x="104961" y="1388080"/>
                  </a:lnTo>
                  <a:lnTo>
                    <a:pt x="145411" y="1410036"/>
                  </a:lnTo>
                  <a:lnTo>
                    <a:pt x="190117" y="1423911"/>
                  </a:lnTo>
                  <a:lnTo>
                    <a:pt x="238125" y="1428750"/>
                  </a:lnTo>
                  <a:lnTo>
                    <a:pt x="2547874" y="1428750"/>
                  </a:lnTo>
                  <a:lnTo>
                    <a:pt x="2595881" y="1423911"/>
                  </a:lnTo>
                  <a:lnTo>
                    <a:pt x="2640587" y="1410036"/>
                  </a:lnTo>
                  <a:lnTo>
                    <a:pt x="2681037" y="1388080"/>
                  </a:lnTo>
                  <a:lnTo>
                    <a:pt x="2716276" y="1359003"/>
                  </a:lnTo>
                  <a:lnTo>
                    <a:pt x="2745346" y="1323761"/>
                  </a:lnTo>
                  <a:lnTo>
                    <a:pt x="2767294" y="1283312"/>
                  </a:lnTo>
                  <a:lnTo>
                    <a:pt x="2781163" y="1238614"/>
                  </a:lnTo>
                  <a:lnTo>
                    <a:pt x="2785999" y="1190625"/>
                  </a:lnTo>
                  <a:lnTo>
                    <a:pt x="2785999" y="238125"/>
                  </a:lnTo>
                  <a:lnTo>
                    <a:pt x="2781163" y="190117"/>
                  </a:lnTo>
                  <a:lnTo>
                    <a:pt x="2767294" y="145411"/>
                  </a:lnTo>
                  <a:lnTo>
                    <a:pt x="2745346" y="104961"/>
                  </a:lnTo>
                  <a:lnTo>
                    <a:pt x="2716276" y="69722"/>
                  </a:lnTo>
                  <a:lnTo>
                    <a:pt x="2681037" y="40652"/>
                  </a:lnTo>
                  <a:lnTo>
                    <a:pt x="2640587" y="18704"/>
                  </a:lnTo>
                  <a:lnTo>
                    <a:pt x="2595881" y="4835"/>
                  </a:lnTo>
                  <a:lnTo>
                    <a:pt x="254787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F2CF2106-C914-43F5-A11F-6D58F3C2E5AE}"/>
                </a:ext>
              </a:extLst>
            </p:cNvPr>
            <p:cNvSpPr/>
            <p:nvPr/>
          </p:nvSpPr>
          <p:spPr>
            <a:xfrm>
              <a:off x="3929126" y="4857750"/>
              <a:ext cx="2786380" cy="1428750"/>
            </a:xfrm>
            <a:custGeom>
              <a:avLst/>
              <a:gdLst/>
              <a:ahLst/>
              <a:cxnLst/>
              <a:rect l="l" t="t" r="r" b="b"/>
              <a:pathLst>
                <a:path w="2786379" h="1428750">
                  <a:moveTo>
                    <a:pt x="0" y="238125"/>
                  </a:moveTo>
                  <a:lnTo>
                    <a:pt x="4835" y="190117"/>
                  </a:lnTo>
                  <a:lnTo>
                    <a:pt x="18704" y="145411"/>
                  </a:lnTo>
                  <a:lnTo>
                    <a:pt x="40652" y="104961"/>
                  </a:lnTo>
                  <a:lnTo>
                    <a:pt x="69723" y="69723"/>
                  </a:lnTo>
                  <a:lnTo>
                    <a:pt x="104961" y="40652"/>
                  </a:lnTo>
                  <a:lnTo>
                    <a:pt x="145411" y="18704"/>
                  </a:lnTo>
                  <a:lnTo>
                    <a:pt x="190117" y="4835"/>
                  </a:lnTo>
                  <a:lnTo>
                    <a:pt x="238125" y="0"/>
                  </a:lnTo>
                  <a:lnTo>
                    <a:pt x="2547874" y="0"/>
                  </a:lnTo>
                  <a:lnTo>
                    <a:pt x="2595881" y="4835"/>
                  </a:lnTo>
                  <a:lnTo>
                    <a:pt x="2640587" y="18704"/>
                  </a:lnTo>
                  <a:lnTo>
                    <a:pt x="2681037" y="40652"/>
                  </a:lnTo>
                  <a:lnTo>
                    <a:pt x="2716276" y="69722"/>
                  </a:lnTo>
                  <a:lnTo>
                    <a:pt x="2745346" y="104961"/>
                  </a:lnTo>
                  <a:lnTo>
                    <a:pt x="2767294" y="145411"/>
                  </a:lnTo>
                  <a:lnTo>
                    <a:pt x="2781163" y="190117"/>
                  </a:lnTo>
                  <a:lnTo>
                    <a:pt x="2785999" y="238125"/>
                  </a:lnTo>
                  <a:lnTo>
                    <a:pt x="2785999" y="1190625"/>
                  </a:lnTo>
                  <a:lnTo>
                    <a:pt x="2781163" y="1238614"/>
                  </a:lnTo>
                  <a:lnTo>
                    <a:pt x="2767294" y="1283312"/>
                  </a:lnTo>
                  <a:lnTo>
                    <a:pt x="2745346" y="1323761"/>
                  </a:lnTo>
                  <a:lnTo>
                    <a:pt x="2716276" y="1359003"/>
                  </a:lnTo>
                  <a:lnTo>
                    <a:pt x="2681037" y="1388080"/>
                  </a:lnTo>
                  <a:lnTo>
                    <a:pt x="2640587" y="1410036"/>
                  </a:lnTo>
                  <a:lnTo>
                    <a:pt x="2595881" y="1423911"/>
                  </a:lnTo>
                  <a:lnTo>
                    <a:pt x="2547874" y="1428750"/>
                  </a:lnTo>
                  <a:lnTo>
                    <a:pt x="238125" y="1428750"/>
                  </a:lnTo>
                  <a:lnTo>
                    <a:pt x="190117" y="1423911"/>
                  </a:lnTo>
                  <a:lnTo>
                    <a:pt x="145411" y="1410036"/>
                  </a:lnTo>
                  <a:lnTo>
                    <a:pt x="104961" y="1388080"/>
                  </a:lnTo>
                  <a:lnTo>
                    <a:pt x="69723" y="1359003"/>
                  </a:lnTo>
                  <a:lnTo>
                    <a:pt x="40652" y="1323761"/>
                  </a:lnTo>
                  <a:lnTo>
                    <a:pt x="18704" y="1283312"/>
                  </a:lnTo>
                  <a:lnTo>
                    <a:pt x="4835" y="1238614"/>
                  </a:lnTo>
                  <a:lnTo>
                    <a:pt x="0" y="1190625"/>
                  </a:lnTo>
                  <a:lnTo>
                    <a:pt x="0" y="238125"/>
                  </a:lnTo>
                  <a:close/>
                </a:path>
              </a:pathLst>
            </a:custGeom>
            <a:ln w="19050">
              <a:solidFill>
                <a:srgbClr val="6B85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79C2ED8D-A8DE-41D0-90F2-20785EC99893}"/>
              </a:ext>
            </a:extLst>
          </p:cNvPr>
          <p:cNvSpPr txBox="1"/>
          <p:nvPr/>
        </p:nvSpPr>
        <p:spPr>
          <a:xfrm>
            <a:off x="6478105" y="4791188"/>
            <a:ext cx="1762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4505">
              <a:spcBef>
                <a:spcPts val="100"/>
              </a:spcBef>
            </a:pP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Machine  </a:t>
            </a:r>
            <a:r>
              <a:rPr sz="1800" spc="-160" dirty="0">
                <a:solidFill>
                  <a:srgbClr val="FFFFFF"/>
                </a:solidFill>
                <a:latin typeface="Arial"/>
                <a:cs typeface="Arial"/>
              </a:rPr>
              <a:t>(Système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interactif)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524485FA-7E75-497A-A4E0-C1A94A35EEF3}"/>
              </a:ext>
            </a:extLst>
          </p:cNvPr>
          <p:cNvGrpSpPr/>
          <p:nvPr/>
        </p:nvGrpSpPr>
        <p:grpSpPr>
          <a:xfrm>
            <a:off x="5811991" y="4579480"/>
            <a:ext cx="519430" cy="1090930"/>
            <a:chOff x="3776726" y="5062601"/>
            <a:chExt cx="519430" cy="1090930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6311143-F16B-46FE-AFE3-1A4F85E5ECB0}"/>
                </a:ext>
              </a:extLst>
            </p:cNvPr>
            <p:cNvSpPr/>
            <p:nvPr/>
          </p:nvSpPr>
          <p:spPr>
            <a:xfrm>
              <a:off x="3786251" y="5072126"/>
              <a:ext cx="500380" cy="1071880"/>
            </a:xfrm>
            <a:custGeom>
              <a:avLst/>
              <a:gdLst/>
              <a:ahLst/>
              <a:cxnLst/>
              <a:rect l="l" t="t" r="r" b="b"/>
              <a:pathLst>
                <a:path w="500379" h="1071879">
                  <a:moveTo>
                    <a:pt x="416687" y="0"/>
                  </a:moveTo>
                  <a:lnTo>
                    <a:pt x="83312" y="0"/>
                  </a:lnTo>
                  <a:lnTo>
                    <a:pt x="50845" y="6534"/>
                  </a:lnTo>
                  <a:lnTo>
                    <a:pt x="24368" y="24368"/>
                  </a:lnTo>
                  <a:lnTo>
                    <a:pt x="6534" y="50845"/>
                  </a:lnTo>
                  <a:lnTo>
                    <a:pt x="0" y="83312"/>
                  </a:lnTo>
                  <a:lnTo>
                    <a:pt x="0" y="988148"/>
                  </a:lnTo>
                  <a:lnTo>
                    <a:pt x="6534" y="1020594"/>
                  </a:lnTo>
                  <a:lnTo>
                    <a:pt x="24368" y="1047088"/>
                  </a:lnTo>
                  <a:lnTo>
                    <a:pt x="50845" y="1064949"/>
                  </a:lnTo>
                  <a:lnTo>
                    <a:pt x="83312" y="1071499"/>
                  </a:lnTo>
                  <a:lnTo>
                    <a:pt x="416687" y="1071499"/>
                  </a:lnTo>
                  <a:lnTo>
                    <a:pt x="449099" y="1064949"/>
                  </a:lnTo>
                  <a:lnTo>
                    <a:pt x="475583" y="1047088"/>
                  </a:lnTo>
                  <a:lnTo>
                    <a:pt x="493446" y="1020594"/>
                  </a:lnTo>
                  <a:lnTo>
                    <a:pt x="499999" y="988148"/>
                  </a:lnTo>
                  <a:lnTo>
                    <a:pt x="499999" y="83312"/>
                  </a:lnTo>
                  <a:lnTo>
                    <a:pt x="493446" y="50845"/>
                  </a:lnTo>
                  <a:lnTo>
                    <a:pt x="475583" y="24368"/>
                  </a:lnTo>
                  <a:lnTo>
                    <a:pt x="449099" y="6534"/>
                  </a:lnTo>
                  <a:lnTo>
                    <a:pt x="41668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4CC895F5-3FB7-44F3-842E-E701E5B940BF}"/>
                </a:ext>
              </a:extLst>
            </p:cNvPr>
            <p:cNvSpPr/>
            <p:nvPr/>
          </p:nvSpPr>
          <p:spPr>
            <a:xfrm>
              <a:off x="3786251" y="5072126"/>
              <a:ext cx="500380" cy="1071880"/>
            </a:xfrm>
            <a:custGeom>
              <a:avLst/>
              <a:gdLst/>
              <a:ahLst/>
              <a:cxnLst/>
              <a:rect l="l" t="t" r="r" b="b"/>
              <a:pathLst>
                <a:path w="500379" h="1071879">
                  <a:moveTo>
                    <a:pt x="0" y="83312"/>
                  </a:moveTo>
                  <a:lnTo>
                    <a:pt x="6534" y="50845"/>
                  </a:lnTo>
                  <a:lnTo>
                    <a:pt x="24368" y="24368"/>
                  </a:lnTo>
                  <a:lnTo>
                    <a:pt x="50845" y="6534"/>
                  </a:lnTo>
                  <a:lnTo>
                    <a:pt x="83312" y="0"/>
                  </a:lnTo>
                  <a:lnTo>
                    <a:pt x="416687" y="0"/>
                  </a:lnTo>
                  <a:lnTo>
                    <a:pt x="449099" y="6534"/>
                  </a:lnTo>
                  <a:lnTo>
                    <a:pt x="475583" y="24368"/>
                  </a:lnTo>
                  <a:lnTo>
                    <a:pt x="493446" y="50845"/>
                  </a:lnTo>
                  <a:lnTo>
                    <a:pt x="499999" y="83312"/>
                  </a:lnTo>
                  <a:lnTo>
                    <a:pt x="499999" y="988148"/>
                  </a:lnTo>
                  <a:lnTo>
                    <a:pt x="493446" y="1020594"/>
                  </a:lnTo>
                  <a:lnTo>
                    <a:pt x="475583" y="1047088"/>
                  </a:lnTo>
                  <a:lnTo>
                    <a:pt x="449099" y="1064949"/>
                  </a:lnTo>
                  <a:lnTo>
                    <a:pt x="416687" y="1071499"/>
                  </a:lnTo>
                  <a:lnTo>
                    <a:pt x="83312" y="1071499"/>
                  </a:lnTo>
                  <a:lnTo>
                    <a:pt x="50845" y="1064949"/>
                  </a:lnTo>
                  <a:lnTo>
                    <a:pt x="24368" y="1047088"/>
                  </a:lnTo>
                  <a:lnTo>
                    <a:pt x="6534" y="1020594"/>
                  </a:lnTo>
                  <a:lnTo>
                    <a:pt x="0" y="988148"/>
                  </a:lnTo>
                  <a:lnTo>
                    <a:pt x="0" y="83312"/>
                  </a:lnTo>
                  <a:close/>
                </a:path>
              </a:pathLst>
            </a:custGeom>
            <a:ln w="19050">
              <a:solidFill>
                <a:srgbClr val="6B85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DC5D7A54-7D25-434B-8688-107921FDDCFF}"/>
              </a:ext>
            </a:extLst>
          </p:cNvPr>
          <p:cNvSpPr txBox="1"/>
          <p:nvPr/>
        </p:nvSpPr>
        <p:spPr>
          <a:xfrm>
            <a:off x="5971249" y="4689588"/>
            <a:ext cx="2019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0" algn="just">
              <a:spcBef>
                <a:spcPts val="100"/>
              </a:spcBef>
            </a:pP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I  </a:t>
            </a:r>
            <a:r>
              <a:rPr sz="1800" spc="-215" dirty="0">
                <a:solidFill>
                  <a:srgbClr val="FFFFFF"/>
                </a:solidFill>
                <a:latin typeface="Arial"/>
                <a:cs typeface="Arial"/>
              </a:rPr>
              <a:t>H  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81CF0A6C-320D-4C76-A25C-58D5CFB86789}"/>
              </a:ext>
            </a:extLst>
          </p:cNvPr>
          <p:cNvGrpSpPr/>
          <p:nvPr/>
        </p:nvGrpSpPr>
        <p:grpSpPr>
          <a:xfrm>
            <a:off x="4383242" y="4936605"/>
            <a:ext cx="1348105" cy="662305"/>
            <a:chOff x="2347976" y="5419725"/>
            <a:chExt cx="1348105" cy="662305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C4C7C379-7E88-4F89-B0A4-9468FABDD433}"/>
                </a:ext>
              </a:extLst>
            </p:cNvPr>
            <p:cNvSpPr/>
            <p:nvPr/>
          </p:nvSpPr>
          <p:spPr>
            <a:xfrm>
              <a:off x="2357501" y="5429250"/>
              <a:ext cx="1329055" cy="643255"/>
            </a:xfrm>
            <a:custGeom>
              <a:avLst/>
              <a:gdLst/>
              <a:ahLst/>
              <a:cxnLst/>
              <a:rect l="l" t="t" r="r" b="b"/>
              <a:pathLst>
                <a:path w="1329054" h="643254">
                  <a:moveTo>
                    <a:pt x="1007237" y="0"/>
                  </a:moveTo>
                  <a:lnTo>
                    <a:pt x="1007237" y="160731"/>
                  </a:lnTo>
                  <a:lnTo>
                    <a:pt x="321437" y="160731"/>
                  </a:lnTo>
                  <a:lnTo>
                    <a:pt x="321437" y="0"/>
                  </a:lnTo>
                  <a:lnTo>
                    <a:pt x="0" y="321475"/>
                  </a:lnTo>
                  <a:lnTo>
                    <a:pt x="321437" y="642937"/>
                  </a:lnTo>
                  <a:lnTo>
                    <a:pt x="321437" y="482206"/>
                  </a:lnTo>
                  <a:lnTo>
                    <a:pt x="1007237" y="482206"/>
                  </a:lnTo>
                  <a:lnTo>
                    <a:pt x="1007237" y="642937"/>
                  </a:lnTo>
                  <a:lnTo>
                    <a:pt x="1328674" y="321475"/>
                  </a:lnTo>
                  <a:lnTo>
                    <a:pt x="100723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25FDEEB-B8B6-4CCF-AE26-167F8269AE5D}"/>
                </a:ext>
              </a:extLst>
            </p:cNvPr>
            <p:cNvSpPr/>
            <p:nvPr/>
          </p:nvSpPr>
          <p:spPr>
            <a:xfrm>
              <a:off x="2357501" y="5429250"/>
              <a:ext cx="1329055" cy="643255"/>
            </a:xfrm>
            <a:custGeom>
              <a:avLst/>
              <a:gdLst/>
              <a:ahLst/>
              <a:cxnLst/>
              <a:rect l="l" t="t" r="r" b="b"/>
              <a:pathLst>
                <a:path w="1329054" h="643254">
                  <a:moveTo>
                    <a:pt x="0" y="321475"/>
                  </a:moveTo>
                  <a:lnTo>
                    <a:pt x="321437" y="0"/>
                  </a:lnTo>
                  <a:lnTo>
                    <a:pt x="321437" y="160731"/>
                  </a:lnTo>
                  <a:lnTo>
                    <a:pt x="1007237" y="160731"/>
                  </a:lnTo>
                  <a:lnTo>
                    <a:pt x="1007237" y="0"/>
                  </a:lnTo>
                  <a:lnTo>
                    <a:pt x="1328674" y="321475"/>
                  </a:lnTo>
                  <a:lnTo>
                    <a:pt x="1007237" y="642937"/>
                  </a:lnTo>
                  <a:lnTo>
                    <a:pt x="1007237" y="482206"/>
                  </a:lnTo>
                  <a:lnTo>
                    <a:pt x="321437" y="482206"/>
                  </a:lnTo>
                  <a:lnTo>
                    <a:pt x="321437" y="642937"/>
                  </a:lnTo>
                  <a:lnTo>
                    <a:pt x="0" y="321475"/>
                  </a:lnTo>
                  <a:close/>
                </a:path>
              </a:pathLst>
            </a:custGeom>
            <a:ln w="19050">
              <a:solidFill>
                <a:srgbClr val="6B85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EC57CCF8-17DD-447E-8818-F0B558023E13}"/>
              </a:ext>
            </a:extLst>
          </p:cNvPr>
          <p:cNvSpPr txBox="1"/>
          <p:nvPr/>
        </p:nvSpPr>
        <p:spPr>
          <a:xfrm>
            <a:off x="4826091" y="5107101"/>
            <a:ext cx="465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spc="-175" dirty="0">
                <a:solidFill>
                  <a:srgbClr val="FFFFFF"/>
                </a:solidFill>
                <a:latin typeface="Arial"/>
                <a:cs typeface="Arial"/>
              </a:rPr>
              <a:t>HM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2531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196752"/>
            <a:ext cx="8229600" cy="51125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dirty="0"/>
              <a:t>Approche techno-centrée </a:t>
            </a:r>
          </a:p>
          <a:p>
            <a:pPr lvl="1"/>
            <a:r>
              <a:rPr lang="fr-FR" sz="2000" dirty="0"/>
              <a:t>centrée sur la machine et ses possibilités </a:t>
            </a:r>
          </a:p>
          <a:p>
            <a:pPr lvl="1"/>
            <a:r>
              <a:rPr lang="fr-FR" sz="2000" dirty="0"/>
              <a:t>l’utilisateur doit s’adapter à la machine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Approche </a:t>
            </a:r>
            <a:r>
              <a:rPr lang="fr-FR" dirty="0" err="1"/>
              <a:t>anthropo</a:t>
            </a:r>
            <a:r>
              <a:rPr lang="fr-FR" dirty="0"/>
              <a:t>-centrée </a:t>
            </a:r>
          </a:p>
          <a:p>
            <a:pPr lvl="1"/>
            <a:r>
              <a:rPr lang="fr-FR" sz="2000" dirty="0"/>
              <a:t>centrée sur l’homme et ses besoins </a:t>
            </a:r>
          </a:p>
          <a:p>
            <a:pPr lvl="1"/>
            <a:r>
              <a:rPr lang="fr-FR" sz="2000" dirty="0"/>
              <a:t>la machine doit s’adapter à l’utilisateur </a:t>
            </a:r>
          </a:p>
          <a:p>
            <a:pPr lvl="1"/>
            <a:endParaRPr lang="fr-F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483518"/>
            <a:ext cx="8229600" cy="64122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Prise en compte de l’utilisateur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1" y="2564905"/>
            <a:ext cx="42767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1484785"/>
            <a:ext cx="12192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object 9">
            <a:extLst>
              <a:ext uri="{FF2B5EF4-FFF2-40B4-BE49-F238E27FC236}">
                <a16:creationId xmlns:a16="http://schemas.microsoft.com/office/drawing/2014/main" id="{33D68D5E-1A08-4892-8A58-D53E5C81E5AC}"/>
              </a:ext>
            </a:extLst>
          </p:cNvPr>
          <p:cNvGrpSpPr/>
          <p:nvPr/>
        </p:nvGrpSpPr>
        <p:grpSpPr>
          <a:xfrm>
            <a:off x="7301905" y="2074298"/>
            <a:ext cx="381000" cy="333375"/>
            <a:chOff x="2065046" y="1529754"/>
            <a:chExt cx="381000" cy="333375"/>
          </a:xfrm>
        </p:grpSpPr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7BF683D5-547D-41A6-8981-F4643450C392}"/>
                </a:ext>
              </a:extLst>
            </p:cNvPr>
            <p:cNvSpPr/>
            <p:nvPr/>
          </p:nvSpPr>
          <p:spPr>
            <a:xfrm>
              <a:off x="2065046" y="1529754"/>
              <a:ext cx="262255" cy="333375"/>
            </a:xfrm>
            <a:custGeom>
              <a:avLst/>
              <a:gdLst/>
              <a:ahLst/>
              <a:cxnLst/>
              <a:rect l="l" t="t" r="r" b="b"/>
              <a:pathLst>
                <a:path w="262255" h="333375">
                  <a:moveTo>
                    <a:pt x="147628" y="333182"/>
                  </a:moveTo>
                  <a:lnTo>
                    <a:pt x="158722" y="330929"/>
                  </a:lnTo>
                  <a:lnTo>
                    <a:pt x="167807" y="324793"/>
                  </a:lnTo>
                  <a:lnTo>
                    <a:pt x="173946" y="315713"/>
                  </a:lnTo>
                  <a:lnTo>
                    <a:pt x="176201" y="304624"/>
                  </a:lnTo>
                  <a:lnTo>
                    <a:pt x="189393" y="256387"/>
                  </a:lnTo>
                  <a:lnTo>
                    <a:pt x="218525" y="220733"/>
                  </a:lnTo>
                  <a:lnTo>
                    <a:pt x="247924" y="198466"/>
                  </a:lnTo>
                  <a:lnTo>
                    <a:pt x="261920" y="190390"/>
                  </a:lnTo>
                  <a:lnTo>
                    <a:pt x="261920" y="38078"/>
                  </a:lnTo>
                  <a:lnTo>
                    <a:pt x="241004" y="32128"/>
                  </a:lnTo>
                  <a:lnTo>
                    <a:pt x="223168" y="19039"/>
                  </a:lnTo>
                  <a:lnTo>
                    <a:pt x="199707" y="5949"/>
                  </a:lnTo>
                  <a:lnTo>
                    <a:pt x="161914" y="0"/>
                  </a:lnTo>
                  <a:lnTo>
                    <a:pt x="76195" y="0"/>
                  </a:lnTo>
                  <a:lnTo>
                    <a:pt x="65100" y="2253"/>
                  </a:lnTo>
                  <a:lnTo>
                    <a:pt x="56015" y="8389"/>
                  </a:lnTo>
                  <a:lnTo>
                    <a:pt x="49876" y="17469"/>
                  </a:lnTo>
                  <a:lnTo>
                    <a:pt x="47621" y="28558"/>
                  </a:lnTo>
                  <a:lnTo>
                    <a:pt x="47621" y="36174"/>
                  </a:lnTo>
                  <a:lnTo>
                    <a:pt x="50479" y="42837"/>
                  </a:lnTo>
                  <a:lnTo>
                    <a:pt x="55241" y="47597"/>
                  </a:lnTo>
                  <a:lnTo>
                    <a:pt x="52384" y="47597"/>
                  </a:lnTo>
                  <a:lnTo>
                    <a:pt x="41289" y="49851"/>
                  </a:lnTo>
                  <a:lnTo>
                    <a:pt x="32204" y="55986"/>
                  </a:lnTo>
                  <a:lnTo>
                    <a:pt x="26065" y="65067"/>
                  </a:lnTo>
                  <a:lnTo>
                    <a:pt x="23810" y="76156"/>
                  </a:lnTo>
                  <a:lnTo>
                    <a:pt x="23810" y="83771"/>
                  </a:lnTo>
                  <a:lnTo>
                    <a:pt x="26668" y="90911"/>
                  </a:lnTo>
                  <a:lnTo>
                    <a:pt x="31906" y="96147"/>
                  </a:lnTo>
                  <a:lnTo>
                    <a:pt x="22985" y="99791"/>
                  </a:lnTo>
                  <a:lnTo>
                    <a:pt x="15893" y="106023"/>
                  </a:lnTo>
                  <a:lnTo>
                    <a:pt x="11213" y="114219"/>
                  </a:lnTo>
                  <a:lnTo>
                    <a:pt x="9524" y="123753"/>
                  </a:lnTo>
                  <a:lnTo>
                    <a:pt x="9524" y="131845"/>
                  </a:lnTo>
                  <a:lnTo>
                    <a:pt x="12857" y="139460"/>
                  </a:lnTo>
                  <a:lnTo>
                    <a:pt x="18572" y="144696"/>
                  </a:lnTo>
                  <a:lnTo>
                    <a:pt x="11049" y="148727"/>
                  </a:lnTo>
                  <a:lnTo>
                    <a:pt x="5178" y="154811"/>
                  </a:lnTo>
                  <a:lnTo>
                    <a:pt x="1361" y="162501"/>
                  </a:lnTo>
                  <a:lnTo>
                    <a:pt x="0" y="171351"/>
                  </a:lnTo>
                  <a:lnTo>
                    <a:pt x="2254" y="182439"/>
                  </a:lnTo>
                  <a:lnTo>
                    <a:pt x="8393" y="191520"/>
                  </a:lnTo>
                  <a:lnTo>
                    <a:pt x="17478" y="197656"/>
                  </a:lnTo>
                  <a:lnTo>
                    <a:pt x="28573" y="199909"/>
                  </a:lnTo>
                  <a:lnTo>
                    <a:pt x="126674" y="199909"/>
                  </a:lnTo>
                  <a:lnTo>
                    <a:pt x="132865" y="206097"/>
                  </a:lnTo>
                  <a:lnTo>
                    <a:pt x="133341" y="213713"/>
                  </a:lnTo>
                  <a:lnTo>
                    <a:pt x="126019" y="237928"/>
                  </a:lnTo>
                  <a:lnTo>
                    <a:pt x="121220" y="264114"/>
                  </a:lnTo>
                  <a:lnTo>
                    <a:pt x="119054" y="304624"/>
                  </a:lnTo>
                  <a:lnTo>
                    <a:pt x="121309" y="315713"/>
                  </a:lnTo>
                  <a:lnTo>
                    <a:pt x="127448" y="324793"/>
                  </a:lnTo>
                  <a:lnTo>
                    <a:pt x="136533" y="330929"/>
                  </a:lnTo>
                  <a:lnTo>
                    <a:pt x="147628" y="3331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B19F7555-3641-48A8-AEB4-CE7487BE6362}"/>
                </a:ext>
              </a:extLst>
            </p:cNvPr>
            <p:cNvSpPr/>
            <p:nvPr/>
          </p:nvSpPr>
          <p:spPr>
            <a:xfrm>
              <a:off x="2355540" y="1544033"/>
              <a:ext cx="90481" cy="1999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6">
            <a:extLst>
              <a:ext uri="{FF2B5EF4-FFF2-40B4-BE49-F238E27FC236}">
                <a16:creationId xmlns:a16="http://schemas.microsoft.com/office/drawing/2014/main" id="{14E1745F-BDC0-4F29-83B6-9BC2B9803F82}"/>
              </a:ext>
            </a:extLst>
          </p:cNvPr>
          <p:cNvGrpSpPr/>
          <p:nvPr/>
        </p:nvGrpSpPr>
        <p:grpSpPr>
          <a:xfrm>
            <a:off x="7243545" y="5792785"/>
            <a:ext cx="381000" cy="333375"/>
            <a:chOff x="8240265" y="1902866"/>
            <a:chExt cx="381000" cy="333375"/>
          </a:xfrm>
        </p:grpSpPr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52EA2D83-73A6-4717-BA82-09E2F0136056}"/>
                </a:ext>
              </a:extLst>
            </p:cNvPr>
            <p:cNvSpPr/>
            <p:nvPr/>
          </p:nvSpPr>
          <p:spPr>
            <a:xfrm>
              <a:off x="8359320" y="1902866"/>
              <a:ext cx="262255" cy="333375"/>
            </a:xfrm>
            <a:custGeom>
              <a:avLst/>
              <a:gdLst/>
              <a:ahLst/>
              <a:cxnLst/>
              <a:rect l="l" t="t" r="r" b="b"/>
              <a:pathLst>
                <a:path w="262254" h="333375">
                  <a:moveTo>
                    <a:pt x="114292" y="0"/>
                  </a:moveTo>
                  <a:lnTo>
                    <a:pt x="103198" y="2253"/>
                  </a:lnTo>
                  <a:lnTo>
                    <a:pt x="94112" y="8389"/>
                  </a:lnTo>
                  <a:lnTo>
                    <a:pt x="87974" y="17469"/>
                  </a:lnTo>
                  <a:lnTo>
                    <a:pt x="85719" y="28558"/>
                  </a:lnTo>
                  <a:lnTo>
                    <a:pt x="72526" y="76795"/>
                  </a:lnTo>
                  <a:lnTo>
                    <a:pt x="43395" y="112449"/>
                  </a:lnTo>
                  <a:lnTo>
                    <a:pt x="13996" y="134715"/>
                  </a:lnTo>
                  <a:lnTo>
                    <a:pt x="0" y="142792"/>
                  </a:lnTo>
                  <a:lnTo>
                    <a:pt x="0" y="295104"/>
                  </a:lnTo>
                  <a:lnTo>
                    <a:pt x="20916" y="301054"/>
                  </a:lnTo>
                  <a:lnTo>
                    <a:pt x="38752" y="314143"/>
                  </a:lnTo>
                  <a:lnTo>
                    <a:pt x="62213" y="327233"/>
                  </a:lnTo>
                  <a:lnTo>
                    <a:pt x="100006" y="333182"/>
                  </a:lnTo>
                  <a:lnTo>
                    <a:pt x="185725" y="333182"/>
                  </a:lnTo>
                  <a:lnTo>
                    <a:pt x="196820" y="330929"/>
                  </a:lnTo>
                  <a:lnTo>
                    <a:pt x="205905" y="324793"/>
                  </a:lnTo>
                  <a:lnTo>
                    <a:pt x="212044" y="315713"/>
                  </a:lnTo>
                  <a:lnTo>
                    <a:pt x="214298" y="304624"/>
                  </a:lnTo>
                  <a:lnTo>
                    <a:pt x="214298" y="297008"/>
                  </a:lnTo>
                  <a:lnTo>
                    <a:pt x="211441" y="290345"/>
                  </a:lnTo>
                  <a:lnTo>
                    <a:pt x="206679" y="285585"/>
                  </a:lnTo>
                  <a:lnTo>
                    <a:pt x="209536" y="285585"/>
                  </a:lnTo>
                  <a:lnTo>
                    <a:pt x="220631" y="283331"/>
                  </a:lnTo>
                  <a:lnTo>
                    <a:pt x="229716" y="277196"/>
                  </a:lnTo>
                  <a:lnTo>
                    <a:pt x="235855" y="268115"/>
                  </a:lnTo>
                  <a:lnTo>
                    <a:pt x="238109" y="257026"/>
                  </a:lnTo>
                  <a:lnTo>
                    <a:pt x="238109" y="249411"/>
                  </a:lnTo>
                  <a:lnTo>
                    <a:pt x="235252" y="242271"/>
                  </a:lnTo>
                  <a:lnTo>
                    <a:pt x="230014" y="237035"/>
                  </a:lnTo>
                  <a:lnTo>
                    <a:pt x="238935" y="233391"/>
                  </a:lnTo>
                  <a:lnTo>
                    <a:pt x="246026" y="227159"/>
                  </a:lnTo>
                  <a:lnTo>
                    <a:pt x="250707" y="218963"/>
                  </a:lnTo>
                  <a:lnTo>
                    <a:pt x="252396" y="209429"/>
                  </a:lnTo>
                  <a:lnTo>
                    <a:pt x="252396" y="201337"/>
                  </a:lnTo>
                  <a:lnTo>
                    <a:pt x="249062" y="193722"/>
                  </a:lnTo>
                  <a:lnTo>
                    <a:pt x="243348" y="188486"/>
                  </a:lnTo>
                  <a:lnTo>
                    <a:pt x="250870" y="184455"/>
                  </a:lnTo>
                  <a:lnTo>
                    <a:pt x="256741" y="178371"/>
                  </a:lnTo>
                  <a:lnTo>
                    <a:pt x="260559" y="170681"/>
                  </a:lnTo>
                  <a:lnTo>
                    <a:pt x="261920" y="161831"/>
                  </a:lnTo>
                  <a:lnTo>
                    <a:pt x="259666" y="150742"/>
                  </a:lnTo>
                  <a:lnTo>
                    <a:pt x="253527" y="141662"/>
                  </a:lnTo>
                  <a:lnTo>
                    <a:pt x="244441" y="135526"/>
                  </a:lnTo>
                  <a:lnTo>
                    <a:pt x="233347" y="133273"/>
                  </a:lnTo>
                  <a:lnTo>
                    <a:pt x="135246" y="133273"/>
                  </a:lnTo>
                  <a:lnTo>
                    <a:pt x="129055" y="127085"/>
                  </a:lnTo>
                  <a:lnTo>
                    <a:pt x="128579" y="119469"/>
                  </a:lnTo>
                  <a:lnTo>
                    <a:pt x="135901" y="95254"/>
                  </a:lnTo>
                  <a:lnTo>
                    <a:pt x="140700" y="69068"/>
                  </a:lnTo>
                  <a:lnTo>
                    <a:pt x="142865" y="28558"/>
                  </a:lnTo>
                  <a:lnTo>
                    <a:pt x="140611" y="17469"/>
                  </a:lnTo>
                  <a:lnTo>
                    <a:pt x="134472" y="8389"/>
                  </a:lnTo>
                  <a:lnTo>
                    <a:pt x="125387" y="2253"/>
                  </a:lnTo>
                  <a:lnTo>
                    <a:pt x="1142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F60C4DBE-2CF4-48CA-B584-3ACB0CA1D4B7}"/>
                </a:ext>
              </a:extLst>
            </p:cNvPr>
            <p:cNvSpPr/>
            <p:nvPr/>
          </p:nvSpPr>
          <p:spPr>
            <a:xfrm>
              <a:off x="8240265" y="2021860"/>
              <a:ext cx="90481" cy="1999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5369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43874" y="427464"/>
            <a:ext cx="2304255" cy="553264"/>
          </a:xfrm>
          <a:prstGeom prst="rect">
            <a:avLst/>
          </a:prstGeom>
          <a:noFill/>
          <a:ln/>
        </p:spPr>
        <p:txBody>
          <a:bodyPr/>
          <a:lstStyle/>
          <a:p>
            <a:pPr algn="ctr"/>
            <a:r>
              <a:rPr kumimoji="1"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Outline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8457B7E-BF5B-4072-844C-5FA68F15CB4B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1" y="1573199"/>
            <a:ext cx="2304255" cy="553264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9pPr>
          </a:lstStyle>
          <a:p>
            <a:pPr algn="ctr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A902A4-B639-48B2-B814-FF9C90635EC9}"/>
              </a:ext>
            </a:extLst>
          </p:cNvPr>
          <p:cNvSpPr/>
          <p:nvPr/>
        </p:nvSpPr>
        <p:spPr>
          <a:xfrm>
            <a:off x="1847528" y="1412776"/>
            <a:ext cx="8496944" cy="4824536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aux IHM</a:t>
            </a:r>
          </a:p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Objectif des IHM</a:t>
            </a:r>
          </a:p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Définition des IHM</a:t>
            </a:r>
          </a:p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Prise en compte de l’utilisateur</a:t>
            </a:r>
          </a:p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Evolution des IHM</a:t>
            </a:r>
          </a:p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Pourquoi s’intéresser aux IHM</a:t>
            </a:r>
          </a:p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Difficultés des IHM</a:t>
            </a:r>
          </a:p>
        </p:txBody>
      </p:sp>
    </p:spTree>
    <p:extLst>
      <p:ext uri="{BB962C8B-B14F-4D97-AF65-F5344CB8AC3E}">
        <p14:creationId xmlns:p14="http://schemas.microsoft.com/office/powerpoint/2010/main" val="1518551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412776"/>
            <a:ext cx="8229600" cy="490539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fr-FR" b="1" dirty="0"/>
              <a:t>Caractéristiques de l’utilisateur </a:t>
            </a:r>
          </a:p>
          <a:p>
            <a:r>
              <a:rPr lang="fr-FR" dirty="0"/>
              <a:t>différences physiques </a:t>
            </a:r>
          </a:p>
          <a:p>
            <a:pPr lvl="1"/>
            <a:r>
              <a:rPr lang="fr-FR" sz="2000" dirty="0"/>
              <a:t>âge </a:t>
            </a:r>
          </a:p>
          <a:p>
            <a:pPr lvl="1"/>
            <a:r>
              <a:rPr lang="fr-FR" sz="2000" dirty="0"/>
              <a:t>handicap </a:t>
            </a:r>
          </a:p>
          <a:p>
            <a:r>
              <a:rPr lang="fr-FR" dirty="0"/>
              <a:t>connaissances et expériences </a:t>
            </a:r>
          </a:p>
          <a:p>
            <a:pPr lvl="1"/>
            <a:r>
              <a:rPr lang="fr-FR" sz="2000" dirty="0"/>
              <a:t>dans le domaine de la tâche (novice, expert, professionnel) </a:t>
            </a:r>
          </a:p>
          <a:p>
            <a:pPr lvl="1"/>
            <a:r>
              <a:rPr lang="fr-FR" sz="2000" dirty="0"/>
              <a:t>en informatique, sur le système (usage occasionnel, quotidien) </a:t>
            </a:r>
          </a:p>
          <a:p>
            <a:r>
              <a:rPr lang="fr-FR" dirty="0"/>
              <a:t>caractéristiques psychologiques </a:t>
            </a:r>
          </a:p>
          <a:p>
            <a:pPr lvl="1"/>
            <a:r>
              <a:rPr lang="fr-FR" sz="2000" dirty="0"/>
              <a:t>visuel/auditif, logique/intuitif, analytique/synthétique… </a:t>
            </a:r>
          </a:p>
          <a:p>
            <a:r>
              <a:rPr lang="fr-FR" dirty="0"/>
              <a:t>caractéristiques socio-culturelles </a:t>
            </a:r>
          </a:p>
          <a:p>
            <a:pPr lvl="1"/>
            <a:r>
              <a:rPr lang="fr-FR" sz="2000" dirty="0"/>
              <a:t>sens d'écriture </a:t>
            </a:r>
          </a:p>
          <a:p>
            <a:pPr lvl="1"/>
            <a:r>
              <a:rPr lang="fr-FR" sz="2000" dirty="0"/>
              <a:t>format des dates </a:t>
            </a:r>
          </a:p>
          <a:p>
            <a:pPr lvl="1"/>
            <a:r>
              <a:rPr lang="fr-FR" sz="2000" dirty="0"/>
              <a:t>signification des icônes, des couleurs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483518"/>
            <a:ext cx="8229600" cy="64122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Adapter l’IHM (1)</a:t>
            </a:r>
          </a:p>
        </p:txBody>
      </p:sp>
    </p:spTree>
    <p:extLst>
      <p:ext uri="{BB962C8B-B14F-4D97-AF65-F5344CB8AC3E}">
        <p14:creationId xmlns:p14="http://schemas.microsoft.com/office/powerpoint/2010/main" val="3205819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412776"/>
            <a:ext cx="8229600" cy="490539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fr-FR" b="1" dirty="0"/>
              <a:t>Contexte </a:t>
            </a:r>
          </a:p>
          <a:p>
            <a:r>
              <a:rPr lang="fr-FR" dirty="0"/>
              <a:t>grand public (proposer une prise en main immédiate) </a:t>
            </a:r>
          </a:p>
          <a:p>
            <a:r>
              <a:rPr lang="fr-FR" dirty="0"/>
              <a:t>loisirs (rendre le produit attrayant) </a:t>
            </a:r>
          </a:p>
          <a:p>
            <a:r>
              <a:rPr lang="fr-FR" dirty="0"/>
              <a:t>industrie (augmenter la productivité) </a:t>
            </a:r>
          </a:p>
          <a:p>
            <a:r>
              <a:rPr lang="fr-FR" dirty="0"/>
              <a:t>systèmes critiques (assurer un risque zéro) </a:t>
            </a:r>
          </a:p>
          <a:p>
            <a:pPr marL="64008" indent="0">
              <a:buNone/>
            </a:pPr>
            <a:r>
              <a:rPr lang="fr-FR" b="1" dirty="0"/>
              <a:t>Caractéristiques de la tâche </a:t>
            </a:r>
          </a:p>
          <a:p>
            <a:r>
              <a:rPr lang="fr-FR" dirty="0"/>
              <a:t>répétitive, régulière, occasionnelle, sensible aux modifications de l'environnement, contrainte par le temps, risquée... </a:t>
            </a:r>
          </a:p>
          <a:p>
            <a:pPr marL="64008" indent="0">
              <a:buNone/>
            </a:pPr>
            <a:r>
              <a:rPr lang="fr-FR" b="1" dirty="0"/>
              <a:t>Contraintes techniques </a:t>
            </a:r>
          </a:p>
          <a:p>
            <a:r>
              <a:rPr lang="fr-FR" dirty="0"/>
              <a:t>plate-forme </a:t>
            </a:r>
          </a:p>
          <a:p>
            <a:r>
              <a:rPr lang="fr-FR" dirty="0"/>
              <a:t>taille mémoire </a:t>
            </a:r>
          </a:p>
          <a:p>
            <a:r>
              <a:rPr lang="fr-FR" dirty="0"/>
              <a:t>écran, capteurs, effecteurs </a:t>
            </a:r>
          </a:p>
          <a:p>
            <a:r>
              <a:rPr lang="fr-FR" dirty="0"/>
              <a:t>réutilisation de code ancien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483518"/>
            <a:ext cx="8229600" cy="64122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Adapter l’IHM (2)</a:t>
            </a:r>
          </a:p>
        </p:txBody>
      </p:sp>
    </p:spTree>
    <p:extLst>
      <p:ext uri="{BB962C8B-B14F-4D97-AF65-F5344CB8AC3E}">
        <p14:creationId xmlns:p14="http://schemas.microsoft.com/office/powerpoint/2010/main" val="162058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412776"/>
            <a:ext cx="8229600" cy="49053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2000" dirty="0"/>
              <a:t>Informatique </a:t>
            </a:r>
          </a:p>
          <a:p>
            <a:pPr lvl="1"/>
            <a:r>
              <a:rPr lang="fr-FR" sz="1600" dirty="0"/>
              <a:t>programmation </a:t>
            </a:r>
          </a:p>
          <a:p>
            <a:pPr lvl="1"/>
            <a:r>
              <a:rPr lang="fr-FR" sz="1600" dirty="0"/>
              <a:t>IA </a:t>
            </a:r>
          </a:p>
          <a:p>
            <a:pPr lvl="1"/>
            <a:r>
              <a:rPr lang="fr-FR" sz="1600" dirty="0"/>
              <a:t>synthèse et reconnaissance de parole, langue naturelle </a:t>
            </a:r>
          </a:p>
          <a:p>
            <a:pPr lvl="1"/>
            <a:r>
              <a:rPr lang="fr-FR" sz="1600" dirty="0"/>
              <a:t>image </a:t>
            </a:r>
          </a:p>
          <a:p>
            <a:pPr lvl="1"/>
            <a:r>
              <a:rPr lang="fr-FR" sz="1600" dirty="0"/>
              <a:t>système... </a:t>
            </a:r>
          </a:p>
          <a:p>
            <a:r>
              <a:rPr lang="fr-FR" sz="2000" dirty="0"/>
              <a:t>Psychologie cognitive </a:t>
            </a:r>
          </a:p>
          <a:p>
            <a:r>
              <a:rPr lang="fr-FR" sz="2000" dirty="0"/>
              <a:t>Ergonomie cognitive, ergonomie des logiciels </a:t>
            </a:r>
          </a:p>
          <a:p>
            <a:r>
              <a:rPr lang="fr-FR" sz="2000" dirty="0"/>
              <a:t>Sciences de l’éducation, didactique </a:t>
            </a:r>
          </a:p>
          <a:p>
            <a:r>
              <a:rPr lang="fr-FR" sz="2000" dirty="0"/>
              <a:t>Anthropologie, sociologie, philosophie, linguistique… </a:t>
            </a:r>
          </a:p>
          <a:p>
            <a:r>
              <a:rPr lang="fr-FR" sz="2000" dirty="0"/>
              <a:t>Communication, graphisme, audiovisuel, design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483518"/>
            <a:ext cx="8229600" cy="64122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IHM, domaine pluridisciplinaire</a:t>
            </a:r>
          </a:p>
        </p:txBody>
      </p:sp>
    </p:spTree>
    <p:extLst>
      <p:ext uri="{BB962C8B-B14F-4D97-AF65-F5344CB8AC3E}">
        <p14:creationId xmlns:p14="http://schemas.microsoft.com/office/powerpoint/2010/main" val="1478680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412776"/>
            <a:ext cx="8229600" cy="49053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dirty="0"/>
              <a:t>La plupart des applications informatiques sont interactives </a:t>
            </a:r>
          </a:p>
          <a:p>
            <a:r>
              <a:rPr lang="fr-FR" dirty="0"/>
              <a:t>L’IHM est souvent un élément clé du logiciel (en + ou -) </a:t>
            </a:r>
          </a:p>
          <a:p>
            <a:r>
              <a:rPr lang="fr-FR" dirty="0"/>
              <a:t>La conception de l'interaction représente plus de 50% du coût de développement </a:t>
            </a:r>
          </a:p>
          <a:p>
            <a:r>
              <a:rPr lang="fr-FR" dirty="0"/>
              <a:t>L’IHM peut représenter 80% du code d’une application </a:t>
            </a:r>
          </a:p>
          <a:p>
            <a:pPr lvl="1"/>
            <a:r>
              <a:rPr lang="fr-FR" sz="1800" dirty="0"/>
              <a:t>elle peut être modifiée/reconstruite de multiples fois </a:t>
            </a:r>
          </a:p>
          <a:p>
            <a:pPr lvl="1"/>
            <a:r>
              <a:rPr lang="fr-FR" sz="1800" dirty="0"/>
              <a:t>importance de </a:t>
            </a:r>
            <a:r>
              <a:rPr lang="fr-FR" sz="1800" dirty="0">
                <a:solidFill>
                  <a:srgbClr val="FF0000"/>
                </a:solidFill>
              </a:rPr>
              <a:t>l’indépendance</a:t>
            </a:r>
            <a:r>
              <a:rPr lang="fr-FR" sz="1800" dirty="0"/>
              <a:t> interface / cœur du système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483518"/>
            <a:ext cx="8229600" cy="64122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IHM et programmation</a:t>
            </a:r>
          </a:p>
        </p:txBody>
      </p:sp>
    </p:spTree>
    <p:extLst>
      <p:ext uri="{BB962C8B-B14F-4D97-AF65-F5344CB8AC3E}">
        <p14:creationId xmlns:p14="http://schemas.microsoft.com/office/powerpoint/2010/main" val="4052449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412776"/>
            <a:ext cx="8229600" cy="49053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dirty="0"/>
              <a:t>C’est </a:t>
            </a:r>
          </a:p>
          <a:p>
            <a:pPr lvl="1"/>
            <a:r>
              <a:rPr lang="fr-FR" sz="1800" dirty="0"/>
              <a:t>difficile, long, coûteux </a:t>
            </a:r>
          </a:p>
          <a:p>
            <a:pPr lvl="1"/>
            <a:r>
              <a:rPr lang="fr-FR" sz="1800" dirty="0"/>
              <a:t>nécessite une approche précoce, méthodique, itérative, expérimentale </a:t>
            </a:r>
          </a:p>
          <a:p>
            <a:r>
              <a:rPr lang="fr-FR" dirty="0"/>
              <a:t>Ce </a:t>
            </a:r>
            <a:r>
              <a:rPr lang="fr-FR" b="1" dirty="0"/>
              <a:t>n'</a:t>
            </a:r>
            <a:r>
              <a:rPr lang="fr-FR" dirty="0"/>
              <a:t>est </a:t>
            </a:r>
            <a:r>
              <a:rPr lang="fr-FR" b="1" dirty="0"/>
              <a:t>pas </a:t>
            </a:r>
            <a:endParaRPr lang="fr-FR" dirty="0"/>
          </a:p>
          <a:p>
            <a:pPr lvl="1"/>
            <a:r>
              <a:rPr lang="fr-FR" sz="1800" dirty="0"/>
              <a:t>une opération esthétique de l'écran </a:t>
            </a:r>
          </a:p>
          <a:p>
            <a:pPr lvl="1"/>
            <a:r>
              <a:rPr lang="fr-FR" sz="1800" dirty="0"/>
              <a:t>une affaire de goût, de bon sens, d’intuition </a:t>
            </a:r>
          </a:p>
          <a:p>
            <a:r>
              <a:rPr lang="fr-FR" dirty="0"/>
              <a:t>Méthode ? </a:t>
            </a:r>
          </a:p>
          <a:p>
            <a:pPr lvl="1"/>
            <a:r>
              <a:rPr lang="fr-FR" sz="1800" dirty="0"/>
              <a:t>pas de solution clé en main </a:t>
            </a:r>
          </a:p>
          <a:p>
            <a:pPr lvl="1"/>
            <a:r>
              <a:rPr lang="fr-FR" sz="1800" dirty="0"/>
              <a:t>des points de repères théoriques, expérimentaux, des savoir-faire, des questionnements </a:t>
            </a:r>
          </a:p>
          <a:p>
            <a:pPr lvl="1"/>
            <a:r>
              <a:rPr lang="fr-FR" sz="1800" dirty="0"/>
              <a:t>des compromis</a:t>
            </a:r>
          </a:p>
          <a:p>
            <a:pPr lvl="1"/>
            <a:r>
              <a:rPr lang="fr-FR" sz="1800" dirty="0">
                <a:sym typeface="Wingdings" panose="05000000000000000000" pitchFamily="2" charset="2"/>
              </a:rPr>
              <a:t> Expérience</a:t>
            </a:r>
            <a:r>
              <a:rPr lang="fr-FR" sz="18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483518"/>
            <a:ext cx="8229600" cy="64122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Mise en œuvre de logiciels interactifs</a:t>
            </a:r>
          </a:p>
        </p:txBody>
      </p:sp>
    </p:spTree>
    <p:extLst>
      <p:ext uri="{BB962C8B-B14F-4D97-AF65-F5344CB8AC3E}">
        <p14:creationId xmlns:p14="http://schemas.microsoft.com/office/powerpoint/2010/main" val="3721687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43874" y="427464"/>
            <a:ext cx="2304255" cy="553264"/>
          </a:xfrm>
          <a:prstGeom prst="rect">
            <a:avLst/>
          </a:prstGeom>
          <a:noFill/>
          <a:ln/>
        </p:spPr>
        <p:txBody>
          <a:bodyPr/>
          <a:lstStyle/>
          <a:p>
            <a:pPr algn="ctr"/>
            <a:r>
              <a:rPr kumimoji="1"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Outline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8457B7E-BF5B-4072-844C-5FA68F15CB4B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1" y="1573199"/>
            <a:ext cx="2304255" cy="553264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9pPr>
          </a:lstStyle>
          <a:p>
            <a:pPr algn="ctr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A902A4-B639-48B2-B814-FF9C90635EC9}"/>
              </a:ext>
            </a:extLst>
          </p:cNvPr>
          <p:cNvSpPr/>
          <p:nvPr/>
        </p:nvSpPr>
        <p:spPr>
          <a:xfrm>
            <a:off x="1847528" y="1412776"/>
            <a:ext cx="8496944" cy="4824536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aux IHM</a:t>
            </a:r>
          </a:p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Objectif des IHM</a:t>
            </a:r>
          </a:p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Définition des IHM</a:t>
            </a:r>
          </a:p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Prise en compte de l’utilisateur</a:t>
            </a:r>
          </a:p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Evolution des IHM</a:t>
            </a:r>
          </a:p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Pourquoi s’intéresser aux IHM</a:t>
            </a:r>
          </a:p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Difficultés des IHM</a:t>
            </a:r>
          </a:p>
        </p:txBody>
      </p:sp>
    </p:spTree>
    <p:extLst>
      <p:ext uri="{BB962C8B-B14F-4D97-AF65-F5344CB8AC3E}">
        <p14:creationId xmlns:p14="http://schemas.microsoft.com/office/powerpoint/2010/main" val="365899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163"/>
    </mc:Choice>
    <mc:Fallback xmlns="">
      <p:transition advTm="10163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412776"/>
            <a:ext cx="8229600" cy="49053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2000" dirty="0"/>
              <a:t>Dispositifs d’entrée-sortie limités </a:t>
            </a:r>
          </a:p>
          <a:p>
            <a:pPr lvl="1"/>
            <a:r>
              <a:rPr lang="fr-FR" sz="1600" dirty="0"/>
              <a:t>perforateurs/lecteurs de cartes </a:t>
            </a:r>
          </a:p>
          <a:p>
            <a:pPr lvl="1"/>
            <a:r>
              <a:rPr lang="fr-FR" sz="1600" dirty="0"/>
              <a:t>tableaux de bord (voyants) </a:t>
            </a:r>
          </a:p>
          <a:p>
            <a:pPr lvl="1"/>
            <a:r>
              <a:rPr lang="fr-FR" sz="1600" dirty="0"/>
              <a:t>imprimantes </a:t>
            </a:r>
          </a:p>
          <a:p>
            <a:r>
              <a:rPr lang="fr-FR" sz="2000" dirty="0"/>
              <a:t>Langages de commandes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332656"/>
            <a:ext cx="8229600" cy="108012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Historique</a:t>
            </a:r>
            <a:b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</a:br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1945-1970 : les prémisses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9" y="1695450"/>
            <a:ext cx="32861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13" y="3717032"/>
            <a:ext cx="3200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3429000"/>
            <a:ext cx="34671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898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412776"/>
            <a:ext cx="8229600" cy="49053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2000" dirty="0"/>
              <a:t>« Nouveaux » dispositifs d’entrée-sortie </a:t>
            </a:r>
          </a:p>
          <a:p>
            <a:pPr lvl="1"/>
            <a:r>
              <a:rPr lang="fr-FR" sz="1600" dirty="0"/>
              <a:t>1963 : écran graphique et stylo optique </a:t>
            </a:r>
          </a:p>
          <a:p>
            <a:pPr lvl="1"/>
            <a:r>
              <a:rPr lang="fr-FR" sz="1600" dirty="0"/>
              <a:t>1968 : première souris </a:t>
            </a:r>
          </a:p>
          <a:p>
            <a:pPr lvl="1"/>
            <a:r>
              <a:rPr lang="fr-FR" sz="1600" dirty="0"/>
              <a:t>1980 : applications grand public </a:t>
            </a:r>
          </a:p>
          <a:p>
            <a:pPr lvl="1"/>
            <a:r>
              <a:rPr lang="fr-FR" sz="1600" dirty="0"/>
              <a:t>manipulation directe </a:t>
            </a:r>
          </a:p>
          <a:p>
            <a:pPr lvl="2"/>
            <a:r>
              <a:rPr lang="fr-FR" sz="1400" dirty="0"/>
              <a:t>restent notre référence </a:t>
            </a:r>
          </a:p>
          <a:p>
            <a:pPr lvl="1"/>
            <a:endParaRPr lang="fr-FR" sz="16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332656"/>
            <a:ext cx="8229600" cy="108012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Historique</a:t>
            </a:r>
            <a:b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</a:br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1970s : les ordinateurs « modernes 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80" y="3861048"/>
            <a:ext cx="8706467" cy="190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19536" y="586856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Xerox 8010 Star          Apple Lisa                       Macintosh                   Windows 3,0</a:t>
            </a:r>
          </a:p>
          <a:p>
            <a:r>
              <a:rPr lang="fr-FR" sz="1600" dirty="0"/>
              <a:t>       1981                          1982                                 1984                                  1990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1484784"/>
            <a:ext cx="2921124" cy="226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007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412776"/>
            <a:ext cx="8229600" cy="49053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dirty="0"/>
              <a:t>Systèmes plus conviviaux, faciles à comprendre et à utiliser </a:t>
            </a:r>
          </a:p>
          <a:p>
            <a:r>
              <a:rPr lang="fr-FR" dirty="0"/>
              <a:t>Interfaces graphiques </a:t>
            </a:r>
          </a:p>
          <a:p>
            <a:pPr lvl="1"/>
            <a:r>
              <a:rPr lang="fr-FR" sz="1800" dirty="0"/>
              <a:t>manipulation directe </a:t>
            </a:r>
          </a:p>
          <a:p>
            <a:pPr lvl="2"/>
            <a:r>
              <a:rPr lang="fr-FR" sz="1600" dirty="0"/>
              <a:t>action directe pour les objets représentés à l’écran </a:t>
            </a:r>
          </a:p>
          <a:p>
            <a:pPr lvl="1"/>
            <a:r>
              <a:rPr lang="fr-FR" sz="1800" dirty="0"/>
              <a:t>WYSIWYG </a:t>
            </a:r>
          </a:p>
          <a:p>
            <a:pPr lvl="2"/>
            <a:r>
              <a:rPr lang="en-US" sz="1600" dirty="0"/>
              <a:t>What You See Is What You Get </a:t>
            </a:r>
          </a:p>
          <a:p>
            <a:pPr lvl="2"/>
            <a:r>
              <a:rPr lang="fr-FR" sz="1600" dirty="0"/>
              <a:t>ACAI </a:t>
            </a:r>
            <a:r>
              <a:rPr lang="fr-FR" sz="1400" dirty="0"/>
              <a:t>: Affichage Conforme A l'Impression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620688"/>
            <a:ext cx="8229600" cy="5760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Évolution des interfaces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4221088"/>
            <a:ext cx="6132877" cy="220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099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620688"/>
            <a:ext cx="8229600" cy="5760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Dispositifs de sortie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412776"/>
            <a:ext cx="852072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78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43874" y="427464"/>
            <a:ext cx="2304255" cy="553264"/>
          </a:xfrm>
          <a:prstGeom prst="rect">
            <a:avLst/>
          </a:prstGeom>
          <a:noFill/>
          <a:ln/>
        </p:spPr>
        <p:txBody>
          <a:bodyPr/>
          <a:lstStyle/>
          <a:p>
            <a:pPr algn="ctr"/>
            <a:r>
              <a:rPr kumimoji="1"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Outline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8457B7E-BF5B-4072-844C-5FA68F15CB4B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1" y="1573199"/>
            <a:ext cx="2304255" cy="553264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9pPr>
          </a:lstStyle>
          <a:p>
            <a:pPr algn="ctr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A902A4-B639-48B2-B814-FF9C90635EC9}"/>
              </a:ext>
            </a:extLst>
          </p:cNvPr>
          <p:cNvSpPr/>
          <p:nvPr/>
        </p:nvSpPr>
        <p:spPr>
          <a:xfrm>
            <a:off x="1847528" y="1412776"/>
            <a:ext cx="8496944" cy="4824536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aux IHM</a:t>
            </a:r>
          </a:p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Objectif des IHM</a:t>
            </a:r>
          </a:p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Définition des IHM</a:t>
            </a:r>
          </a:p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Prise en compte de l’utilisateur</a:t>
            </a:r>
          </a:p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Evolution des IHM</a:t>
            </a:r>
          </a:p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Pourquoi s’intéresser aux IHM</a:t>
            </a:r>
          </a:p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Difficultés des IHM</a:t>
            </a:r>
          </a:p>
        </p:txBody>
      </p:sp>
    </p:spTree>
    <p:extLst>
      <p:ext uri="{BB962C8B-B14F-4D97-AF65-F5344CB8AC3E}">
        <p14:creationId xmlns:p14="http://schemas.microsoft.com/office/powerpoint/2010/main" val="2154816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620688"/>
            <a:ext cx="8229600" cy="5760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Sortie : visualisation d’information 2D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88862"/>
            <a:ext cx="8229600" cy="479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519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620688"/>
            <a:ext cx="8229600" cy="5760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Sortie : visualisation d’information 3D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54" y="1700808"/>
            <a:ext cx="839809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958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620688"/>
            <a:ext cx="8229600" cy="5760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Dispositifs d’entrée (1)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628800"/>
            <a:ext cx="857345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911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620688"/>
            <a:ext cx="8229600" cy="5760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Dispositifs d’entrée (2)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412776"/>
            <a:ext cx="853841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602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620688"/>
            <a:ext cx="8229600" cy="5760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Dispositifs d’entrée visuelle 2D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412776"/>
            <a:ext cx="856681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998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620688"/>
            <a:ext cx="8229600" cy="5760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Dispositifs d’entrée visuelle 3D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556792"/>
            <a:ext cx="863119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550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620688"/>
            <a:ext cx="8229600" cy="5760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Dispositifs d’entrée - </a:t>
            </a:r>
            <a:r>
              <a:rPr lang="fr-FR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Multimodalité</a:t>
            </a:r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MU Serif" pitchFamily="2" charset="0"/>
              <a:ea typeface="CMU Serif" pitchFamily="2" charset="0"/>
              <a:cs typeface="CMU Serif" pitchFamily="2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512298"/>
            <a:ext cx="6984776" cy="494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921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620688"/>
            <a:ext cx="8229600" cy="5760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Réalité virtuelle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412776"/>
            <a:ext cx="8229600" cy="4905396"/>
          </a:xfrm>
          <a:prstGeom prst="rect">
            <a:avLst/>
          </a:prstGeom>
        </p:spPr>
        <p:txBody>
          <a:bodyPr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lang="fr-FR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lang="fr-FR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Simulation informatique d’un environnement dans lequel le sujet a l'impression d'évoluer </a:t>
            </a:r>
          </a:p>
          <a:p>
            <a:pPr lvl="1"/>
            <a:r>
              <a:rPr lang="fr-FR" sz="2000" dirty="0"/>
              <a:t>immersion dans un monde 3D </a:t>
            </a:r>
          </a:p>
          <a:p>
            <a:pPr lvl="1"/>
            <a:r>
              <a:rPr lang="fr-FR" sz="2000" dirty="0"/>
              <a:t>utilisateur représenté par un avatar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08" y="3573016"/>
            <a:ext cx="35433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4797458"/>
            <a:ext cx="2990850" cy="165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582" y="2938636"/>
            <a:ext cx="29908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067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620688"/>
            <a:ext cx="8229600" cy="5760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Réalité augmentée, réalité mixte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547940"/>
            <a:ext cx="8229600" cy="4905396"/>
          </a:xfrm>
          <a:prstGeom prst="rect">
            <a:avLst/>
          </a:prstGeom>
        </p:spPr>
        <p:txBody>
          <a:bodyPr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lang="fr-FR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lang="fr-FR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Superposition de l'image d'un modèle virtuel sur une image de la réalité </a:t>
            </a:r>
          </a:p>
          <a:p>
            <a:pPr lvl="1"/>
            <a:r>
              <a:rPr lang="fr-FR" sz="2000" dirty="0"/>
              <a:t>le virtuel est intégré dans le réel </a:t>
            </a:r>
          </a:p>
          <a:p>
            <a:pPr lvl="1"/>
            <a:r>
              <a:rPr lang="fr-FR" sz="2000" dirty="0"/>
              <a:t>en temps réel </a:t>
            </a:r>
          </a:p>
          <a:p>
            <a:pPr lvl="1"/>
            <a:r>
              <a:rPr lang="fr-FR" sz="2000" dirty="0"/>
              <a:t>sur écran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3891452"/>
            <a:ext cx="8497343" cy="140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816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620688"/>
            <a:ext cx="8229600" cy="5760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Réalité diminuée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547940"/>
            <a:ext cx="8229600" cy="4905396"/>
          </a:xfrm>
          <a:prstGeom prst="rect">
            <a:avLst/>
          </a:prstGeom>
        </p:spPr>
        <p:txBody>
          <a:bodyPr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lang="fr-FR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lang="fr-FR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Suppression d’un élément sur une image « réelle » en temps réel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08920"/>
            <a:ext cx="832019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99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67610" y="427464"/>
            <a:ext cx="7056783" cy="553264"/>
          </a:xfrm>
          <a:prstGeom prst="rect">
            <a:avLst/>
          </a:prstGeom>
          <a:noFill/>
          <a:ln/>
        </p:spPr>
        <p:txBody>
          <a:bodyPr/>
          <a:lstStyle/>
          <a:p>
            <a:pPr algn="ctr"/>
            <a:r>
              <a:rPr kumimoji="1" lang="fr-FR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Introduction aux IHM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0C6DEA8-1FD2-4A79-8A4D-4DAF0446F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4156156"/>
            <a:ext cx="2359546" cy="219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47528" y="1556792"/>
            <a:ext cx="8280920" cy="4608512"/>
          </a:xfrm>
          <a:prstGeom prst="rect">
            <a:avLst/>
          </a:prstGeom>
          <a:noFill/>
          <a:ln/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9pPr>
          </a:lstStyle>
          <a:p>
            <a:r>
              <a:rPr lang="fr-FR" b="0" dirty="0">
                <a:latin typeface="Calibri" panose="020F0502020204030204" pitchFamily="34" charset="0"/>
                <a:ea typeface="CMU Serif" pitchFamily="2" charset="0"/>
                <a:cs typeface="Calibri" panose="020F0502020204030204" pitchFamily="34" charset="0"/>
              </a:rPr>
              <a:t>IHM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b="0" dirty="0">
                <a:latin typeface="Calibri" panose="020F0502020204030204" pitchFamily="34" charset="0"/>
                <a:ea typeface="CMU Serif" pitchFamily="2" charset="0"/>
                <a:cs typeface="Calibri" panose="020F0502020204030204" pitchFamily="34" charset="0"/>
              </a:rPr>
              <a:t>Interface Homme – Machine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b="0" dirty="0">
                <a:latin typeface="Calibri" panose="020F0502020204030204" pitchFamily="34" charset="0"/>
                <a:ea typeface="CMU Serif" pitchFamily="2" charset="0"/>
                <a:cs typeface="Calibri" panose="020F0502020204030204" pitchFamily="34" charset="0"/>
              </a:rPr>
              <a:t>Interactions Homme – Machine </a:t>
            </a:r>
          </a:p>
          <a:p>
            <a:pPr lvl="1"/>
            <a:endParaRPr lang="fr-FR" b="0" dirty="0">
              <a:latin typeface="Calibri" panose="020F0502020204030204" pitchFamily="34" charset="0"/>
              <a:ea typeface="CMU Serif" pitchFamily="2" charset="0"/>
              <a:cs typeface="Calibri" panose="020F0502020204030204" pitchFamily="34" charset="0"/>
            </a:endParaRPr>
          </a:p>
          <a:p>
            <a:r>
              <a:rPr lang="fr-FR" b="0" dirty="0">
                <a:latin typeface="Calibri" panose="020F0502020204030204" pitchFamily="34" charset="0"/>
                <a:ea typeface="CMU Serif" pitchFamily="2" charset="0"/>
                <a:cs typeface="Calibri" panose="020F0502020204030204" pitchFamily="34" charset="0"/>
              </a:rPr>
              <a:t>Mais aussi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b="0" dirty="0">
                <a:latin typeface="Calibri" panose="020F0502020204030204" pitchFamily="34" charset="0"/>
                <a:ea typeface="CMU Serif" pitchFamily="2" charset="0"/>
                <a:cs typeface="Calibri" panose="020F0502020204030204" pitchFamily="34" charset="0"/>
              </a:rPr>
              <a:t>Communication Homme – Machine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b="0" dirty="0">
                <a:latin typeface="Calibri" panose="020F0502020204030204" pitchFamily="34" charset="0"/>
                <a:ea typeface="CMU Serif" pitchFamily="2" charset="0"/>
                <a:cs typeface="Calibri" panose="020F0502020204030204" pitchFamily="34" charset="0"/>
              </a:rPr>
              <a:t>Dialogue Homme – Machine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fr-FR" sz="5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MU Serif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13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620688"/>
            <a:ext cx="8229600" cy="5760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Interfaces tangibles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547940"/>
            <a:ext cx="8229600" cy="4905396"/>
          </a:xfrm>
          <a:prstGeom prst="rect">
            <a:avLst/>
          </a:prstGeom>
        </p:spPr>
        <p:txBody>
          <a:bodyPr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lang="fr-FR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lang="fr-FR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Association d’objets réels et numériques </a:t>
            </a:r>
          </a:p>
          <a:p>
            <a:pPr lvl="1"/>
            <a:r>
              <a:rPr lang="fr-FR" sz="2000" dirty="0"/>
              <a:t>action directement sur les objets </a:t>
            </a:r>
          </a:p>
          <a:p>
            <a:pPr lvl="1"/>
            <a:r>
              <a:rPr lang="fr-FR" sz="2000" dirty="0"/>
              <a:t>interaction plus simple et intuitive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212976"/>
            <a:ext cx="530590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424" y="2060848"/>
            <a:ext cx="300705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2023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620688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Informatique vestimentaire, «</a:t>
            </a:r>
            <a:r>
              <a:rPr lang="fr-FR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wearable</a:t>
            </a:r>
            <a:r>
              <a:rPr lang="fr-F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»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547940"/>
            <a:ext cx="8229600" cy="4905396"/>
          </a:xfrm>
          <a:prstGeom prst="rect">
            <a:avLst/>
          </a:prstGeom>
        </p:spPr>
        <p:txBody>
          <a:bodyPr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lang="fr-FR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lang="fr-FR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Informatique embarquée </a:t>
            </a:r>
          </a:p>
          <a:p>
            <a:pPr lvl="1"/>
            <a:r>
              <a:rPr lang="fr-FR" sz="2000" dirty="0"/>
              <a:t>dans les vêtements </a:t>
            </a:r>
          </a:p>
          <a:p>
            <a:pPr lvl="1"/>
            <a:r>
              <a:rPr lang="fr-FR" sz="2000" dirty="0"/>
              <a:t>dans les accessoires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52936"/>
            <a:ext cx="8229600" cy="348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960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264" y="2348880"/>
            <a:ext cx="3826768" cy="107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4078180"/>
            <a:ext cx="3106688" cy="217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620688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Informatique mobile, nomade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547940"/>
            <a:ext cx="8229600" cy="4905396"/>
          </a:xfrm>
          <a:prstGeom prst="rect">
            <a:avLst/>
          </a:prstGeom>
        </p:spPr>
        <p:txBody>
          <a:bodyPr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lang="fr-FR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lang="fr-FR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Dispositifs mobiles </a:t>
            </a:r>
          </a:p>
          <a:p>
            <a:pPr lvl="1"/>
            <a:r>
              <a:rPr lang="fr-FR" sz="2000" dirty="0"/>
              <a:t>petits, puissants, connectés </a:t>
            </a:r>
          </a:p>
          <a:p>
            <a:endParaRPr lang="fr-FR" sz="2400" dirty="0"/>
          </a:p>
          <a:p>
            <a:endParaRPr lang="fr-FR" sz="2400" dirty="0"/>
          </a:p>
          <a:p>
            <a:endParaRPr lang="ar-DZ" sz="2400" dirty="0"/>
          </a:p>
          <a:p>
            <a:r>
              <a:rPr lang="fr-FR" sz="2400" dirty="0"/>
              <a:t>Problème de compatibilité entre les différents dispositifs </a:t>
            </a:r>
          </a:p>
          <a:p>
            <a:pPr lvl="1"/>
            <a:r>
              <a:rPr lang="fr-FR" sz="2000" dirty="0"/>
              <a:t>plateforme </a:t>
            </a:r>
          </a:p>
          <a:p>
            <a:pPr lvl="1"/>
            <a:r>
              <a:rPr lang="fr-FR" sz="2000" dirty="0"/>
              <a:t>contraintes techniques </a:t>
            </a:r>
          </a:p>
          <a:p>
            <a:pPr lvl="2"/>
            <a:r>
              <a:rPr lang="fr-FR" sz="1800" dirty="0"/>
              <a:t>bande passante </a:t>
            </a:r>
          </a:p>
          <a:p>
            <a:pPr lvl="2"/>
            <a:r>
              <a:rPr lang="fr-FR" sz="1800" dirty="0"/>
              <a:t>mémoire </a:t>
            </a:r>
          </a:p>
          <a:p>
            <a:pPr lvl="2"/>
            <a:r>
              <a:rPr lang="fr-FR" sz="1800" dirty="0"/>
              <a:t>espace de stockage </a:t>
            </a:r>
          </a:p>
          <a:p>
            <a:pPr lvl="2"/>
            <a:r>
              <a:rPr lang="fr-FR" sz="1800" b="1" dirty="0"/>
              <a:t>taille de l’écran </a:t>
            </a:r>
            <a:r>
              <a:rPr lang="fr-FR" sz="1800" b="1" dirty="0">
                <a:sym typeface="Wingdings" pitchFamily="2" charset="2"/>
              </a:rPr>
              <a:t></a:t>
            </a:r>
            <a:r>
              <a:rPr lang="fr-FR" sz="1800" dirty="0"/>
              <a:t> plasticité des interfaces </a:t>
            </a:r>
          </a:p>
        </p:txBody>
      </p:sp>
    </p:spTree>
    <p:extLst>
      <p:ext uri="{BB962C8B-B14F-4D97-AF65-F5344CB8AC3E}">
        <p14:creationId xmlns:p14="http://schemas.microsoft.com/office/powerpoint/2010/main" val="17941768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340768"/>
            <a:ext cx="2163890" cy="84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620688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Objets intelligents, web des objets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547940"/>
            <a:ext cx="8229600" cy="4905396"/>
          </a:xfrm>
          <a:prstGeom prst="rect">
            <a:avLst/>
          </a:prstGeom>
        </p:spPr>
        <p:txBody>
          <a:bodyPr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lang="fr-FR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lang="fr-FR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Informatique dans les objets du quotidien </a:t>
            </a:r>
          </a:p>
          <a:p>
            <a:pPr lvl="1"/>
            <a:r>
              <a:rPr lang="fr-FR" sz="2000" dirty="0"/>
              <a:t>distance entre informatique et non-informatique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70" y="2780928"/>
            <a:ext cx="8267229" cy="312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2766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4168974"/>
            <a:ext cx="3528392" cy="214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620688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Environnements pervasifs, ubiquitaires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340768"/>
            <a:ext cx="8229600" cy="4905396"/>
          </a:xfrm>
          <a:prstGeom prst="rect">
            <a:avLst/>
          </a:prstGeom>
        </p:spPr>
        <p:txBody>
          <a:bodyPr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lang="fr-FR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lang="fr-FR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Informatique diffuse </a:t>
            </a:r>
          </a:p>
          <a:p>
            <a:pPr lvl="1"/>
            <a:r>
              <a:rPr lang="fr-FR" sz="2000" dirty="0"/>
              <a:t>les objets communicants (ordinateurs, smartphones, objets) </a:t>
            </a:r>
          </a:p>
          <a:p>
            <a:pPr lvl="2"/>
            <a:r>
              <a:rPr lang="fr-FR" sz="1800" dirty="0"/>
              <a:t>se reconnaissent </a:t>
            </a:r>
          </a:p>
          <a:p>
            <a:pPr lvl="2"/>
            <a:r>
              <a:rPr lang="fr-FR" sz="1800" dirty="0"/>
              <a:t>se localisent </a:t>
            </a:r>
          </a:p>
          <a:p>
            <a:pPr lvl="2"/>
            <a:r>
              <a:rPr lang="fr-FR" sz="1800" dirty="0"/>
              <a:t>interagissent entre eux (transfert d’information, synchronisation des données) </a:t>
            </a:r>
          </a:p>
          <a:p>
            <a:pPr lvl="2"/>
            <a:r>
              <a:rPr lang="fr-FR" sz="1800" dirty="0"/>
              <a:t>sans action de l'utilisateur </a:t>
            </a:r>
          </a:p>
          <a:p>
            <a:pPr lvl="2"/>
            <a:r>
              <a:rPr lang="fr-FR" sz="1800" dirty="0"/>
              <a:t>à tout moment 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9" y="3501008"/>
            <a:ext cx="3529955" cy="289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2656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44" y="2708920"/>
            <a:ext cx="8689504" cy="369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620688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Collecticiel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03512" y="1403924"/>
            <a:ext cx="8229600" cy="4905396"/>
          </a:xfrm>
          <a:prstGeom prst="rect">
            <a:avLst/>
          </a:prstGeom>
        </p:spPr>
        <p:txBody>
          <a:bodyPr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lang="fr-FR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lang="fr-FR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Système interactif </a:t>
            </a:r>
            <a:r>
              <a:rPr lang="fr-FR" sz="2400" b="1" dirty="0"/>
              <a:t>collaboratif </a:t>
            </a:r>
          </a:p>
          <a:p>
            <a:pPr lvl="1"/>
            <a:r>
              <a:rPr lang="fr-FR" sz="2000" dirty="0"/>
              <a:t>ensemble sur un même lieu </a:t>
            </a:r>
          </a:p>
          <a:p>
            <a:pPr lvl="2"/>
            <a:r>
              <a:rPr lang="fr-FR" sz="1800" dirty="0"/>
              <a:t>table, tableau </a:t>
            </a:r>
          </a:p>
          <a:p>
            <a:pPr lvl="1"/>
            <a:r>
              <a:rPr lang="fr-FR" sz="2000" dirty="0"/>
              <a:t>à distance </a:t>
            </a:r>
          </a:p>
          <a:p>
            <a:pPr lvl="2"/>
            <a:r>
              <a:rPr lang="fr-FR" sz="1800" dirty="0">
                <a:hlinkClick r:id="rId4"/>
              </a:rPr>
              <a:t>éditeurs partagés</a:t>
            </a:r>
            <a:r>
              <a:rPr lang="fr-FR" sz="1800" dirty="0"/>
              <a:t> </a:t>
            </a:r>
          </a:p>
          <a:p>
            <a:pPr lvl="2"/>
            <a:r>
              <a:rPr lang="fr-FR" sz="1800" dirty="0"/>
              <a:t>intégrant des moyens de communication </a:t>
            </a:r>
          </a:p>
        </p:txBody>
      </p:sp>
    </p:spTree>
    <p:extLst>
      <p:ext uri="{BB962C8B-B14F-4D97-AF65-F5344CB8AC3E}">
        <p14:creationId xmlns:p14="http://schemas.microsoft.com/office/powerpoint/2010/main" val="1998947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620688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Retour à la réalité…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340768"/>
            <a:ext cx="8229600" cy="4905396"/>
          </a:xfrm>
          <a:prstGeom prst="rect">
            <a:avLst/>
          </a:prstGeom>
        </p:spPr>
        <p:txBody>
          <a:bodyPr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lang="fr-FR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lang="fr-FR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dirty="0"/>
          </a:p>
          <a:p>
            <a:r>
              <a:rPr lang="fr-FR" sz="2400" dirty="0"/>
              <a:t>Écran, clavier, souris… 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2276873"/>
            <a:ext cx="4176464" cy="388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7489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-20522"/>
            <a:ext cx="8471668" cy="687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7644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43874" y="427464"/>
            <a:ext cx="2304255" cy="553264"/>
          </a:xfrm>
          <a:prstGeom prst="rect">
            <a:avLst/>
          </a:prstGeom>
          <a:noFill/>
          <a:ln/>
        </p:spPr>
        <p:txBody>
          <a:bodyPr/>
          <a:lstStyle/>
          <a:p>
            <a:pPr algn="ctr"/>
            <a:r>
              <a:rPr kumimoji="1"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Outline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8457B7E-BF5B-4072-844C-5FA68F15CB4B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1" y="1573199"/>
            <a:ext cx="2304255" cy="553264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9pPr>
          </a:lstStyle>
          <a:p>
            <a:pPr algn="ctr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A902A4-B639-48B2-B814-FF9C90635EC9}"/>
              </a:ext>
            </a:extLst>
          </p:cNvPr>
          <p:cNvSpPr/>
          <p:nvPr/>
        </p:nvSpPr>
        <p:spPr>
          <a:xfrm>
            <a:off x="1847528" y="1412776"/>
            <a:ext cx="8496944" cy="4824536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aux IHM</a:t>
            </a:r>
          </a:p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Objectif des IHM</a:t>
            </a:r>
          </a:p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Définition des IHM</a:t>
            </a:r>
          </a:p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Prise en compte de l’utilisateur</a:t>
            </a:r>
          </a:p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Evolution des IHM</a:t>
            </a:r>
          </a:p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Pourquoi s’intéresser aux IHM</a:t>
            </a:r>
          </a:p>
          <a:p>
            <a:pPr marL="342900" indent="-342900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Difficultés des IHM</a:t>
            </a:r>
          </a:p>
        </p:txBody>
      </p:sp>
    </p:spTree>
    <p:extLst>
      <p:ext uri="{BB962C8B-B14F-4D97-AF65-F5344CB8AC3E}">
        <p14:creationId xmlns:p14="http://schemas.microsoft.com/office/powerpoint/2010/main" val="307072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163"/>
    </mc:Choice>
    <mc:Fallback xmlns="">
      <p:transition advTm="10163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585A-A926-4AB2-95C4-D56ADAE8A013}"/>
              </a:ext>
            </a:extLst>
          </p:cNvPr>
          <p:cNvSpPr txBox="1">
            <a:spLocks/>
          </p:cNvSpPr>
          <p:nvPr/>
        </p:nvSpPr>
        <p:spPr>
          <a:xfrm>
            <a:off x="1981200" y="620688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9pPr>
          </a:lstStyle>
          <a:p>
            <a:pPr algn="ctr"/>
            <a:r>
              <a:rPr kumimoji="0" lang="fr-FR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Pourquoi s’intéresser aux IHM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32B0AC4-F47A-4659-A651-5F8DDA00E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1" y="1633538"/>
            <a:ext cx="8575831" cy="417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0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4D35BC02-40E9-4638-BA47-8336114D2E92}"/>
              </a:ext>
            </a:extLst>
          </p:cNvPr>
          <p:cNvSpPr txBox="1"/>
          <p:nvPr/>
        </p:nvSpPr>
        <p:spPr>
          <a:xfrm>
            <a:off x="2215516" y="1700809"/>
            <a:ext cx="7912933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lvl="1" eaLnBrk="1" hangingPunct="1">
              <a:buClr>
                <a:srgbClr val="DD8046"/>
              </a:buClr>
              <a:buSzPct val="60344"/>
              <a:tabLst>
                <a:tab pos="333375" algn="l"/>
              </a:tabLst>
            </a:pP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choisir entre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deux ou plusieurs systèmes qui ont le même  fonctionnement?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1FC2235-1DFB-4350-AC12-1EC6AD4A6FC1}"/>
              </a:ext>
            </a:extLst>
          </p:cNvPr>
          <p:cNvSpPr txBox="1">
            <a:spLocks noChangeArrowheads="1"/>
          </p:cNvSpPr>
          <p:nvPr/>
        </p:nvSpPr>
        <p:spPr>
          <a:xfrm>
            <a:off x="2567610" y="427464"/>
            <a:ext cx="7056783" cy="553264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9pPr>
          </a:lstStyle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Objectif des IHM</a:t>
            </a:r>
          </a:p>
        </p:txBody>
      </p:sp>
    </p:spTree>
    <p:extLst>
      <p:ext uri="{BB962C8B-B14F-4D97-AF65-F5344CB8AC3E}">
        <p14:creationId xmlns:p14="http://schemas.microsoft.com/office/powerpoint/2010/main" val="23747663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585A-A926-4AB2-95C4-D56ADAE8A013}"/>
              </a:ext>
            </a:extLst>
          </p:cNvPr>
          <p:cNvSpPr txBox="1">
            <a:spLocks/>
          </p:cNvSpPr>
          <p:nvPr/>
        </p:nvSpPr>
        <p:spPr>
          <a:xfrm>
            <a:off x="1981200" y="620688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9pPr>
          </a:lstStyle>
          <a:p>
            <a:pPr algn="ctr"/>
            <a:r>
              <a:rPr kumimoji="0" lang="fr-FR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Difficultés des IHM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C59D9E-3B0F-4501-B219-9D479C98FBA4}"/>
              </a:ext>
            </a:extLst>
          </p:cNvPr>
          <p:cNvSpPr txBox="1">
            <a:spLocks/>
          </p:cNvSpPr>
          <p:nvPr/>
        </p:nvSpPr>
        <p:spPr>
          <a:xfrm>
            <a:off x="1981200" y="1412776"/>
            <a:ext cx="8229600" cy="49053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kumimoji="0" lang="fr-FR" kern="0" dirty="0"/>
              <a:t>Un système interactif est différent d’un système algorithmique :</a:t>
            </a:r>
          </a:p>
          <a:p>
            <a:pPr marL="0" indent="0">
              <a:buNone/>
            </a:pPr>
            <a:r>
              <a:rPr kumimoji="0" lang="fr-FR" kern="0" dirty="0"/>
              <a:t>il doit pouvoir réagir à tout moment, même lorsqu’il est déjà entrain de faire quelque chose</a:t>
            </a:r>
          </a:p>
          <a:p>
            <a:pPr marL="457200" indent="-457200">
              <a:buFont typeface="+mj-lt"/>
              <a:buAutoNum type="arabicPeriod"/>
            </a:pPr>
            <a:r>
              <a:rPr kumimoji="0" lang="fr-FR" kern="0" dirty="0"/>
              <a:t>les informaticiens sont souvent formés à l’algorithmique, au calcul, mais pas à l’interactivité...</a:t>
            </a:r>
          </a:p>
          <a:p>
            <a:pPr marL="457200" indent="-457200">
              <a:buFont typeface="+mj-lt"/>
              <a:buAutoNum type="arabicPeriod"/>
            </a:pPr>
            <a:r>
              <a:rPr kumimoji="0" lang="fr-FR" kern="0" dirty="0"/>
              <a:t>les langages de programmation les plus utilisés ont été conçus pour le calcul, pas pour l’interactivité</a:t>
            </a:r>
          </a:p>
          <a:p>
            <a:pPr marL="457200" indent="-457200">
              <a:buFont typeface="+mj-lt"/>
              <a:buAutoNum type="arabicPeriod"/>
            </a:pPr>
            <a:r>
              <a:rPr kumimoji="0" lang="fr-FR" kern="0" dirty="0"/>
              <a:t>Les concepteurs d’interfaces doivent faire face à de nombreux défis:</a:t>
            </a:r>
          </a:p>
        </p:txBody>
      </p:sp>
    </p:spTree>
    <p:extLst>
      <p:ext uri="{BB962C8B-B14F-4D97-AF65-F5344CB8AC3E}">
        <p14:creationId xmlns:p14="http://schemas.microsoft.com/office/powerpoint/2010/main" val="10692085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585A-A926-4AB2-95C4-D56ADAE8A013}"/>
              </a:ext>
            </a:extLst>
          </p:cNvPr>
          <p:cNvSpPr txBox="1">
            <a:spLocks/>
          </p:cNvSpPr>
          <p:nvPr/>
        </p:nvSpPr>
        <p:spPr>
          <a:xfrm>
            <a:off x="1981200" y="620688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9pPr>
          </a:lstStyle>
          <a:p>
            <a:pPr algn="ctr"/>
            <a:r>
              <a:rPr kumimoji="0" lang="fr-FR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Difficultés des IHM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22261F2-A10E-488F-B184-09D714F75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388" y="1484785"/>
            <a:ext cx="7931224" cy="475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858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6B2C-FB69-4044-9B71-5F0E7E9A34D4}"/>
              </a:ext>
            </a:extLst>
          </p:cNvPr>
          <p:cNvSpPr txBox="1">
            <a:spLocks/>
          </p:cNvSpPr>
          <p:nvPr/>
        </p:nvSpPr>
        <p:spPr>
          <a:xfrm>
            <a:off x="1981200" y="620688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9pPr>
          </a:lstStyle>
          <a:p>
            <a:pPr algn="ctr"/>
            <a:r>
              <a:rPr kumimoji="0" lang="fr-FR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Etapes de développement d’une IHM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8E87A-7DA3-43B3-95E2-9A3A0F6E96E9}"/>
              </a:ext>
            </a:extLst>
          </p:cNvPr>
          <p:cNvSpPr txBox="1">
            <a:spLocks/>
          </p:cNvSpPr>
          <p:nvPr/>
        </p:nvSpPr>
        <p:spPr>
          <a:xfrm>
            <a:off x="623392" y="1412776"/>
            <a:ext cx="10945216" cy="490539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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Déterminer l’ensemble des tâches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que l’IHM devra permettre de réaliser : une bonne IHM est une IHM dont les objectifs fonctionnels sont clairement identifiés;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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Déterminer les caractéristiques principales des utilisateurs 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qui seront amenés à utiliser l’IHM (leur </a:t>
            </a: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profil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 la qualité d’une IHM est directement dépendante de son adéquation avec la population d’utilisateurs pour laquelle elle est prévue;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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Proposer plusieurs prototypes 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d’interface qui seront discutés et évalués par les concepteurs et les </a:t>
            </a: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utilisateurs potentiels 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une bonne IHM naît le plus souvent de la diversité... et plusieurs pistes doivent donc être explorées;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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Produire une spécification explicite 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l’IHM, décrivant à la fois les </a:t>
            </a: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contraintes fonctionnelles 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les </a:t>
            </a: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contraintes de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layout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un </a:t>
            </a: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manuel d’utilisation 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une </a:t>
            </a: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référence technique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pourront également être produits durant cette phase;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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Réaliser l’IHM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proprement dite (phase d’implémentation effective);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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Evaluer l’IHM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produite sur la base </a:t>
            </a: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d’indicateurs reconnus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517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988840"/>
            <a:ext cx="8229600" cy="39604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Un système est un ensemble d’éléments en interaction</a:t>
            </a:r>
          </a:p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Un système est soit ouvert (interactif) soit fermé</a:t>
            </a:r>
          </a:p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Le Système interactif a une partie interface et une partie fonctionnelle</a:t>
            </a:r>
          </a:p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Interface homme machine IHM: le dispositif matériel / logiciel pour assurer l’interaction entre l’homme et la machine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483518"/>
            <a:ext cx="8229600" cy="64122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IHM - Résumé</a:t>
            </a:r>
          </a:p>
        </p:txBody>
      </p:sp>
    </p:spTree>
    <p:extLst>
      <p:ext uri="{BB962C8B-B14F-4D97-AF65-F5344CB8AC3E}">
        <p14:creationId xmlns:p14="http://schemas.microsoft.com/office/powerpoint/2010/main" val="31590488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412776"/>
            <a:ext cx="8229600" cy="48965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Dans ce cours:</a:t>
            </a:r>
          </a:p>
          <a:p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Nous nous intéressons aux Interfaces Homme Machine</a:t>
            </a:r>
          </a:p>
          <a:p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Nous nous intéressons à la question suivante:</a:t>
            </a:r>
          </a:p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Comment construire une interface qui assure une interaction  simple, facile et efficace avec la partie fonctionnelle du  système interactif?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483518"/>
            <a:ext cx="8229600" cy="64122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IHM - Résumé</a:t>
            </a:r>
          </a:p>
        </p:txBody>
      </p:sp>
    </p:spTree>
    <p:extLst>
      <p:ext uri="{BB962C8B-B14F-4D97-AF65-F5344CB8AC3E}">
        <p14:creationId xmlns:p14="http://schemas.microsoft.com/office/powerpoint/2010/main" val="180653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D4DC228-8E3D-430A-997D-2C4C8A2C0F45}"/>
              </a:ext>
            </a:extLst>
          </p:cNvPr>
          <p:cNvSpPr/>
          <p:nvPr/>
        </p:nvSpPr>
        <p:spPr>
          <a:xfrm>
            <a:off x="4189235" y="1960576"/>
            <a:ext cx="563175" cy="771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515E563-6535-40FB-B518-68DEFF3801DA}"/>
              </a:ext>
            </a:extLst>
          </p:cNvPr>
          <p:cNvSpPr/>
          <p:nvPr/>
        </p:nvSpPr>
        <p:spPr>
          <a:xfrm>
            <a:off x="3399158" y="1571626"/>
            <a:ext cx="334305" cy="1549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80A9D26A-EB5C-4493-8A9E-F8692BEBB0A2}"/>
              </a:ext>
            </a:extLst>
          </p:cNvPr>
          <p:cNvSpPr/>
          <p:nvPr/>
        </p:nvSpPr>
        <p:spPr>
          <a:xfrm>
            <a:off x="6483167" y="1674333"/>
            <a:ext cx="1020849" cy="1592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F81DDB2D-644D-47A9-B019-1F6CECAD66BD}"/>
              </a:ext>
            </a:extLst>
          </p:cNvPr>
          <p:cNvSpPr/>
          <p:nvPr/>
        </p:nvSpPr>
        <p:spPr>
          <a:xfrm>
            <a:off x="8236398" y="1901541"/>
            <a:ext cx="1219448" cy="11261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8A6B72A-151A-491D-B967-B8C4E024E1A4}"/>
              </a:ext>
            </a:extLst>
          </p:cNvPr>
          <p:cNvSpPr/>
          <p:nvPr/>
        </p:nvSpPr>
        <p:spPr>
          <a:xfrm>
            <a:off x="7830098" y="3506635"/>
            <a:ext cx="2453216" cy="1427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78D38296-681F-4A93-A60B-C20137A4B133}"/>
              </a:ext>
            </a:extLst>
          </p:cNvPr>
          <p:cNvSpPr/>
          <p:nvPr/>
        </p:nvSpPr>
        <p:spPr>
          <a:xfrm>
            <a:off x="6034565" y="4816717"/>
            <a:ext cx="2044110" cy="1592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CF898FFE-9A3D-4F3C-A639-785FDB6A79B1}"/>
              </a:ext>
            </a:extLst>
          </p:cNvPr>
          <p:cNvSpPr/>
          <p:nvPr/>
        </p:nvSpPr>
        <p:spPr>
          <a:xfrm>
            <a:off x="2097493" y="3506636"/>
            <a:ext cx="1777645" cy="13555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BEB467FF-4A9D-4C6B-824D-5CB6F9CCE911}"/>
              </a:ext>
            </a:extLst>
          </p:cNvPr>
          <p:cNvSpPr/>
          <p:nvPr/>
        </p:nvSpPr>
        <p:spPr>
          <a:xfrm>
            <a:off x="3375720" y="4949887"/>
            <a:ext cx="2152863" cy="13788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A4E6344-3C1A-491E-B453-3D176B8C0D58}"/>
              </a:ext>
            </a:extLst>
          </p:cNvPr>
          <p:cNvCxnSpPr/>
          <p:nvPr/>
        </p:nvCxnSpPr>
        <p:spPr bwMode="auto">
          <a:xfrm>
            <a:off x="5663952" y="1571626"/>
            <a:ext cx="0" cy="48641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CCE78A6-E9DD-4B62-9D7C-3821EF890581}"/>
              </a:ext>
            </a:extLst>
          </p:cNvPr>
          <p:cNvCxnSpPr>
            <a:cxnSpLocks/>
          </p:cNvCxnSpPr>
          <p:nvPr/>
        </p:nvCxnSpPr>
        <p:spPr bwMode="auto">
          <a:xfrm flipH="1">
            <a:off x="2271200" y="3413363"/>
            <a:ext cx="7924569" cy="312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2">
            <a:extLst>
              <a:ext uri="{FF2B5EF4-FFF2-40B4-BE49-F238E27FC236}">
                <a16:creationId xmlns:a16="http://schemas.microsoft.com/office/drawing/2014/main" id="{BDC2DB08-666B-4A6F-89EE-ECC08A9C9D34}"/>
              </a:ext>
            </a:extLst>
          </p:cNvPr>
          <p:cNvSpPr txBox="1">
            <a:spLocks noChangeArrowheads="1"/>
          </p:cNvSpPr>
          <p:nvPr/>
        </p:nvSpPr>
        <p:spPr>
          <a:xfrm>
            <a:off x="2567610" y="427464"/>
            <a:ext cx="7056783" cy="553264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9pPr>
          </a:lstStyle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Objectif des IHM</a:t>
            </a:r>
          </a:p>
        </p:txBody>
      </p:sp>
    </p:spTree>
    <p:extLst>
      <p:ext uri="{BB962C8B-B14F-4D97-AF65-F5344CB8AC3E}">
        <p14:creationId xmlns:p14="http://schemas.microsoft.com/office/powerpoint/2010/main" val="4029490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1C36FD6-1F99-4D5B-A861-B20CAABC0556}"/>
              </a:ext>
            </a:extLst>
          </p:cNvPr>
          <p:cNvSpPr txBox="1"/>
          <p:nvPr/>
        </p:nvSpPr>
        <p:spPr>
          <a:xfrm>
            <a:off x="2215515" y="2946922"/>
            <a:ext cx="7912933" cy="314637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0" lvl="1" eaLnBrk="1" hangingPunct="1">
              <a:buClr>
                <a:srgbClr val="DD8046"/>
              </a:buClr>
              <a:buSzPct val="60344"/>
              <a:tabLst>
                <a:tab pos="333375" algn="l"/>
              </a:tabLst>
            </a:pPr>
            <a:r>
              <a:rPr lang="fr-F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Réponse:</a:t>
            </a:r>
          </a:p>
          <a:p>
            <a:pPr marL="0" lvl="1" eaLnBrk="1" hangingPunct="1">
              <a:buClr>
                <a:srgbClr val="DD8046"/>
              </a:buClr>
              <a:buSzPct val="60344"/>
              <a:tabLst>
                <a:tab pos="333375" algn="l"/>
              </a:tabLst>
            </a:pP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Nous devons choisir</a:t>
            </a:r>
          </a:p>
          <a:p>
            <a:pPr marL="0" marR="5080" lvl="1" indent="-457200" eaLnBrk="1" hangingPunct="1">
              <a:buSzPct val="100000"/>
              <a:buFont typeface="Arial" panose="020B0604020202020204" pitchFamily="34" charset="0"/>
              <a:buChar char="•"/>
              <a:tabLst>
                <a:tab pos="333375" algn="l"/>
              </a:tabLst>
            </a:pP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système le plus facile à utiliser, à installer, à  manipuler, à porter, etc.</a:t>
            </a:r>
          </a:p>
          <a:p>
            <a:pPr marL="0" lvl="1" indent="-457200" eaLnBrk="1" hangingPunct="1">
              <a:buSzPct val="100000"/>
              <a:buFont typeface="Arial" panose="020B0604020202020204" pitchFamily="34" charset="0"/>
              <a:buChar char="•"/>
              <a:tabLst>
                <a:tab pos="333375" algn="l"/>
              </a:tabLst>
            </a:pP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système Le moins fatiguant</a:t>
            </a:r>
          </a:p>
          <a:p>
            <a:pPr marL="0" lvl="1" indent="-457200" eaLnBrk="1" hangingPunct="1">
              <a:buSzPct val="100000"/>
              <a:buFont typeface="Arial" panose="020B0604020202020204" pitchFamily="34" charset="0"/>
              <a:buChar char="•"/>
              <a:tabLst>
                <a:tab pos="333375" algn="l"/>
              </a:tabLst>
            </a:pP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Même ci c’est cher?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820D79-00EE-413D-B7E8-BA16C427C206}"/>
              </a:ext>
            </a:extLst>
          </p:cNvPr>
          <p:cNvSpPr txBox="1">
            <a:spLocks noChangeArrowheads="1"/>
          </p:cNvSpPr>
          <p:nvPr/>
        </p:nvSpPr>
        <p:spPr>
          <a:xfrm>
            <a:off x="2567610" y="427464"/>
            <a:ext cx="7056783" cy="553264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9pPr>
          </a:lstStyle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Objectif des IHM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110DFF3-DAE8-44D6-A914-BB2A5DBCAA4E}"/>
              </a:ext>
            </a:extLst>
          </p:cNvPr>
          <p:cNvSpPr txBox="1"/>
          <p:nvPr/>
        </p:nvSpPr>
        <p:spPr>
          <a:xfrm>
            <a:off x="2215516" y="1700809"/>
            <a:ext cx="7912933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lvl="1" eaLnBrk="1" hangingPunct="1">
              <a:buClr>
                <a:srgbClr val="DD8046"/>
              </a:buClr>
              <a:buSzPct val="60344"/>
              <a:tabLst>
                <a:tab pos="333375" algn="l"/>
              </a:tabLst>
            </a:pPr>
            <a:r>
              <a:rPr sz="3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choisir entre</a:t>
            </a:r>
            <a:r>
              <a:rPr sz="3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deux ou plusieurs systèmes qui ont le même  fonctionnement?</a:t>
            </a:r>
          </a:p>
        </p:txBody>
      </p:sp>
    </p:spTree>
    <p:extLst>
      <p:ext uri="{BB962C8B-B14F-4D97-AF65-F5344CB8AC3E}">
        <p14:creationId xmlns:p14="http://schemas.microsoft.com/office/powerpoint/2010/main" val="3081288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1C36FD6-1F99-4D5B-A861-B20CAABC0556}"/>
              </a:ext>
            </a:extLst>
          </p:cNvPr>
          <p:cNvSpPr txBox="1"/>
          <p:nvPr/>
        </p:nvSpPr>
        <p:spPr>
          <a:xfrm>
            <a:off x="2139534" y="1484785"/>
            <a:ext cx="7912933" cy="4533933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0" marR="5080" lvl="1" indent="-457200" eaLnBrk="1" hangingPunct="1">
              <a:buSzPct val="100000"/>
              <a:buFont typeface="Arial" panose="020B0604020202020204" pitchFamily="34" charset="0"/>
              <a:buChar char="•"/>
              <a:tabLst>
                <a:tab pos="333375" algn="l"/>
              </a:tabLst>
            </a:pP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système ou une machine se manipule par un humain via son interface</a:t>
            </a:r>
          </a:p>
          <a:p>
            <a:pPr marL="0" marR="5080" lvl="1" indent="-457200" eaLnBrk="1" hangingPunct="1">
              <a:buSzPct val="100000"/>
              <a:buFont typeface="Arial" panose="020B0604020202020204" pitchFamily="34" charset="0"/>
              <a:buChar char="•"/>
              <a:tabLst>
                <a:tab pos="333375" algn="l"/>
              </a:tabLst>
            </a:pP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interface: Matériel ou logiciel</a:t>
            </a:r>
          </a:p>
          <a:p>
            <a:pPr marL="0" marR="5080" lvl="1" indent="-457200" eaLnBrk="1" hangingPunct="1">
              <a:buSzPct val="100000"/>
              <a:buFont typeface="Arial" panose="020B0604020202020204" pitchFamily="34" charset="0"/>
              <a:buChar char="•"/>
              <a:tabLst>
                <a:tab pos="333375" algn="l"/>
              </a:tabLst>
            </a:pP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interface logiciel est : textuelle ou graphique</a:t>
            </a:r>
          </a:p>
          <a:p>
            <a:pPr marL="0" marR="5080" lvl="1" indent="-457200" eaLnBrk="1" hangingPunct="1">
              <a:buSzPct val="100000"/>
              <a:buFont typeface="Arial" panose="020B0604020202020204" pitchFamily="34" charset="0"/>
              <a:buChar char="•"/>
              <a:tabLst>
                <a:tab pos="333375" algn="l"/>
              </a:tabLst>
            </a:pPr>
            <a:endParaRPr lang="fr-FR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5080" lvl="1" indent="-457200" eaLnBrk="1" hangingPunct="1">
              <a:buSzPct val="100000"/>
              <a:buFont typeface="Arial" panose="020B0604020202020204" pitchFamily="34" charset="0"/>
              <a:buChar char="•"/>
              <a:tabLst>
                <a:tab pos="333375" algn="l"/>
              </a:tabLst>
            </a:pP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Nous nous intéressons dans ce cours aux interfaces  homme- machine, logiciel, graphique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820D79-00EE-413D-B7E8-BA16C427C206}"/>
              </a:ext>
            </a:extLst>
          </p:cNvPr>
          <p:cNvSpPr txBox="1">
            <a:spLocks noChangeArrowheads="1"/>
          </p:cNvSpPr>
          <p:nvPr/>
        </p:nvSpPr>
        <p:spPr>
          <a:xfrm>
            <a:off x="2567610" y="427464"/>
            <a:ext cx="7056783" cy="553264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ahoma" charset="0"/>
              </a:defRPr>
            </a:lvl9pPr>
          </a:lstStyle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Objectif des IHM</a:t>
            </a:r>
          </a:p>
        </p:txBody>
      </p:sp>
    </p:spTree>
    <p:extLst>
      <p:ext uri="{BB962C8B-B14F-4D97-AF65-F5344CB8AC3E}">
        <p14:creationId xmlns:p14="http://schemas.microsoft.com/office/powerpoint/2010/main" val="347685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844824"/>
            <a:ext cx="8229600" cy="15121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dirty="0"/>
              <a:t>Interface homme - machine </a:t>
            </a:r>
          </a:p>
          <a:p>
            <a:pPr lvl="1"/>
            <a:r>
              <a:rPr lang="fr-FR" sz="2000" dirty="0"/>
              <a:t>ensemble des dispositifs matériels et logiciels permettant à un utilisateur d’interagir avec un système interactif </a:t>
            </a:r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pPr marL="0" indent="0">
              <a:buNone/>
            </a:pPr>
            <a:endParaRPr lang="fr-FR" sz="32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483518"/>
            <a:ext cx="8229600" cy="64122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Serif" pitchFamily="2" charset="0"/>
                <a:ea typeface="CMU Serif" pitchFamily="2" charset="0"/>
                <a:cs typeface="CMU Serif" pitchFamily="2" charset="0"/>
              </a:rPr>
              <a:t>IHM - définitions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3645025"/>
            <a:ext cx="42291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78600"/>
      </p:ext>
    </p:extLst>
  </p:cSld>
  <p:clrMapOvr>
    <a:masterClrMapping/>
  </p:clrMapOvr>
</p:sld>
</file>

<file path=ppt/theme/theme1.xml><?xml version="1.0" encoding="utf-8"?>
<a:theme xmlns:a="http://schemas.openxmlformats.org/drawingml/2006/main" name="Marketing plan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hème Office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Marketing plan presentation</Template>
  <TotalTime>39200</TotalTime>
  <Words>1636</Words>
  <Application>Microsoft Office PowerPoint</Application>
  <PresentationFormat>Grand écran</PresentationFormat>
  <Paragraphs>340</Paragraphs>
  <Slides>54</Slides>
  <Notes>40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64" baseType="lpstr">
      <vt:lpstr>Arial</vt:lpstr>
      <vt:lpstr>Calibri</vt:lpstr>
      <vt:lpstr>CMU Serif</vt:lpstr>
      <vt:lpstr>Lato Light</vt:lpstr>
      <vt:lpstr>Tahoma</vt:lpstr>
      <vt:lpstr>Times New Roman</vt:lpstr>
      <vt:lpstr>Verdana</vt:lpstr>
      <vt:lpstr>Wingdings</vt:lpstr>
      <vt:lpstr>Wingdings 2</vt:lpstr>
      <vt:lpstr>Marketing plan presentation</vt:lpstr>
      <vt:lpstr>Présentation PowerPoint</vt:lpstr>
      <vt:lpstr>Outline</vt:lpstr>
      <vt:lpstr>Outline</vt:lpstr>
      <vt:lpstr>Introduction aux IHM</vt:lpstr>
      <vt:lpstr>Présentation PowerPoint</vt:lpstr>
      <vt:lpstr>Présentation PowerPoint</vt:lpstr>
      <vt:lpstr>Présentation PowerPoint</vt:lpstr>
      <vt:lpstr>Présentation PowerPoint</vt:lpstr>
      <vt:lpstr>IHM - définitions</vt:lpstr>
      <vt:lpstr>IHM - définitions</vt:lpstr>
      <vt:lpstr>Présentation PowerPoint</vt:lpstr>
      <vt:lpstr>Présentation PowerPoint</vt:lpstr>
      <vt:lpstr>Présentation PowerPoint</vt:lpstr>
      <vt:lpstr>Présentation PowerPoint</vt:lpstr>
      <vt:lpstr>IHM - définitions</vt:lpstr>
      <vt:lpstr>Présentation PowerPoint</vt:lpstr>
      <vt:lpstr>IHM - définitions</vt:lpstr>
      <vt:lpstr>IHM - définitions</vt:lpstr>
      <vt:lpstr>Prise en compte de l’utilisateur</vt:lpstr>
      <vt:lpstr>Adapter l’IHM (1)</vt:lpstr>
      <vt:lpstr>Adapter l’IHM (2)</vt:lpstr>
      <vt:lpstr>IHM, domaine pluridisciplinaire</vt:lpstr>
      <vt:lpstr>IHM et programmation</vt:lpstr>
      <vt:lpstr>Mise en œuvre de logiciels interactifs</vt:lpstr>
      <vt:lpstr>Outline</vt:lpstr>
      <vt:lpstr>Historique 1945-1970 : les prémisses</vt:lpstr>
      <vt:lpstr>Historique 1970s : les ordinateurs « modernes »</vt:lpstr>
      <vt:lpstr>Évolution des interfaces</vt:lpstr>
      <vt:lpstr>Dispositifs de sortie</vt:lpstr>
      <vt:lpstr>Sortie : visualisation d’information 2D</vt:lpstr>
      <vt:lpstr>Sortie : visualisation d’information 3D</vt:lpstr>
      <vt:lpstr>Dispositifs d’entrée (1)</vt:lpstr>
      <vt:lpstr>Dispositifs d’entrée (2)</vt:lpstr>
      <vt:lpstr>Dispositifs d’entrée visuelle 2D</vt:lpstr>
      <vt:lpstr>Dispositifs d’entrée visuelle 3D</vt:lpstr>
      <vt:lpstr>Dispositifs d’entrée - Multimodalité</vt:lpstr>
      <vt:lpstr>Réalité virtuelle</vt:lpstr>
      <vt:lpstr>Réalité augmentée, réalité mixte</vt:lpstr>
      <vt:lpstr>Réalité diminuée</vt:lpstr>
      <vt:lpstr>Interfaces tangibles</vt:lpstr>
      <vt:lpstr>Informatique vestimentaire, «wearable»</vt:lpstr>
      <vt:lpstr>Informatique mobile, nomade</vt:lpstr>
      <vt:lpstr>Objets intelligents, web des objets</vt:lpstr>
      <vt:lpstr>Environnements pervasifs, ubiquitaires</vt:lpstr>
      <vt:lpstr>Collecticiel</vt:lpstr>
      <vt:lpstr>Retour à la réalité…</vt:lpstr>
      <vt:lpstr>Présentation PowerPoint</vt:lpstr>
      <vt:lpstr>Outline</vt:lpstr>
      <vt:lpstr>Présentation PowerPoint</vt:lpstr>
      <vt:lpstr>Présentation PowerPoint</vt:lpstr>
      <vt:lpstr>Présentation PowerPoint</vt:lpstr>
      <vt:lpstr>Présentation PowerPoint</vt:lpstr>
      <vt:lpstr>IHM - Résumé</vt:lpstr>
      <vt:lpstr>IHM - Résumé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 Architecture des Systèmes  d'Information</dc:title>
  <dc:creator>Lya</dc:creator>
  <cp:lastModifiedBy>Guezouli</cp:lastModifiedBy>
  <cp:revision>811</cp:revision>
  <dcterms:created xsi:type="dcterms:W3CDTF">2012-11-17T09:51:26Z</dcterms:created>
  <dcterms:modified xsi:type="dcterms:W3CDTF">2021-10-10T17:58:54Z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TC010178121036</vt:lpwstr>
  </property>
</Properties>
</file>