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456" r:id="rId2"/>
    <p:sldId id="324" r:id="rId3"/>
    <p:sldId id="506" r:id="rId4"/>
    <p:sldId id="485" r:id="rId5"/>
    <p:sldId id="514" r:id="rId6"/>
    <p:sldId id="328" r:id="rId7"/>
    <p:sldId id="507" r:id="rId8"/>
    <p:sldId id="486" r:id="rId9"/>
    <p:sldId id="504" r:id="rId10"/>
    <p:sldId id="446" r:id="rId11"/>
    <p:sldId id="505" r:id="rId12"/>
    <p:sldId id="450" r:id="rId13"/>
    <p:sldId id="298" r:id="rId14"/>
    <p:sldId id="306" r:id="rId15"/>
    <p:sldId id="451" r:id="rId16"/>
    <p:sldId id="452" r:id="rId17"/>
    <p:sldId id="453" r:id="rId18"/>
    <p:sldId id="454" r:id="rId19"/>
    <p:sldId id="355" r:id="rId20"/>
    <p:sldId id="356" r:id="rId21"/>
    <p:sldId id="487" r:id="rId22"/>
    <p:sldId id="515" r:id="rId23"/>
    <p:sldId id="516" r:id="rId24"/>
    <p:sldId id="508" r:id="rId25"/>
    <p:sldId id="277" r:id="rId26"/>
    <p:sldId id="509" r:id="rId27"/>
    <p:sldId id="278" r:id="rId28"/>
    <p:sldId id="279" r:id="rId29"/>
    <p:sldId id="280" r:id="rId30"/>
    <p:sldId id="281" r:id="rId31"/>
    <p:sldId id="282" r:id="rId32"/>
    <p:sldId id="283" r:id="rId33"/>
    <p:sldId id="510" r:id="rId34"/>
    <p:sldId id="284" r:id="rId35"/>
    <p:sldId id="285" r:id="rId36"/>
    <p:sldId id="286" r:id="rId37"/>
    <p:sldId id="287" r:id="rId38"/>
    <p:sldId id="511" r:id="rId39"/>
    <p:sldId id="288" r:id="rId40"/>
    <p:sldId id="289" r:id="rId41"/>
    <p:sldId id="458" r:id="rId42"/>
    <p:sldId id="459" r:id="rId43"/>
    <p:sldId id="460" r:id="rId44"/>
    <p:sldId id="295" r:id="rId45"/>
    <p:sldId id="296" r:id="rId46"/>
    <p:sldId id="297" r:id="rId47"/>
    <p:sldId id="299" r:id="rId48"/>
    <p:sldId id="512" r:id="rId49"/>
    <p:sldId id="301" r:id="rId50"/>
    <p:sldId id="322" r:id="rId51"/>
    <p:sldId id="480" r:id="rId52"/>
    <p:sldId id="481" r:id="rId53"/>
    <p:sldId id="321" r:id="rId54"/>
    <p:sldId id="513" r:id="rId55"/>
    <p:sldId id="501" r:id="rId56"/>
    <p:sldId id="502" r:id="rId57"/>
    <p:sldId id="503" r:id="rId58"/>
  </p:sldIdLst>
  <p:sldSz cx="12192000" cy="6858000"/>
  <p:notesSz cx="6946900" cy="9283700"/>
  <p:defaultTextStyle>
    <a:defPPr>
      <a:defRPr lang="en-GB"/>
    </a:defPPr>
    <a:lvl1pPr algn="l" rtl="0" eaLnBrk="0" fontAlgn="base" hangingPunct="0">
      <a:spcBef>
        <a:spcPct val="0"/>
      </a:spcBef>
      <a:spcAft>
        <a:spcPct val="0"/>
      </a:spcAft>
      <a:defRPr kumimoji="1" sz="2400" kern="1200">
        <a:solidFill>
          <a:schemeClr val="tx1"/>
        </a:solidFill>
        <a:latin typeface="Tahoma"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charset="0"/>
        <a:ea typeface="+mn-ea"/>
        <a:cs typeface="+mn-cs"/>
      </a:defRPr>
    </a:lvl5pPr>
    <a:lvl6pPr marL="2286000" algn="l" defTabSz="914400" rtl="0" eaLnBrk="1" latinLnBrk="0" hangingPunct="1">
      <a:defRPr kumimoji="1" sz="2400" kern="1200">
        <a:solidFill>
          <a:schemeClr val="tx1"/>
        </a:solidFill>
        <a:latin typeface="Tahoma" charset="0"/>
        <a:ea typeface="+mn-ea"/>
        <a:cs typeface="+mn-cs"/>
      </a:defRPr>
    </a:lvl6pPr>
    <a:lvl7pPr marL="2743200" algn="l" defTabSz="914400" rtl="0" eaLnBrk="1" latinLnBrk="0" hangingPunct="1">
      <a:defRPr kumimoji="1" sz="2400" kern="1200">
        <a:solidFill>
          <a:schemeClr val="tx1"/>
        </a:solidFill>
        <a:latin typeface="Tahoma" charset="0"/>
        <a:ea typeface="+mn-ea"/>
        <a:cs typeface="+mn-cs"/>
      </a:defRPr>
    </a:lvl7pPr>
    <a:lvl8pPr marL="3200400" algn="l" defTabSz="914400" rtl="0" eaLnBrk="1" latinLnBrk="0" hangingPunct="1">
      <a:defRPr kumimoji="1" sz="2400" kern="1200">
        <a:solidFill>
          <a:schemeClr val="tx1"/>
        </a:solidFill>
        <a:latin typeface="Tahoma" charset="0"/>
        <a:ea typeface="+mn-ea"/>
        <a:cs typeface="+mn-cs"/>
      </a:defRPr>
    </a:lvl8pPr>
    <a:lvl9pPr marL="3657600" algn="l" defTabSz="914400" rtl="0" eaLnBrk="1" latinLnBrk="0" hangingPunct="1">
      <a:defRPr kumimoji="1"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a" initials="L" lastIdx="2" clrIdx="0"/>
  <p:cmAuthor id="1" name="Guezouli" initials="G" lastIdx="2" clrIdx="1">
    <p:extLst>
      <p:ext uri="{19B8F6BF-5375-455C-9EA6-DF929625EA0E}">
        <p15:presenceInfo xmlns:p15="http://schemas.microsoft.com/office/powerpoint/2012/main" userId="Guezouli" providerId="None"/>
      </p:ext>
    </p:extLst>
  </p:cmAuthor>
  <p:cmAuthor id="2" name="Auteu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DADADA"/>
    <a:srgbClr val="4F4F4F"/>
    <a:srgbClr val="C5CAD3"/>
    <a:srgbClr val="484848"/>
    <a:srgbClr val="5A5A5A"/>
    <a:srgbClr val="464646"/>
    <a:srgbClr val="838383"/>
    <a:srgbClr val="797979"/>
    <a:srgbClr val="E59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89319" autoAdjust="0"/>
  </p:normalViewPr>
  <p:slideViewPr>
    <p:cSldViewPr>
      <p:cViewPr varScale="1">
        <p:scale>
          <a:sx n="57" d="100"/>
          <a:sy n="57" d="100"/>
        </p:scale>
        <p:origin x="1056" y="72"/>
      </p:cViewPr>
      <p:guideLst>
        <p:guide orient="horz" pos="2160"/>
        <p:guide pos="3840"/>
      </p:guideLst>
    </p:cSldViewPr>
  </p:slideViewPr>
  <p:outlineViewPr>
    <p:cViewPr>
      <p:scale>
        <a:sx n="33" d="100"/>
        <a:sy n="33" d="100"/>
      </p:scale>
      <p:origin x="0" y="1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6" y="-96"/>
      </p:cViewPr>
      <p:guideLst>
        <p:guide orient="horz" pos="2924"/>
        <p:guide pos="218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09900" cy="463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35413" y="0"/>
            <a:ext cx="3009900" cy="463550"/>
          </a:xfrm>
          <a:prstGeom prst="rect">
            <a:avLst/>
          </a:prstGeom>
        </p:spPr>
        <p:txBody>
          <a:bodyPr vert="horz" lIns="91440" tIns="45720" rIns="91440" bIns="45720" rtlCol="0"/>
          <a:lstStyle>
            <a:lvl1pPr algn="r">
              <a:defRPr sz="1200"/>
            </a:lvl1pPr>
          </a:lstStyle>
          <a:p>
            <a:endParaRPr lang="fr-FR"/>
          </a:p>
        </p:txBody>
      </p:sp>
      <p:sp>
        <p:nvSpPr>
          <p:cNvPr id="4" name="Espace réservé du pied de page 3"/>
          <p:cNvSpPr>
            <a:spLocks noGrp="1"/>
          </p:cNvSpPr>
          <p:nvPr>
            <p:ph type="ftr" sz="quarter" idx="2"/>
          </p:nvPr>
        </p:nvSpPr>
        <p:spPr>
          <a:xfrm>
            <a:off x="0" y="8818564"/>
            <a:ext cx="3009900" cy="463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35413" y="8818564"/>
            <a:ext cx="3009900" cy="463550"/>
          </a:xfrm>
          <a:prstGeom prst="rect">
            <a:avLst/>
          </a:prstGeom>
        </p:spPr>
        <p:txBody>
          <a:bodyPr vert="horz" lIns="91440" tIns="45720" rIns="91440" bIns="45720" rtlCol="0" anchor="b"/>
          <a:lstStyle>
            <a:lvl1pPr algn="r">
              <a:defRPr sz="1200"/>
            </a:lvl1pPr>
          </a:lstStyle>
          <a:p>
            <a:fld id="{E8AC89CE-9F18-4F8C-8302-C0917DD0E94C}" type="slidenum">
              <a:rPr lang="fr-FR" smtClean="0"/>
              <a:pPr/>
              <a:t>‹N°›</a:t>
            </a:fld>
            <a:endParaRPr lang="fr-FR"/>
          </a:p>
        </p:txBody>
      </p:sp>
    </p:spTree>
    <p:extLst>
      <p:ext uri="{BB962C8B-B14F-4D97-AF65-F5344CB8AC3E}">
        <p14:creationId xmlns:p14="http://schemas.microsoft.com/office/powerpoint/2010/main" val="46904635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lvl1pPr defTabSz="925513">
              <a:defRPr kumimoji="0" sz="1200">
                <a:latin typeface="Times New Roman" pitchFamily="18" charset="0"/>
              </a:defRPr>
            </a:lvl1pPr>
          </a:lstStyle>
          <a:p>
            <a:endParaRPr lang="en-GB"/>
          </a:p>
        </p:txBody>
      </p:sp>
      <p:sp>
        <p:nvSpPr>
          <p:cNvPr id="23555" name="Rectangle 3"/>
          <p:cNvSpPr>
            <a:spLocks noGrp="1" noChangeArrowheads="1"/>
          </p:cNvSpPr>
          <p:nvPr>
            <p:ph type="dt" idx="1"/>
          </p:nvPr>
        </p:nvSpPr>
        <p:spPr bwMode="auto">
          <a:xfrm>
            <a:off x="3937000" y="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lvl1pPr algn="r" defTabSz="925513">
              <a:defRPr kumimoji="0" sz="1200">
                <a:latin typeface="Times New Roman" pitchFamily="18" charset="0"/>
              </a:defRPr>
            </a:lvl1pPr>
          </a:lstStyle>
          <a:p>
            <a:endParaRPr lang="en-GB"/>
          </a:p>
        </p:txBody>
      </p:sp>
      <p:sp>
        <p:nvSpPr>
          <p:cNvPr id="23556" name="Rectangle 4"/>
          <p:cNvSpPr>
            <a:spLocks noGrp="1" noRot="1" noChangeAspect="1" noChangeArrowheads="1" noTextEdit="1"/>
          </p:cNvSpPr>
          <p:nvPr>
            <p:ph type="sldImg" idx="2"/>
          </p:nvPr>
        </p:nvSpPr>
        <p:spPr bwMode="auto">
          <a:xfrm>
            <a:off x="379413" y="695325"/>
            <a:ext cx="6188075" cy="3481388"/>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25514" y="4410076"/>
            <a:ext cx="5095875" cy="4176713"/>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p>
            <a:pPr lvl="0"/>
            <a:r>
              <a:rPr lang="en-GB" dirty="0" err="1"/>
              <a:t>Cliquer</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3558" name="Rectangle 6"/>
          <p:cNvSpPr>
            <a:spLocks noGrp="1" noChangeArrowheads="1"/>
          </p:cNvSpPr>
          <p:nvPr>
            <p:ph type="ftr" sz="quarter" idx="4"/>
          </p:nvPr>
        </p:nvSpPr>
        <p:spPr bwMode="auto">
          <a:xfrm>
            <a:off x="0" y="882015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b" anchorCtr="0" compatLnSpc="1">
            <a:prstTxWarp prst="textNoShape">
              <a:avLst/>
            </a:prstTxWarp>
          </a:bodyPr>
          <a:lstStyle>
            <a:lvl1pPr defTabSz="925513">
              <a:defRPr kumimoji="0" sz="1200">
                <a:latin typeface="Times New Roman" pitchFamily="18" charset="0"/>
              </a:defRPr>
            </a:lvl1pPr>
          </a:lstStyle>
          <a:p>
            <a:endParaRPr lang="en-GB"/>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b" anchorCtr="0" compatLnSpc="1">
            <a:prstTxWarp prst="textNoShape">
              <a:avLst/>
            </a:prstTxWarp>
          </a:bodyPr>
          <a:lstStyle>
            <a:lvl1pPr algn="r" defTabSz="925513">
              <a:defRPr kumimoji="0" sz="1200">
                <a:latin typeface="Times New Roman" pitchFamily="18" charset="0"/>
              </a:defRPr>
            </a:lvl1pPr>
          </a:lstStyle>
          <a:p>
            <a:fld id="{21292AE6-9543-430D-B325-5DF2CF3B86C7}" type="slidenum">
              <a:rPr lang="en-GB"/>
              <a:pPr/>
              <a:t>‹N°›</a:t>
            </a:fld>
            <a:endParaRPr lang="en-GB"/>
          </a:p>
        </p:txBody>
      </p:sp>
    </p:spTree>
    <p:extLst>
      <p:ext uri="{BB962C8B-B14F-4D97-AF65-F5344CB8AC3E}">
        <p14:creationId xmlns:p14="http://schemas.microsoft.com/office/powerpoint/2010/main" val="1596440877"/>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fr-FR"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60247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3470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29218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25</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r>
              <a:rPr lang="fr-FR" dirty="0">
                <a:ea typeface="ＭＳ Ｐゴシック" charset="0"/>
                <a:cs typeface="+mn-cs"/>
              </a:rPr>
              <a:t>L’acronyme WIMP (Windows, </a:t>
            </a:r>
            <a:r>
              <a:rPr lang="fr-FR" dirty="0" err="1">
                <a:ea typeface="ＭＳ Ｐゴシック" charset="0"/>
                <a:cs typeface="+mn-cs"/>
              </a:rPr>
              <a:t>Icons</a:t>
            </a:r>
            <a:r>
              <a:rPr lang="fr-FR" dirty="0">
                <a:ea typeface="ＭＳ Ｐゴシック" charset="0"/>
                <a:cs typeface="+mn-cs"/>
              </a:rPr>
              <a:t>, Menus, </a:t>
            </a:r>
            <a:r>
              <a:rPr lang="fr-FR" dirty="0" err="1">
                <a:ea typeface="ＭＳ Ｐゴシック" charset="0"/>
                <a:cs typeface="+mn-cs"/>
              </a:rPr>
              <a:t>Pointing</a:t>
            </a:r>
            <a:r>
              <a:rPr lang="fr-FR" dirty="0">
                <a:ea typeface="ＭＳ Ｐゴシック" charset="0"/>
                <a:cs typeface="+mn-cs"/>
              </a:rPr>
              <a:t> </a:t>
            </a:r>
            <a:r>
              <a:rPr lang="fr-FR" dirty="0" err="1">
                <a:ea typeface="ＭＳ Ｐゴシック" charset="0"/>
                <a:cs typeface="+mn-cs"/>
              </a:rPr>
              <a:t>device</a:t>
            </a:r>
            <a:r>
              <a:rPr lang="fr-FR" dirty="0">
                <a:ea typeface="ＭＳ Ｐゴシック" charset="0"/>
                <a:cs typeface="+mn-cs"/>
              </a:rPr>
              <a:t>) désigne un type d’interface graphique. Les interfaces WIMP permettent à l’utilisateur d’interagir avec le système depuis l’écran de l’ordinateur grâce à un dispositif de pointage (la souris), et d’éléments d’interfaces comme des fenêtres, des menus déroulants et des icônes, qui représentent les commandes actionnables. Ce type d’interface se caractérise par la présence de fenêtres primaires contenant une représentation symbolique ou non des objets (données, logiciels, dossiers, textes, images, </a:t>
            </a:r>
            <a:r>
              <a:rPr lang="fr-FR" dirty="0" err="1">
                <a:ea typeface="ＭＳ Ｐゴシック" charset="0"/>
                <a:cs typeface="+mn-cs"/>
              </a:rPr>
              <a:t>etc</a:t>
            </a:r>
            <a:r>
              <a:rPr lang="fr-FR" dirty="0">
                <a:ea typeface="ＭＳ Ｐゴシック" charset="0"/>
                <a:cs typeface="+mn-cs"/>
              </a:rPr>
              <a:t>).</a:t>
            </a:r>
            <a:endParaRPr lang="en-US" dirty="0">
              <a:ea typeface="ＭＳ Ｐゴシック" charset="0"/>
              <a:cs typeface="+mn-cs"/>
            </a:endParaRPr>
          </a:p>
        </p:txBody>
      </p:sp>
    </p:spTree>
    <p:extLst>
      <p:ext uri="{BB962C8B-B14F-4D97-AF65-F5344CB8AC3E}">
        <p14:creationId xmlns:p14="http://schemas.microsoft.com/office/powerpoint/2010/main" val="323651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20269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27</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r>
              <a:rPr lang="fr-FR" dirty="0">
                <a:ea typeface="ＭＳ Ｐゴシック" charset="0"/>
                <a:cs typeface="+mn-cs"/>
              </a:rPr>
              <a:t>La stratégie multifenêtrage est un environnement multitâche. Avoir plusieurs fenêtres qui s’exécutent en même temps permet d’exploiter au mieux les grands écrans. </a:t>
            </a:r>
            <a:endParaRPr lang="en-US" dirty="0">
              <a:ea typeface="ＭＳ Ｐゴシック" charset="0"/>
              <a:cs typeface="+mn-cs"/>
            </a:endParaRPr>
          </a:p>
        </p:txBody>
      </p:sp>
    </p:spTree>
    <p:extLst>
      <p:ext uri="{BB962C8B-B14F-4D97-AF65-F5344CB8AC3E}">
        <p14:creationId xmlns:p14="http://schemas.microsoft.com/office/powerpoint/2010/main" val="168755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28</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62686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29</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28416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30</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36239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31</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191747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32</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32068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52031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34</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7796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35</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2132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36</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4053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37</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772394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8916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39</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673322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40</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30324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41</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82728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42</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38422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976270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43</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943863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44</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3620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45</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30140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46</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372929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47</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165241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254155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49</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916997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50</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346806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53</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263746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48440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r>
              <a:rPr lang="fr-FR" dirty="0"/>
              <a:t>L’ergonome a pour mission de concevoir et de réaliser des interfaces homme-machine accessibles, utiles, efficaces et agréables pour les utilisateurs finaux. Pour cela, il part de l’observation du comportement des utilisateurs et de leurs usages afin de leur proposer une interface qui leur corresponde et facilite leur prise en main et leurs actions.</a:t>
            </a:r>
          </a:p>
          <a:p>
            <a:r>
              <a:rPr lang="fr-FR" dirty="0"/>
              <a:t>L’ergonomie vise à adapter le travail à l'homme, il s’agit de concevoir des outils et des machines qui peuvent être utilisés avec un maximum de confort, d'efficacité et de sécurité. Or la démarche ergonomique vise à intégrer le composant humain « point de vue utilisateur » dans le processus de conception.</a:t>
            </a:r>
          </a:p>
          <a:p>
            <a:r>
              <a:rPr lang="fr-FR" dirty="0"/>
              <a:t>L’ergonomie permet de réduire les coûts de développement dès le début en simulant la façon dont le logiciel sera réellement utilisé.</a:t>
            </a: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540055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55</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r>
              <a:rPr lang="fr-FR" dirty="0">
                <a:ea typeface="ＭＳ Ｐゴシック" charset="0"/>
                <a:cs typeface="+mn-cs"/>
              </a:rPr>
              <a:t>L’ergonomie mobile vise les mêmes objectifs que les interfaces standards. Il s’agit de prendre en considération le dialogue entre utilisateur et l’appareil mais cette fois-ci les écrans sont plus petits et les moyens d'interaction (doigt, stylet) ainsi que les widgets sont différents, sans oublier le concept de géolocalisation et la notion de réseau sans fil, le téléphone devient ainsi l’ordinateur majoritaire.</a:t>
            </a:r>
            <a:endParaRPr lang="en-US" dirty="0">
              <a:ea typeface="ＭＳ Ｐゴシック" charset="0"/>
              <a:cs typeface="+mn-cs"/>
            </a:endParaRPr>
          </a:p>
        </p:txBody>
      </p:sp>
    </p:spTree>
    <p:extLst>
      <p:ext uri="{BB962C8B-B14F-4D97-AF65-F5344CB8AC3E}">
        <p14:creationId xmlns:p14="http://schemas.microsoft.com/office/powerpoint/2010/main" val="2494634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56</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marL="235458" indent="-171450" algn="just">
              <a:spcBef>
                <a:spcPct val="20000"/>
              </a:spcBef>
              <a:buClr>
                <a:schemeClr val="accent1"/>
              </a:buClr>
              <a:buSzPct val="80000"/>
              <a:buFont typeface="Arial" panose="020B0604020202020204" pitchFamily="34" charset="0"/>
              <a:buChar char="•"/>
            </a:pPr>
            <a:r>
              <a:rPr lang="fr-FR" sz="1200" b="1" i="0" u="none" strike="noStrike" baseline="0" dirty="0">
                <a:latin typeface="CIDFont+F3"/>
              </a:rPr>
              <a:t>Adapter l’affichage au petit écran : </a:t>
            </a:r>
            <a:r>
              <a:rPr lang="fr-FR" sz="1200" b="0" i="0" u="none" strike="noStrike" baseline="0" dirty="0">
                <a:latin typeface="CIDFont+F3"/>
              </a:rPr>
              <a:t>penser une IHM pour le mobile signifie épurer les contenus, simplifier l’affichage</a:t>
            </a:r>
            <a:endParaRPr lang="fr-FR" dirty="0">
              <a:latin typeface="Calibri" pitchFamily="34" charset="0"/>
              <a:cs typeface="Calibri" pitchFamily="34" charset="0"/>
            </a:endParaRP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Agrandir les zones cliquables: </a:t>
            </a:r>
            <a:r>
              <a:rPr lang="fr-FR" b="0" dirty="0">
                <a:latin typeface="Calibri" pitchFamily="34" charset="0"/>
                <a:cs typeface="Calibri" pitchFamily="34" charset="0"/>
              </a:rPr>
              <a:t>chaque élément cliquable doit ainsi avoir une taille minimum d’environ 7mm et être espacé des autres éléments d’au moins 2 mm</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Indiquer ou on se trouve dans l’application: </a:t>
            </a:r>
            <a:r>
              <a:rPr lang="fr-FR" b="0" dirty="0">
                <a:latin typeface="Calibri" pitchFamily="34" charset="0"/>
                <a:cs typeface="Calibri" pitchFamily="34" charset="0"/>
              </a:rPr>
              <a:t>afficher un titre pour chaque écran</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Limiter l’utilisation du clavier: </a:t>
            </a:r>
            <a:r>
              <a:rPr lang="fr-FR" b="0" dirty="0">
                <a:latin typeface="Calibri" pitchFamily="34" charset="0"/>
                <a:cs typeface="Calibri" pitchFamily="34" charset="0"/>
              </a:rPr>
              <a:t>ceci signifie que l’application devra essayer de récupérer toute information pertinente par d’autres biais</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Rendre les éléments cliquables « reconnaissables »: </a:t>
            </a:r>
            <a:r>
              <a:rPr lang="fr-FR" b="0" dirty="0">
                <a:latin typeface="Calibri" pitchFamily="34" charset="0"/>
                <a:cs typeface="Calibri" pitchFamily="34" charset="0"/>
              </a:rPr>
              <a:t>l’utilisateur doit comprendre qu’il s’agit bien d’éléments interactifs ; les icônes et les boutons de l’application doivent être visuellement saillants.</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Soigner les icônes: </a:t>
            </a:r>
            <a:r>
              <a:rPr lang="fr-FR" b="0" dirty="0">
                <a:latin typeface="Calibri" pitchFamily="34" charset="0"/>
                <a:cs typeface="Calibri" pitchFamily="34" charset="0"/>
              </a:rPr>
              <a:t>doubler les icônes d’un équivalent textuel, pour en rendre la compréhension encore plus facile.</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Exploiter le canal sonore et haptique: </a:t>
            </a:r>
            <a:r>
              <a:rPr lang="fr-FR" b="0" dirty="0">
                <a:latin typeface="Calibri" pitchFamily="34" charset="0"/>
                <a:cs typeface="Calibri" pitchFamily="34" charset="0"/>
              </a:rPr>
              <a:t>fournir un feedback à l’utilisateur.</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Assurer la continuité des contenus</a:t>
            </a:r>
            <a:r>
              <a:rPr lang="fr-FR" b="0" dirty="0">
                <a:latin typeface="Calibri" pitchFamily="34" charset="0"/>
                <a:cs typeface="Calibri" pitchFamily="34" charset="0"/>
              </a:rPr>
              <a:t>: par un univers familier et des contenus cohérents.</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Exploiter les outils « mobiles »: </a:t>
            </a:r>
          </a:p>
          <a:p>
            <a:pPr marL="235458" indent="-171450" algn="just">
              <a:spcBef>
                <a:spcPct val="20000"/>
              </a:spcBef>
              <a:buClr>
                <a:schemeClr val="accent1"/>
              </a:buClr>
              <a:buSzPct val="80000"/>
              <a:buFont typeface="Arial" panose="020B0604020202020204" pitchFamily="34" charset="0"/>
              <a:buChar char="•"/>
            </a:pPr>
            <a:r>
              <a:rPr lang="fr-FR" b="1" dirty="0">
                <a:latin typeface="Calibri" pitchFamily="34" charset="0"/>
                <a:cs typeface="Calibri" pitchFamily="34" charset="0"/>
              </a:rPr>
              <a:t>Penser au contexte d’utilisation et adapter la charte graphique: </a:t>
            </a:r>
            <a:r>
              <a:rPr lang="fr-FR" b="0" dirty="0">
                <a:latin typeface="Calibri" pitchFamily="34" charset="0"/>
                <a:cs typeface="Calibri" pitchFamily="34" charset="0"/>
              </a:rPr>
              <a:t>créer différentes versions de la charte graphique, que l’utilisateur choisira en fonction de ses besoins.</a:t>
            </a:r>
          </a:p>
          <a:p>
            <a:pPr marL="285750" indent="-285750" algn="l">
              <a:buFont typeface="Arial" panose="020B0604020202020204" pitchFamily="34" charset="0"/>
              <a:buChar char="•"/>
            </a:pPr>
            <a:endParaRPr lang="en-US" dirty="0">
              <a:ea typeface="ＭＳ Ｐゴシック" charset="0"/>
              <a:cs typeface="+mn-cs"/>
            </a:endParaRPr>
          </a:p>
        </p:txBody>
      </p:sp>
    </p:spTree>
    <p:extLst>
      <p:ext uri="{BB962C8B-B14F-4D97-AF65-F5344CB8AC3E}">
        <p14:creationId xmlns:p14="http://schemas.microsoft.com/office/powerpoint/2010/main" val="2136387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57</a:t>
            </a:fld>
            <a:endParaRPr lang="fr-FR" sz="1200"/>
          </a:p>
        </p:txBody>
      </p:sp>
      <p:sp>
        <p:nvSpPr>
          <p:cNvPr id="703490" name="Rectangle 2"/>
          <p:cNvSpPr>
            <a:spLocks noGrp="1" noRot="1" noChangeAspect="1" noChangeArrowheads="1" noTextEdit="1"/>
          </p:cNvSpPr>
          <p:nvPr>
            <p:ph type="sldImg"/>
          </p:nvPr>
        </p:nvSpPr>
        <p:spPr>
          <a:xfrm>
            <a:off x="379413" y="695325"/>
            <a:ext cx="6188075" cy="3481388"/>
          </a:xfrm>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marL="285750" indent="-285750" algn="l">
              <a:buFont typeface="Arial" panose="020B0604020202020204" pitchFamily="34" charset="0"/>
              <a:buChar char="•"/>
            </a:pPr>
            <a:endParaRPr lang="en-US" dirty="0">
              <a:ea typeface="ＭＳ Ｐゴシック" charset="0"/>
              <a:cs typeface="+mn-cs"/>
            </a:endParaRPr>
          </a:p>
        </p:txBody>
      </p:sp>
    </p:spTree>
    <p:extLst>
      <p:ext uri="{BB962C8B-B14F-4D97-AF65-F5344CB8AC3E}">
        <p14:creationId xmlns:p14="http://schemas.microsoft.com/office/powerpoint/2010/main" val="352728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r>
              <a:rPr lang="fr-FR" dirty="0"/>
              <a:t>La psychologie cognitive consiste à étudier principalement les fonctions psychologiques de l'être humain telles que la mémoire, le langage, l'intelligence ainsi que le raisonnement. Elle a par conséquent contribué à la réalisation de modèles pour prédire et expliquer le comportement du facteur humain. Ce dernier doit être modélisé, où il faudrait considérer son niveau d’expertise (débutant, confirmé, expert) ainsi que ses processus cognitifs (apprentissage, connaissance, croyance) et psychologiques (notion du chiffre magique).</a:t>
            </a:r>
          </a:p>
        </p:txBody>
      </p:sp>
      <p:sp>
        <p:nvSpPr>
          <p:cNvPr id="5" name="Espace réservé de la date 4"/>
          <p:cNvSpPr>
            <a:spLocks noGrp="1"/>
          </p:cNvSpPr>
          <p:nvPr>
            <p:ph type="dt" idx="1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en-US"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94798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pPr algn="l"/>
            <a:r>
              <a:rPr lang="fr-FR" sz="1800" b="0" i="0" u="none" strike="noStrike" baseline="0" dirty="0">
                <a:latin typeface="CIDFont+F3"/>
              </a:rPr>
              <a:t>Dans une approche </a:t>
            </a:r>
            <a:r>
              <a:rPr lang="fr-FR" sz="1800" b="0" i="0" u="none" strike="noStrike" baseline="0" dirty="0" err="1">
                <a:latin typeface="CIDFont+F3"/>
              </a:rPr>
              <a:t>anthropo-centrée</a:t>
            </a:r>
            <a:r>
              <a:rPr lang="fr-FR" sz="1800" b="0" i="0" u="none" strike="noStrike" baseline="0" dirty="0">
                <a:latin typeface="CIDFont+F3"/>
              </a:rPr>
              <a:t> où l’acteur principal est l’humain plusieurs modèles ont été proposés issus de la psychologie cognitive permettant ainsi de modéliser l’utilisateur.</a:t>
            </a:r>
          </a:p>
          <a:p>
            <a:pPr algn="l"/>
            <a:r>
              <a:rPr lang="fr-FR" sz="1800" b="0" i="0" u="none" strike="noStrike" baseline="0" dirty="0">
                <a:latin typeface="CIDFont+F3"/>
              </a:rPr>
              <a:t>Parmi ces modèles nous citons :</a:t>
            </a:r>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18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pPr algn="l"/>
            <a:r>
              <a:rPr lang="fr-FR" sz="1800" b="0" i="0" u="none" strike="noStrike" baseline="0" dirty="0">
                <a:latin typeface="CIDFont+F3"/>
              </a:rPr>
              <a:t>Le modèle du processeur humain vise à représenter l’être humain par une analogie avec l’ordinateur. Issu de la psychologie cognitive, ce modèle permet d'évaluer l'utilisabilité d'un produit. Il conceptualise de manière simplifiée le processus humain lors d’une phase interactive avec un système informatique.</a:t>
            </a:r>
          </a:p>
          <a:p>
            <a:pPr algn="l"/>
            <a:r>
              <a:rPr lang="fr-FR" sz="1800" b="0" i="0" u="none" strike="noStrike" baseline="0" dirty="0">
                <a:latin typeface="CIDFont+F3"/>
              </a:rPr>
              <a:t>Dans ce modèle l’humain est vu comme un système de traitement de l'information qui comporte 3 sous-systèmes interdépendants à savoir le système sensoriel, le système moteur et le système cognitif.</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0" dirty="0">
                <a:latin typeface="CIDFont+F3"/>
              </a:rPr>
              <a:t>Chacun de ces sous-systèmes dispose d’un processeur et d’une </a:t>
            </a:r>
            <a:r>
              <a:rPr lang="fr-FR" sz="1200" dirty="0">
                <a:latin typeface="CIDFont+F3"/>
              </a:rPr>
              <a:t>mémoire</a:t>
            </a:r>
            <a:r>
              <a:rPr lang="fr-FR" sz="1200" b="0" dirty="0">
                <a:latin typeface="CIDFont+F3"/>
              </a:rPr>
              <a:t>.</a:t>
            </a:r>
          </a:p>
          <a:p>
            <a:pPr algn="l"/>
            <a:r>
              <a:rPr lang="fr-FR" sz="1800" b="0" i="0" u="none" strike="noStrike" baseline="0" dirty="0">
                <a:latin typeface="CIDFont+F3"/>
              </a:rPr>
              <a:t>Nous allons nous intéressé au fonctionnement de la mémoire de l’être humain,</a:t>
            </a:r>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07000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fontScale="92500" lnSpcReduction="10000"/>
          </a:bodyPr>
          <a:lstStyle/>
          <a:p>
            <a:pPr algn="l"/>
            <a:r>
              <a:rPr lang="fr-FR" sz="1800" b="0" i="0" u="none" strike="noStrike" baseline="0" dirty="0">
                <a:latin typeface="CIDFont+F3"/>
              </a:rPr>
              <a:t>L’objective principale de l’ergonomie est de permettre la conception et la réalisation des interfaces homme-machine (IHM) qui soit accessibles, utiles, efficaces et agréables pour les utilisateurs finaux. Et pour cela il faut prendre en considération le comportement des utilisateurs et de leurs usages afin d’aboutir à une interface qui leur corresponde et leur facilite la prise en main. C’est ici qu’intervient la psychologie cognitive qui consiste à étudier les grandes fonctions psychologiques de l'être humain de la perception, à la production de comportements complexes, en passant par le traitement de l’information par le cerveau. Elle produit ainsi des modèles pour prédire et expliquer le comportement du sujet humain, elle participe aussi dans l’élaboration et l’instauration des critères ergonomiques.</a:t>
            </a:r>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21980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914400" y="1981200"/>
            <a:ext cx="10363200" cy="4114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fr-FR"/>
          </a:p>
        </p:txBody>
      </p:sp>
      <p:sp>
        <p:nvSpPr>
          <p:cNvPr id="5" name="Rectangle 10"/>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D65AC9CE-47AF-4D0C-AE36-CE68FEE4B29D}" type="slidenum">
              <a:rPr lang="fr-FR"/>
              <a:pPr/>
              <a:t>‹N°›</a:t>
            </a:fld>
            <a:endParaRPr lang="fr-FR"/>
          </a:p>
        </p:txBody>
      </p:sp>
    </p:spTree>
    <p:extLst>
      <p:ext uri="{BB962C8B-B14F-4D97-AF65-F5344CB8AC3E}">
        <p14:creationId xmlns:p14="http://schemas.microsoft.com/office/powerpoint/2010/main" val="186259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a:t>Cliquez et modifiez le titre</a:t>
            </a:r>
          </a:p>
        </p:txBody>
      </p:sp>
    </p:spTree>
    <p:extLst>
      <p:ext uri="{BB962C8B-B14F-4D97-AF65-F5344CB8AC3E}">
        <p14:creationId xmlns:p14="http://schemas.microsoft.com/office/powerpoint/2010/main" val="1949387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rmal (Texte)">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E8F61EAD-CE1A-4966-8BD8-BEA08FB327F6}"/>
              </a:ext>
            </a:extLst>
          </p:cNvPr>
          <p:cNvSpPr txBox="1">
            <a:spLocks/>
          </p:cNvSpPr>
          <p:nvPr userDrawn="1"/>
        </p:nvSpPr>
        <p:spPr>
          <a:xfrm>
            <a:off x="10953752" y="6488114"/>
            <a:ext cx="1238249" cy="36512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DD5874C-2CA0-4F1B-9E90-39CA99B7748F}" type="slidenum">
              <a:rPr lang="fr-FR" altLang="fr-FR" sz="1600" b="1">
                <a:solidFill>
                  <a:schemeClr val="bg1"/>
                </a:solidFill>
              </a:rPr>
              <a:pPr algn="r" eaLnBrk="1" hangingPunct="1"/>
              <a:t>‹N°›</a:t>
            </a:fld>
            <a:endParaRPr lang="fr-FR" altLang="fr-FR" sz="1600" b="1">
              <a:solidFill>
                <a:schemeClr val="bg1"/>
              </a:solidFill>
            </a:endParaRPr>
          </a:p>
        </p:txBody>
      </p:sp>
      <p:sp>
        <p:nvSpPr>
          <p:cNvPr id="17" name="Espace réservé du texte 16">
            <a:extLst>
              <a:ext uri="{FF2B5EF4-FFF2-40B4-BE49-F238E27FC236}">
                <a16:creationId xmlns:a16="http://schemas.microsoft.com/office/drawing/2014/main" id="{54838125-6EF6-4E8B-9627-22E842182A32}"/>
              </a:ext>
            </a:extLst>
          </p:cNvPr>
          <p:cNvSpPr>
            <a:spLocks noGrp="1"/>
          </p:cNvSpPr>
          <p:nvPr>
            <p:ph type="body" sz="quarter" idx="10"/>
          </p:nvPr>
        </p:nvSpPr>
        <p:spPr>
          <a:xfrm>
            <a:off x="646545" y="1112835"/>
            <a:ext cx="10899872" cy="5038728"/>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Pct val="70000"/>
              <a:buFontTx/>
              <a:buBlip>
                <a:blip r:embed="rId2"/>
              </a:buBlip>
              <a:tabLst/>
              <a:defRPr sz="2400" b="1">
                <a:latin typeface="+mj-lt"/>
              </a:defRPr>
            </a:lvl1pPr>
            <a:lvl2pPr marL="557213" marR="0" indent="-288000" algn="l" defTabSz="914400" rtl="0" eaLnBrk="1" fontAlgn="auto" latinLnBrk="0" hangingPunct="1">
              <a:lnSpc>
                <a:spcPct val="90000"/>
              </a:lnSpc>
              <a:spcBef>
                <a:spcPts val="500"/>
              </a:spcBef>
              <a:spcAft>
                <a:spcPts val="0"/>
              </a:spcAft>
              <a:buClrTx/>
              <a:buSzPct val="70000"/>
              <a:buFontTx/>
              <a:buBlip>
                <a:blip r:embed="rId2"/>
              </a:buBlip>
              <a:tabLst/>
              <a:defRPr sz="2000">
                <a:latin typeface="+mj-lt"/>
              </a:defRPr>
            </a:lvl2pPr>
            <a:lvl3pPr marL="803275" indent="-258763" defTabSz="984250">
              <a:buSzPct val="70000"/>
              <a:buFontTx/>
              <a:buBlip>
                <a:blip r:embed="rId2"/>
              </a:buBlip>
              <a:defRPr sz="1800">
                <a:latin typeface="+mj-lt"/>
              </a:defRPr>
            </a:lvl3pPr>
            <a:lvl4pPr marL="1081088" indent="-228600">
              <a:buSzPct val="70000"/>
              <a:buFontTx/>
              <a:buBlip>
                <a:blip r:embed="rId2"/>
              </a:buBlip>
              <a:defRPr sz="1600">
                <a:latin typeface="+mj-lt"/>
              </a:defRPr>
            </a:lvl4pPr>
            <a:lvl5pPr marL="1441450" indent="-285750">
              <a:buSzPct val="70000"/>
              <a:buFontTx/>
              <a:buBlip>
                <a:blip r:embed="rId2"/>
              </a:buBlip>
              <a:defRPr sz="1600">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 </a:t>
            </a:r>
          </a:p>
        </p:txBody>
      </p:sp>
      <p:sp>
        <p:nvSpPr>
          <p:cNvPr id="10" name="Espace réservé du texte 4">
            <a:extLst>
              <a:ext uri="{FF2B5EF4-FFF2-40B4-BE49-F238E27FC236}">
                <a16:creationId xmlns:a16="http://schemas.microsoft.com/office/drawing/2014/main" id="{46A7CF13-5350-4380-B440-A6507EB64A92}"/>
              </a:ext>
            </a:extLst>
          </p:cNvPr>
          <p:cNvSpPr>
            <a:spLocks noGrp="1"/>
          </p:cNvSpPr>
          <p:nvPr>
            <p:ph type="body" sz="quarter" idx="12"/>
          </p:nvPr>
        </p:nvSpPr>
        <p:spPr>
          <a:xfrm>
            <a:off x="0" y="13854"/>
            <a:ext cx="12192000" cy="748146"/>
          </a:xfrm>
          <a:prstGeom prst="rect">
            <a:avLst/>
          </a:prstGeom>
        </p:spPr>
        <p:txBody>
          <a:bodyPr anchor="ctr"/>
          <a:lstStyle>
            <a:lvl1pPr marL="179388" indent="0">
              <a:lnSpc>
                <a:spcPct val="100000"/>
              </a:lnSpc>
              <a:spcBef>
                <a:spcPts val="0"/>
              </a:spcBef>
              <a:buNone/>
              <a:defRPr sz="4000" b="0" normalizeH="0" baseline="0">
                <a:solidFill>
                  <a:schemeClr val="bg1"/>
                </a:solidFill>
                <a:latin typeface="+mj-lt"/>
              </a:defRPr>
            </a:lvl1pPr>
          </a:lstStyle>
          <a:p>
            <a:pPr lvl="0"/>
            <a:r>
              <a:rPr lang="fr-FR"/>
              <a:t>Modifier les styles du texte du masque</a:t>
            </a:r>
          </a:p>
        </p:txBody>
      </p:sp>
    </p:spTree>
    <p:extLst>
      <p:ext uri="{BB962C8B-B14F-4D97-AF65-F5344CB8AC3E}">
        <p14:creationId xmlns:p14="http://schemas.microsoft.com/office/powerpoint/2010/main" val="248484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rmal (Deux colonnes)">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06D6FE59-07CF-41D8-BA35-7D990C9BCFD9}"/>
              </a:ext>
            </a:extLst>
          </p:cNvPr>
          <p:cNvSpPr txBox="1">
            <a:spLocks/>
          </p:cNvSpPr>
          <p:nvPr userDrawn="1"/>
        </p:nvSpPr>
        <p:spPr>
          <a:xfrm>
            <a:off x="10953752" y="6488114"/>
            <a:ext cx="1238249" cy="36512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1464E05-CBB2-4B63-929D-6976BE0D997D}" type="slidenum">
              <a:rPr lang="fr-FR" altLang="fr-FR" sz="1600" b="1">
                <a:solidFill>
                  <a:schemeClr val="bg1"/>
                </a:solidFill>
              </a:rPr>
              <a:pPr algn="r" eaLnBrk="1" hangingPunct="1"/>
              <a:t>‹N°›</a:t>
            </a:fld>
            <a:endParaRPr lang="fr-FR" altLang="fr-FR" sz="1600" b="1">
              <a:solidFill>
                <a:schemeClr val="bg1"/>
              </a:solidFill>
            </a:endParaRPr>
          </a:p>
        </p:txBody>
      </p:sp>
      <p:sp>
        <p:nvSpPr>
          <p:cNvPr id="10" name="Espace réservé du texte 4">
            <a:extLst>
              <a:ext uri="{FF2B5EF4-FFF2-40B4-BE49-F238E27FC236}">
                <a16:creationId xmlns:a16="http://schemas.microsoft.com/office/drawing/2014/main" id="{D3D2851A-9903-41D6-850A-A9021C6B823D}"/>
              </a:ext>
            </a:extLst>
          </p:cNvPr>
          <p:cNvSpPr>
            <a:spLocks noGrp="1"/>
          </p:cNvSpPr>
          <p:nvPr>
            <p:ph type="body" sz="quarter" idx="12"/>
          </p:nvPr>
        </p:nvSpPr>
        <p:spPr>
          <a:xfrm>
            <a:off x="0" y="13854"/>
            <a:ext cx="12192000" cy="748146"/>
          </a:xfrm>
          <a:prstGeom prst="rect">
            <a:avLst/>
          </a:prstGeom>
        </p:spPr>
        <p:txBody>
          <a:bodyPr anchor="ctr"/>
          <a:lstStyle>
            <a:lvl1pPr marL="179388" indent="0">
              <a:lnSpc>
                <a:spcPct val="100000"/>
              </a:lnSpc>
              <a:spcBef>
                <a:spcPts val="0"/>
              </a:spcBef>
              <a:buNone/>
              <a:defRPr sz="4000" b="0" normalizeH="0" baseline="0">
                <a:solidFill>
                  <a:schemeClr val="bg1"/>
                </a:solidFill>
                <a:latin typeface="+mj-lt"/>
              </a:defRPr>
            </a:lvl1pPr>
          </a:lstStyle>
          <a:p>
            <a:pPr lvl="0"/>
            <a:r>
              <a:rPr lang="fr-FR"/>
              <a:t>Modifier les styles du texte du masque</a:t>
            </a:r>
          </a:p>
        </p:txBody>
      </p:sp>
      <p:sp>
        <p:nvSpPr>
          <p:cNvPr id="11" name="Espace réservé du texte 16">
            <a:extLst>
              <a:ext uri="{FF2B5EF4-FFF2-40B4-BE49-F238E27FC236}">
                <a16:creationId xmlns:a16="http://schemas.microsoft.com/office/drawing/2014/main" id="{C20A8CE0-05BC-4684-A634-1FA11EA36229}"/>
              </a:ext>
            </a:extLst>
          </p:cNvPr>
          <p:cNvSpPr>
            <a:spLocks noGrp="1"/>
          </p:cNvSpPr>
          <p:nvPr>
            <p:ph type="body" sz="quarter" idx="13"/>
          </p:nvPr>
        </p:nvSpPr>
        <p:spPr>
          <a:xfrm>
            <a:off x="646546" y="1112835"/>
            <a:ext cx="5347855" cy="5064128"/>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Pct val="70000"/>
              <a:buFontTx/>
              <a:buBlip>
                <a:blip r:embed="rId2"/>
              </a:buBlip>
              <a:tabLst/>
              <a:defRPr sz="2400" b="1">
                <a:latin typeface="+mj-lt"/>
              </a:defRPr>
            </a:lvl1pPr>
            <a:lvl2pPr marL="557213" marR="0" indent="-288000" algn="l" defTabSz="914400" rtl="0" eaLnBrk="1" fontAlgn="auto" latinLnBrk="0" hangingPunct="1">
              <a:lnSpc>
                <a:spcPct val="90000"/>
              </a:lnSpc>
              <a:spcBef>
                <a:spcPts val="500"/>
              </a:spcBef>
              <a:spcAft>
                <a:spcPts val="0"/>
              </a:spcAft>
              <a:buClrTx/>
              <a:buSzPct val="70000"/>
              <a:buFontTx/>
              <a:buBlip>
                <a:blip r:embed="rId2"/>
              </a:buBlip>
              <a:tabLst/>
              <a:defRPr sz="2000">
                <a:latin typeface="+mj-lt"/>
              </a:defRPr>
            </a:lvl2pPr>
            <a:lvl3pPr marL="803275" indent="-258763" defTabSz="984250">
              <a:buSzPct val="70000"/>
              <a:buFontTx/>
              <a:buBlip>
                <a:blip r:embed="rId2"/>
              </a:buBlip>
              <a:defRPr sz="1800">
                <a:latin typeface="+mj-lt"/>
              </a:defRPr>
            </a:lvl3pPr>
            <a:lvl4pPr marL="1081088" indent="-228600">
              <a:buSzPct val="70000"/>
              <a:buFontTx/>
              <a:buBlip>
                <a:blip r:embed="rId2"/>
              </a:buBlip>
              <a:defRPr sz="1600">
                <a:latin typeface="+mj-lt"/>
              </a:defRPr>
            </a:lvl4pPr>
            <a:lvl5pPr marL="1441450" indent="-285750">
              <a:buSzPct val="70000"/>
              <a:buFontTx/>
              <a:buBlip>
                <a:blip r:embed="rId2"/>
              </a:buBlip>
              <a:defRPr sz="1600">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 </a:t>
            </a:r>
          </a:p>
        </p:txBody>
      </p:sp>
      <p:sp>
        <p:nvSpPr>
          <p:cNvPr id="12" name="Espace réservé du texte 16">
            <a:extLst>
              <a:ext uri="{FF2B5EF4-FFF2-40B4-BE49-F238E27FC236}">
                <a16:creationId xmlns:a16="http://schemas.microsoft.com/office/drawing/2014/main" id="{41427325-3E80-40FB-B1E8-0D6C88766CF8}"/>
              </a:ext>
            </a:extLst>
          </p:cNvPr>
          <p:cNvSpPr>
            <a:spLocks noGrp="1"/>
          </p:cNvSpPr>
          <p:nvPr>
            <p:ph type="body" sz="quarter" idx="14"/>
          </p:nvPr>
        </p:nvSpPr>
        <p:spPr>
          <a:xfrm>
            <a:off x="6204527" y="1112835"/>
            <a:ext cx="5347855" cy="5064128"/>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Pct val="70000"/>
              <a:buFontTx/>
              <a:buBlip>
                <a:blip r:embed="rId2"/>
              </a:buBlip>
              <a:tabLst/>
              <a:defRPr sz="2400" b="1">
                <a:latin typeface="+mj-lt"/>
              </a:defRPr>
            </a:lvl1pPr>
            <a:lvl2pPr marL="557213" marR="0" indent="-288000" algn="l" defTabSz="914400" rtl="0" eaLnBrk="1" fontAlgn="auto" latinLnBrk="0" hangingPunct="1">
              <a:lnSpc>
                <a:spcPct val="90000"/>
              </a:lnSpc>
              <a:spcBef>
                <a:spcPts val="500"/>
              </a:spcBef>
              <a:spcAft>
                <a:spcPts val="0"/>
              </a:spcAft>
              <a:buClrTx/>
              <a:buSzPct val="70000"/>
              <a:buFontTx/>
              <a:buBlip>
                <a:blip r:embed="rId2"/>
              </a:buBlip>
              <a:tabLst/>
              <a:defRPr sz="2000">
                <a:latin typeface="+mj-lt"/>
              </a:defRPr>
            </a:lvl2pPr>
            <a:lvl3pPr marL="803275" indent="-258763" defTabSz="984250">
              <a:buSzPct val="70000"/>
              <a:buFontTx/>
              <a:buBlip>
                <a:blip r:embed="rId2"/>
              </a:buBlip>
              <a:defRPr sz="1800">
                <a:latin typeface="+mj-lt"/>
              </a:defRPr>
            </a:lvl3pPr>
            <a:lvl4pPr marL="1081088" indent="-228600">
              <a:buSzPct val="70000"/>
              <a:buFontTx/>
              <a:buBlip>
                <a:blip r:embed="rId2"/>
              </a:buBlip>
              <a:defRPr sz="1600">
                <a:latin typeface="+mj-lt"/>
              </a:defRPr>
            </a:lvl4pPr>
            <a:lvl5pPr marL="1441450" indent="-285750">
              <a:buSzPct val="70000"/>
              <a:buFontTx/>
              <a:buBlip>
                <a:blip r:embed="rId2"/>
              </a:buBlip>
              <a:defRPr sz="1600">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 </a:t>
            </a:r>
          </a:p>
        </p:txBody>
      </p:sp>
      <p:sp>
        <p:nvSpPr>
          <p:cNvPr id="6" name="Espace réservé du pied de page 4">
            <a:extLst>
              <a:ext uri="{FF2B5EF4-FFF2-40B4-BE49-F238E27FC236}">
                <a16:creationId xmlns:a16="http://schemas.microsoft.com/office/drawing/2014/main" id="{DDEFE81D-31B6-467E-B474-6741F33B851A}"/>
              </a:ext>
            </a:extLst>
          </p:cNvPr>
          <p:cNvSpPr>
            <a:spLocks noGrp="1"/>
          </p:cNvSpPr>
          <p:nvPr>
            <p:ph type="ftr" sz="quarter" idx="15"/>
          </p:nvPr>
        </p:nvSpPr>
        <p:spPr>
          <a:xfrm>
            <a:off x="6144685" y="6500814"/>
            <a:ext cx="4540249" cy="325437"/>
          </a:xfrm>
          <a:prstGeom prst="rect">
            <a:avLst/>
          </a:prstGeom>
        </p:spPr>
        <p:txBody>
          <a:bodyPr anchor="ctr"/>
          <a:lstStyle>
            <a:lvl1pPr eaLnBrk="1" fontAlgn="auto" hangingPunct="1">
              <a:spcBef>
                <a:spcPts val="0"/>
              </a:spcBef>
              <a:spcAft>
                <a:spcPts val="0"/>
              </a:spcAft>
              <a:defRPr sz="1200">
                <a:solidFill>
                  <a:schemeClr val="bg1"/>
                </a:solidFill>
                <a:latin typeface="+mn-lt"/>
              </a:defRPr>
            </a:lvl1pPr>
          </a:lstStyle>
          <a:p>
            <a:pPr>
              <a:defRPr/>
            </a:pPr>
            <a:r>
              <a:rPr lang="fr-FR"/>
              <a:t>© Mostefai Sihem</a:t>
            </a:r>
            <a:endParaRPr lang="fr-FR" dirty="0"/>
          </a:p>
        </p:txBody>
      </p:sp>
    </p:spTree>
    <p:extLst>
      <p:ext uri="{BB962C8B-B14F-4D97-AF65-F5344CB8AC3E}">
        <p14:creationId xmlns:p14="http://schemas.microsoft.com/office/powerpoint/2010/main" val="315942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rmal (Texte avec boite)">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45DEB7D4-905F-4839-AE6B-FD82A7E28AD5}"/>
              </a:ext>
            </a:extLst>
          </p:cNvPr>
          <p:cNvSpPr txBox="1">
            <a:spLocks/>
          </p:cNvSpPr>
          <p:nvPr userDrawn="1"/>
        </p:nvSpPr>
        <p:spPr>
          <a:xfrm>
            <a:off x="10953752" y="6488114"/>
            <a:ext cx="1238249" cy="36512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C360921-CAAE-47B1-B4A2-83ACBFE22A8C}" type="slidenum">
              <a:rPr lang="fr-FR" altLang="fr-FR" sz="1600" b="1">
                <a:solidFill>
                  <a:schemeClr val="bg1"/>
                </a:solidFill>
              </a:rPr>
              <a:pPr algn="r" eaLnBrk="1" hangingPunct="1"/>
              <a:t>‹N°›</a:t>
            </a:fld>
            <a:endParaRPr lang="fr-FR" altLang="fr-FR" sz="1600" b="1">
              <a:solidFill>
                <a:schemeClr val="bg1"/>
              </a:solidFill>
            </a:endParaRPr>
          </a:p>
        </p:txBody>
      </p:sp>
      <p:sp>
        <p:nvSpPr>
          <p:cNvPr id="10" name="Espace réservé du texte 4">
            <a:extLst>
              <a:ext uri="{FF2B5EF4-FFF2-40B4-BE49-F238E27FC236}">
                <a16:creationId xmlns:a16="http://schemas.microsoft.com/office/drawing/2014/main" id="{46A7CF13-5350-4380-B440-A6507EB64A92}"/>
              </a:ext>
            </a:extLst>
          </p:cNvPr>
          <p:cNvSpPr>
            <a:spLocks noGrp="1"/>
          </p:cNvSpPr>
          <p:nvPr>
            <p:ph type="body" sz="quarter" idx="12"/>
          </p:nvPr>
        </p:nvSpPr>
        <p:spPr>
          <a:xfrm>
            <a:off x="0" y="13854"/>
            <a:ext cx="12192000" cy="748146"/>
          </a:xfrm>
          <a:prstGeom prst="rect">
            <a:avLst/>
          </a:prstGeom>
        </p:spPr>
        <p:txBody>
          <a:bodyPr anchor="ctr"/>
          <a:lstStyle>
            <a:lvl1pPr marL="179388" indent="0">
              <a:lnSpc>
                <a:spcPct val="100000"/>
              </a:lnSpc>
              <a:spcBef>
                <a:spcPts val="0"/>
              </a:spcBef>
              <a:buNone/>
              <a:defRPr sz="4000" b="0" normalizeH="0" baseline="0">
                <a:solidFill>
                  <a:schemeClr val="bg1"/>
                </a:solidFill>
                <a:latin typeface="+mj-lt"/>
              </a:defRPr>
            </a:lvl1pPr>
          </a:lstStyle>
          <a:p>
            <a:pPr lvl="0"/>
            <a:r>
              <a:rPr lang="fr-FR"/>
              <a:t>Modifier les styles du texte du masque</a:t>
            </a:r>
          </a:p>
        </p:txBody>
      </p:sp>
      <p:sp>
        <p:nvSpPr>
          <p:cNvPr id="8" name="Espace réservé du texte 16">
            <a:extLst>
              <a:ext uri="{FF2B5EF4-FFF2-40B4-BE49-F238E27FC236}">
                <a16:creationId xmlns:a16="http://schemas.microsoft.com/office/drawing/2014/main" id="{E533AA88-2002-4AB0-8628-9EFD946D1096}"/>
              </a:ext>
            </a:extLst>
          </p:cNvPr>
          <p:cNvSpPr>
            <a:spLocks noGrp="1"/>
          </p:cNvSpPr>
          <p:nvPr>
            <p:ph type="body" sz="quarter" idx="13"/>
          </p:nvPr>
        </p:nvSpPr>
        <p:spPr>
          <a:xfrm>
            <a:off x="646545" y="1112836"/>
            <a:ext cx="10899872" cy="345916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Pct val="70000"/>
              <a:buFontTx/>
              <a:buBlip>
                <a:blip r:embed="rId2"/>
              </a:buBlip>
              <a:tabLst/>
              <a:defRPr sz="2400" b="1">
                <a:latin typeface="+mj-lt"/>
              </a:defRPr>
            </a:lvl1pPr>
            <a:lvl2pPr marL="557213" marR="0" indent="-288000" algn="l" defTabSz="914400" rtl="0" eaLnBrk="1" fontAlgn="auto" latinLnBrk="0" hangingPunct="1">
              <a:lnSpc>
                <a:spcPct val="90000"/>
              </a:lnSpc>
              <a:spcBef>
                <a:spcPts val="500"/>
              </a:spcBef>
              <a:spcAft>
                <a:spcPts val="0"/>
              </a:spcAft>
              <a:buClrTx/>
              <a:buSzPct val="70000"/>
              <a:buFontTx/>
              <a:buBlip>
                <a:blip r:embed="rId2"/>
              </a:buBlip>
              <a:tabLst/>
              <a:defRPr sz="2000">
                <a:latin typeface="+mj-lt"/>
              </a:defRPr>
            </a:lvl2pPr>
            <a:lvl3pPr marL="803275" indent="-258763" defTabSz="984250">
              <a:buSzPct val="70000"/>
              <a:buFontTx/>
              <a:buBlip>
                <a:blip r:embed="rId2"/>
              </a:buBlip>
              <a:defRPr sz="1800">
                <a:latin typeface="+mj-lt"/>
              </a:defRPr>
            </a:lvl3pPr>
            <a:lvl4pPr marL="1081088" indent="-228600">
              <a:buSzPct val="70000"/>
              <a:buFontTx/>
              <a:buBlip>
                <a:blip r:embed="rId2"/>
              </a:buBlip>
              <a:defRPr sz="1600">
                <a:latin typeface="+mj-lt"/>
              </a:defRPr>
            </a:lvl4pPr>
            <a:lvl5pPr marL="1441450" indent="-285750">
              <a:buSzPct val="70000"/>
              <a:buFontTx/>
              <a:buBlip>
                <a:blip r:embed="rId2"/>
              </a:buBlip>
              <a:defRPr sz="1600">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 </a:t>
            </a:r>
          </a:p>
        </p:txBody>
      </p:sp>
    </p:spTree>
    <p:extLst>
      <p:ext uri="{BB962C8B-B14F-4D97-AF65-F5344CB8AC3E}">
        <p14:creationId xmlns:p14="http://schemas.microsoft.com/office/powerpoint/2010/main" val="323195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52583" y="0"/>
            <a:ext cx="74479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gner et arrondir un rectangle à un seul coin 7"/>
          <p:cNvSpPr/>
          <p:nvPr userDrawn="1"/>
        </p:nvSpPr>
        <p:spPr>
          <a:xfrm>
            <a:off x="239350" y="260648"/>
            <a:ext cx="11713301" cy="6336704"/>
          </a:xfrm>
          <a:prstGeom prst="snipRoundRect">
            <a:avLst>
              <a:gd name="adj1" fmla="val 11067"/>
              <a:gd name="adj2" fmla="val 14513"/>
            </a:avLst>
          </a:prstGeom>
          <a:gradFill flip="none" rotWithShape="1">
            <a:gsLst>
              <a:gs pos="0">
                <a:schemeClr val="bg1"/>
              </a:gs>
              <a:gs pos="81000">
                <a:schemeClr val="bg1"/>
              </a:gs>
              <a:gs pos="100000">
                <a:schemeClr val="accent1">
                  <a:lumMod val="30000"/>
                  <a:lumOff val="70000"/>
                </a:schemeClr>
              </a:gs>
            </a:gsLst>
            <a:lin ang="16200000" scaled="1"/>
            <a:tileRect/>
          </a:gra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b="1" dirty="0">
              <a:solidFill>
                <a:srgbClr val="000000"/>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9" name="Pentagone 8"/>
          <p:cNvSpPr/>
          <p:nvPr userDrawn="1"/>
        </p:nvSpPr>
        <p:spPr>
          <a:xfrm>
            <a:off x="527381" y="6453336"/>
            <a:ext cx="2832315"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400" dirty="0">
                <a:solidFill>
                  <a:srgbClr val="000000"/>
                </a:solidFill>
              </a:rPr>
              <a:t>Dr. Guezouli L. – Cours des IHM</a:t>
            </a:r>
          </a:p>
        </p:txBody>
      </p:sp>
      <p:sp>
        <p:nvSpPr>
          <p:cNvPr id="10" name="Pentagone 9"/>
          <p:cNvSpPr/>
          <p:nvPr userDrawn="1"/>
        </p:nvSpPr>
        <p:spPr>
          <a:xfrm flipH="1">
            <a:off x="10800523" y="6453336"/>
            <a:ext cx="864000"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eaLnBrk="0" fontAlgn="base" hangingPunct="0">
              <a:spcBef>
                <a:spcPct val="0"/>
              </a:spcBef>
              <a:spcAft>
                <a:spcPct val="0"/>
              </a:spcAft>
            </a:pPr>
            <a:fld id="{090E26ED-B2F5-4811-9455-0442D5628303}" type="slidenum">
              <a:rPr kumimoji="1" lang="fr-FR" sz="1400" kern="1200" smtClean="0">
                <a:solidFill>
                  <a:srgbClr val="000000"/>
                </a:solidFill>
                <a:latin typeface="+mn-lt"/>
                <a:ea typeface="+mn-ea"/>
                <a:cs typeface="+mn-cs"/>
              </a:rPr>
              <a:pPr algn="r" rtl="0" eaLnBrk="0" fontAlgn="base" hangingPunct="0">
                <a:spcBef>
                  <a:spcPct val="0"/>
                </a:spcBef>
                <a:spcAft>
                  <a:spcPct val="0"/>
                </a:spcAft>
              </a:pPr>
              <a:t>‹N°›</a:t>
            </a:fld>
            <a:endParaRPr kumimoji="1" lang="fr-FR" sz="1400" kern="1200" dirty="0">
              <a:solidFill>
                <a:srgbClr val="000000"/>
              </a:solidFill>
              <a:latin typeface="+mn-lt"/>
              <a:ea typeface="+mn-ea"/>
              <a:cs typeface="+mn-cs"/>
            </a:endParaRPr>
          </a:p>
        </p:txBody>
      </p:sp>
      <p:sp>
        <p:nvSpPr>
          <p:cNvPr id="2" name="ZoneTexte 1">
            <a:extLst>
              <a:ext uri="{FF2B5EF4-FFF2-40B4-BE49-F238E27FC236}">
                <a16:creationId xmlns:a16="http://schemas.microsoft.com/office/drawing/2014/main" id="{DAB6E111-01A3-4489-97B2-82A78DEE0709}"/>
              </a:ext>
            </a:extLst>
          </p:cNvPr>
          <p:cNvSpPr txBox="1"/>
          <p:nvPr userDrawn="1"/>
        </p:nvSpPr>
        <p:spPr>
          <a:xfrm>
            <a:off x="6213331" y="6531825"/>
            <a:ext cx="1178813" cy="338554"/>
          </a:xfrm>
          <a:prstGeom prst="rect">
            <a:avLst/>
          </a:prstGeom>
          <a:noFill/>
        </p:spPr>
        <p:txBody>
          <a:bodyPr wrap="square" rtlCol="0">
            <a:spAutoFit/>
          </a:bodyPr>
          <a:lstStyle/>
          <a:p>
            <a:r>
              <a:rPr lang="fr-FR" sz="1600" b="0" dirty="0"/>
              <a:t>202</a:t>
            </a:r>
            <a:r>
              <a:rPr lang="ar-DZ" sz="1600" b="0" dirty="0"/>
              <a:t>1</a:t>
            </a:r>
            <a:r>
              <a:rPr lang="fr-FR" sz="1600" b="0" dirty="0"/>
              <a:t>-20</a:t>
            </a:r>
            <a:r>
              <a:rPr lang="ar-DZ" sz="1600" b="0" dirty="0"/>
              <a:t>22</a:t>
            </a:r>
            <a:endParaRPr lang="fr-FR" sz="16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hf hdr="0" ftr="0" dt="0"/>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p:titleStyle>
    <p:body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58F1E6E-6B1B-4117-B7DD-AB84776D0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177" y="-841066"/>
            <a:ext cx="5237647" cy="7527137"/>
          </a:xfrm>
          <a:prstGeom prst="rect">
            <a:avLst/>
          </a:prstGeom>
        </p:spPr>
      </p:pic>
      <p:sp>
        <p:nvSpPr>
          <p:cNvPr id="14" name="Rectangle 3">
            <a:extLst>
              <a:ext uri="{FF2B5EF4-FFF2-40B4-BE49-F238E27FC236}">
                <a16:creationId xmlns:a16="http://schemas.microsoft.com/office/drawing/2014/main" id="{4DA383CD-7A37-446C-908B-E503C232B2C0}"/>
              </a:ext>
            </a:extLst>
          </p:cNvPr>
          <p:cNvSpPr txBox="1">
            <a:spLocks noChangeArrowheads="1"/>
          </p:cNvSpPr>
          <p:nvPr/>
        </p:nvSpPr>
        <p:spPr>
          <a:xfrm>
            <a:off x="1811524" y="2132856"/>
            <a:ext cx="8568952" cy="1872208"/>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Cours</a:t>
            </a:r>
          </a:p>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Interface Homme Machine</a:t>
            </a:r>
          </a:p>
        </p:txBody>
      </p:sp>
      <p:sp>
        <p:nvSpPr>
          <p:cNvPr id="15" name="Rectangle 3">
            <a:extLst>
              <a:ext uri="{FF2B5EF4-FFF2-40B4-BE49-F238E27FC236}">
                <a16:creationId xmlns:a16="http://schemas.microsoft.com/office/drawing/2014/main" id="{82D0F752-7A86-4A1C-ADA9-54FE90F11D18}"/>
              </a:ext>
            </a:extLst>
          </p:cNvPr>
          <p:cNvSpPr txBox="1">
            <a:spLocks noChangeArrowheads="1"/>
          </p:cNvSpPr>
          <p:nvPr/>
        </p:nvSpPr>
        <p:spPr>
          <a:xfrm>
            <a:off x="1812339" y="3356992"/>
            <a:ext cx="8568952" cy="648072"/>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2400" b="0" dirty="0">
                <a:latin typeface="Lato Light" panose="020F0502020204030203" pitchFamily="34" charset="0"/>
                <a:ea typeface="Lato Light" panose="020F0502020204030203" pitchFamily="34" charset="0"/>
                <a:cs typeface="Lato Light" panose="020F0502020204030203" pitchFamily="34" charset="0"/>
              </a:rPr>
              <a:t>Pour les étudiant Licence 3 - ISIL</a:t>
            </a:r>
          </a:p>
        </p:txBody>
      </p:sp>
      <p:sp>
        <p:nvSpPr>
          <p:cNvPr id="7" name="Rectangle 3">
            <a:extLst>
              <a:ext uri="{FF2B5EF4-FFF2-40B4-BE49-F238E27FC236}">
                <a16:creationId xmlns:a16="http://schemas.microsoft.com/office/drawing/2014/main" id="{073A6741-CF11-42DD-8D8B-1981FB009F77}"/>
              </a:ext>
            </a:extLst>
          </p:cNvPr>
          <p:cNvSpPr txBox="1">
            <a:spLocks noChangeArrowheads="1"/>
          </p:cNvSpPr>
          <p:nvPr/>
        </p:nvSpPr>
        <p:spPr>
          <a:xfrm>
            <a:off x="1811524" y="4365104"/>
            <a:ext cx="8568952" cy="648072"/>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36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Chapitre 2: Principes d’ergonomie des interfaces</a:t>
            </a:r>
          </a:p>
        </p:txBody>
      </p:sp>
    </p:spTree>
    <p:extLst>
      <p:ext uri="{BB962C8B-B14F-4D97-AF65-F5344CB8AC3E}">
        <p14:creationId xmlns:p14="http://schemas.microsoft.com/office/powerpoint/2010/main" val="347320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pied de page 4">
            <a:extLst>
              <a:ext uri="{FF2B5EF4-FFF2-40B4-BE49-F238E27FC236}">
                <a16:creationId xmlns:a16="http://schemas.microsoft.com/office/drawing/2014/main" id="{1EAABFDB-8E41-4689-B31F-35EED1B95EA9}"/>
              </a:ext>
            </a:extLst>
          </p:cNvPr>
          <p:cNvSpPr>
            <a:spLocks noGrp="1" noChangeArrowheads="1"/>
          </p:cNvSpPr>
          <p:nvPr>
            <p:ph type="ftr" sz="quarter" idx="15"/>
          </p:nvPr>
        </p:nvSpPr>
        <p:spPr bwMode="auto">
          <a:xfrm>
            <a:off x="6132514" y="6703964"/>
            <a:ext cx="3405187" cy="32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a:solidFill>
                  <a:schemeClr val="bg1"/>
                </a:solidFill>
                <a:cs typeface="Calibri" panose="020F0502020204030204" pitchFamily="34" charset="0"/>
              </a:rPr>
              <a:t>© Mostefai Sihem</a:t>
            </a:r>
          </a:p>
        </p:txBody>
      </p:sp>
      <p:sp>
        <p:nvSpPr>
          <p:cNvPr id="14" name="Rectangle 2">
            <a:extLst>
              <a:ext uri="{FF2B5EF4-FFF2-40B4-BE49-F238E27FC236}">
                <a16:creationId xmlns:a16="http://schemas.microsoft.com/office/drawing/2014/main" id="{5BB6FA57-C3E8-4F19-8455-F352637AC9CC}"/>
              </a:ext>
            </a:extLst>
          </p:cNvPr>
          <p:cNvSpPr txBox="1">
            <a:spLocks noChangeArrowheads="1"/>
          </p:cNvSpPr>
          <p:nvPr/>
        </p:nvSpPr>
        <p:spPr>
          <a:xfrm>
            <a:off x="1874228" y="520824"/>
            <a:ext cx="8038196" cy="603920"/>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spcAft>
                <a:spcPts val="300"/>
              </a:spcAft>
            </a:pP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Types de mémoires</a:t>
            </a:r>
          </a:p>
        </p:txBody>
      </p:sp>
      <p:pic>
        <p:nvPicPr>
          <p:cNvPr id="12" name="Picture 2" descr="Modèle du Processeur Humain (Carroll, 2013, fig. 2.2) ">
            <a:extLst>
              <a:ext uri="{FF2B5EF4-FFF2-40B4-BE49-F238E27FC236}">
                <a16:creationId xmlns:a16="http://schemas.microsoft.com/office/drawing/2014/main" id="{973B67A6-362F-46F0-BA96-C58E71FBE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772" y="1160747"/>
            <a:ext cx="4104456" cy="525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1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pied de page 4">
            <a:extLst>
              <a:ext uri="{FF2B5EF4-FFF2-40B4-BE49-F238E27FC236}">
                <a16:creationId xmlns:a16="http://schemas.microsoft.com/office/drawing/2014/main" id="{1EAABFDB-8E41-4689-B31F-35EED1B95EA9}"/>
              </a:ext>
            </a:extLst>
          </p:cNvPr>
          <p:cNvSpPr>
            <a:spLocks noGrp="1" noChangeArrowheads="1"/>
          </p:cNvSpPr>
          <p:nvPr>
            <p:ph type="ftr" sz="quarter" idx="15"/>
          </p:nvPr>
        </p:nvSpPr>
        <p:spPr bwMode="auto">
          <a:xfrm>
            <a:off x="6132514" y="6703964"/>
            <a:ext cx="3405187" cy="32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a:solidFill>
                  <a:schemeClr val="bg1"/>
                </a:solidFill>
                <a:cs typeface="Calibri" panose="020F0502020204030204" pitchFamily="34" charset="0"/>
              </a:rPr>
              <a:t>© Mostefai Sihem</a:t>
            </a:r>
          </a:p>
        </p:txBody>
      </p:sp>
      <p:grpSp>
        <p:nvGrpSpPr>
          <p:cNvPr id="20484" name="Groupe 19">
            <a:extLst>
              <a:ext uri="{FF2B5EF4-FFF2-40B4-BE49-F238E27FC236}">
                <a16:creationId xmlns:a16="http://schemas.microsoft.com/office/drawing/2014/main" id="{E8C76390-E58F-49ED-907E-29E593D76A44}"/>
              </a:ext>
            </a:extLst>
          </p:cNvPr>
          <p:cNvGrpSpPr>
            <a:grpSpLocks/>
          </p:cNvGrpSpPr>
          <p:nvPr/>
        </p:nvGrpSpPr>
        <p:grpSpPr bwMode="auto">
          <a:xfrm>
            <a:off x="2003425" y="1346150"/>
            <a:ext cx="4000500" cy="5035550"/>
            <a:chOff x="1751527" y="4919928"/>
            <a:chExt cx="6684135" cy="1338762"/>
          </a:xfrm>
        </p:grpSpPr>
        <p:sp>
          <p:nvSpPr>
            <p:cNvPr id="21" name="Rectangle à coins arrondis 14">
              <a:extLst>
                <a:ext uri="{FF2B5EF4-FFF2-40B4-BE49-F238E27FC236}">
                  <a16:creationId xmlns:a16="http://schemas.microsoft.com/office/drawing/2014/main" id="{4541EC3B-4279-406D-BA03-5691F6A67484}"/>
                </a:ext>
              </a:extLst>
            </p:cNvPr>
            <p:cNvSpPr/>
            <p:nvPr/>
          </p:nvSpPr>
          <p:spPr>
            <a:xfrm>
              <a:off x="1751527" y="4921194"/>
              <a:ext cx="6684135" cy="1337496"/>
            </a:xfrm>
            <a:prstGeom prst="roundRect">
              <a:avLst>
                <a:gd name="adj" fmla="val 5553"/>
              </a:avLst>
            </a:prstGeom>
            <a:solidFill>
              <a:srgbClr val="E9EFE7"/>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fr-FR" sz="700" dirty="0">
                <a:solidFill>
                  <a:schemeClr val="tx1"/>
                </a:solidFill>
                <a:latin typeface="Calibri" panose="020F0502020204030204" pitchFamily="34" charset="0"/>
                <a:cs typeface="Calibri" panose="020F0502020204030204" pitchFamily="34" charset="0"/>
              </a:endParaRPr>
            </a:p>
            <a:p>
              <a:pPr marL="36000" algn="just" eaLnBrk="1" fontAlgn="auto" hangingPunct="1">
                <a:spcBef>
                  <a:spcPts val="0"/>
                </a:spcBef>
                <a:spcAft>
                  <a:spcPts val="0"/>
                </a:spcAft>
                <a:buSzPct val="75000"/>
                <a:defRPr/>
              </a:pPr>
              <a:endParaRPr lang="fr-FR" sz="2000" dirty="0">
                <a:solidFill>
                  <a:schemeClr val="tx1"/>
                </a:solidFill>
                <a:latin typeface="Calibri" panose="020F0502020204030204" pitchFamily="34" charset="0"/>
                <a:cs typeface="Calibri" panose="020F0502020204030204" pitchFamily="34" charset="0"/>
              </a:endParaRPr>
            </a:p>
            <a:p>
              <a:pPr marL="378900" indent="-342900" eaLnBrk="1" fontAlgn="auto" hangingPunct="1">
                <a:spcBef>
                  <a:spcPts val="0"/>
                </a:spcBef>
                <a:spcAft>
                  <a:spcPts val="0"/>
                </a:spcAft>
                <a:buSzPct val="75000"/>
                <a:buFont typeface="Arial" panose="020B0604020202020204" pitchFamily="34" charset="0"/>
                <a:buChar char="•"/>
                <a:defRPr/>
              </a:pPr>
              <a:r>
                <a:rPr lang="fr-FR" b="1" dirty="0">
                  <a:solidFill>
                    <a:schemeClr val="tx1"/>
                  </a:solidFill>
                  <a:latin typeface="Calibri" panose="020F0502020204030204" pitchFamily="34" charset="0"/>
                  <a:cs typeface="Calibri" panose="020F0502020204030204" pitchFamily="34" charset="0"/>
                </a:rPr>
                <a:t>Petite taille (7 ± 2 ‘items” ou ‘</a:t>
              </a:r>
              <a:r>
                <a:rPr lang="fr-FR" b="1" dirty="0" err="1">
                  <a:solidFill>
                    <a:schemeClr val="tx1"/>
                  </a:solidFill>
                  <a:latin typeface="Calibri" panose="020F0502020204030204" pitchFamily="34" charset="0"/>
                  <a:cs typeface="Calibri" panose="020F0502020204030204" pitchFamily="34" charset="0"/>
                </a:rPr>
                <a:t>chunks</a:t>
              </a:r>
              <a:r>
                <a:rPr lang="fr-FR" b="1" dirty="0">
                  <a:solidFill>
                    <a:schemeClr val="tx1"/>
                  </a:solidFill>
                  <a:latin typeface="Calibri" panose="020F0502020204030204" pitchFamily="34" charset="0"/>
                  <a:cs typeface="Calibri" panose="020F0502020204030204" pitchFamily="34" charset="0"/>
                </a:rPr>
                <a:t>’)</a:t>
              </a:r>
            </a:p>
            <a:p>
              <a:pPr marL="378900" indent="-342900" eaLnBrk="1" fontAlgn="auto" hangingPunct="1">
                <a:spcBef>
                  <a:spcPts val="0"/>
                </a:spcBef>
                <a:spcAft>
                  <a:spcPts val="0"/>
                </a:spcAft>
                <a:buSzPct val="75000"/>
                <a:buFont typeface="Arial" panose="020B0604020202020204" pitchFamily="34" charset="0"/>
                <a:buChar char="•"/>
                <a:defRPr/>
              </a:pPr>
              <a:r>
                <a:rPr lang="fr-FR" b="1" dirty="0">
                  <a:solidFill>
                    <a:schemeClr val="tx1"/>
                  </a:solidFill>
                  <a:latin typeface="Calibri" panose="020F0502020204030204" pitchFamily="34" charset="0"/>
                  <a:cs typeface="Calibri" panose="020F0502020204030204" pitchFamily="34" charset="0"/>
                </a:rPr>
                <a:t>Volatile (10 à 30 secondes)</a:t>
              </a:r>
            </a:p>
            <a:p>
              <a:pPr marL="378900" indent="-342900" eaLnBrk="1" fontAlgn="auto" hangingPunct="1">
                <a:spcBef>
                  <a:spcPts val="0"/>
                </a:spcBef>
                <a:spcAft>
                  <a:spcPts val="0"/>
                </a:spcAft>
                <a:buSzPct val="75000"/>
                <a:buFont typeface="Arial" panose="020B0604020202020204" pitchFamily="34" charset="0"/>
                <a:buChar char="•"/>
                <a:defRPr/>
              </a:pPr>
              <a:r>
                <a:rPr lang="fr-FR" b="1" dirty="0">
                  <a:solidFill>
                    <a:schemeClr val="tx1"/>
                  </a:solidFill>
                  <a:latin typeface="Calibri" panose="020F0502020204030204" pitchFamily="34" charset="0"/>
                  <a:cs typeface="Calibri" panose="020F0502020204030204" pitchFamily="34" charset="0"/>
                </a:rPr>
                <a:t>Nécessite des répétitions fréquentes pour ne pas oublier</a:t>
              </a:r>
            </a:p>
            <a:p>
              <a:pPr marL="378900" indent="-342900" eaLnBrk="1" fontAlgn="auto" hangingPunct="1">
                <a:spcBef>
                  <a:spcPts val="0"/>
                </a:spcBef>
                <a:spcAft>
                  <a:spcPts val="0"/>
                </a:spcAft>
                <a:buSzPct val="75000"/>
                <a:buFont typeface="Arial" panose="020B0604020202020204" pitchFamily="34" charset="0"/>
                <a:buChar char="•"/>
                <a:defRPr/>
              </a:pPr>
              <a:r>
                <a:rPr lang="fr-FR" b="1" dirty="0">
                  <a:solidFill>
                    <a:schemeClr val="tx1"/>
                  </a:solidFill>
                  <a:latin typeface="Calibri" panose="020F0502020204030204" pitchFamily="34" charset="0"/>
                  <a:cs typeface="Calibri" panose="020F0502020204030204" pitchFamily="34" charset="0"/>
                </a:rPr>
                <a:t>Mémorisation plus facile à l’aide de « souvenirs »</a:t>
              </a:r>
            </a:p>
            <a:p>
              <a:pPr marL="36000" eaLnBrk="1" fontAlgn="auto" hangingPunct="1">
                <a:spcBef>
                  <a:spcPts val="0"/>
                </a:spcBef>
                <a:spcAft>
                  <a:spcPts val="0"/>
                </a:spcAft>
                <a:buSzPct val="75000"/>
                <a:defRPr/>
              </a:pPr>
              <a:endParaRPr lang="fr-FR" sz="2000" dirty="0">
                <a:solidFill>
                  <a:schemeClr val="tx1"/>
                </a:solidFill>
                <a:latin typeface="Calibri" panose="020F0502020204030204" pitchFamily="34" charset="0"/>
                <a:cs typeface="Calibri" panose="020F0502020204030204" pitchFamily="34" charset="0"/>
              </a:endParaRPr>
            </a:p>
            <a:p>
              <a:pPr marL="36000" eaLnBrk="1" fontAlgn="auto" hangingPunct="1">
                <a:spcBef>
                  <a:spcPts val="0"/>
                </a:spcBef>
                <a:spcAft>
                  <a:spcPts val="0"/>
                </a:spcAft>
                <a:buSzPct val="75000"/>
                <a:defRPr/>
              </a:pPr>
              <a:r>
                <a:rPr lang="fr-FR" b="1" dirty="0">
                  <a:solidFill>
                    <a:srgbClr val="FF0000"/>
                  </a:solidFill>
                  <a:latin typeface="Calibri" panose="020F0502020204030204" pitchFamily="34" charset="0"/>
                  <a:cs typeface="Calibri" panose="020F0502020204030204" pitchFamily="34" charset="0"/>
                </a:rPr>
                <a:t> une distraction inutile peut détruire son contenu</a:t>
              </a:r>
            </a:p>
            <a:p>
              <a:pPr marL="36000" algn="just" eaLnBrk="1" fontAlgn="auto" hangingPunct="1">
                <a:spcBef>
                  <a:spcPts val="0"/>
                </a:spcBef>
                <a:spcAft>
                  <a:spcPts val="0"/>
                </a:spcAft>
                <a:buSzPct val="75000"/>
                <a:defRPr/>
              </a:pPr>
              <a:endParaRPr lang="fr-FR" sz="2200" dirty="0">
                <a:solidFill>
                  <a:srgbClr val="0000FF"/>
                </a:solidFill>
                <a:latin typeface="Calibri" panose="020F0502020204030204" pitchFamily="34" charset="0"/>
                <a:cs typeface="Calibri" panose="020F0502020204030204" pitchFamily="34" charset="0"/>
              </a:endParaRPr>
            </a:p>
          </p:txBody>
        </p:sp>
        <p:sp>
          <p:nvSpPr>
            <p:cNvPr id="22" name="Arrondir un rectangle avec un coin du même côté 15">
              <a:extLst>
                <a:ext uri="{FF2B5EF4-FFF2-40B4-BE49-F238E27FC236}">
                  <a16:creationId xmlns:a16="http://schemas.microsoft.com/office/drawing/2014/main" id="{7E25DC91-4BB4-45C8-B95A-2E9146F99D80}"/>
                </a:ext>
              </a:extLst>
            </p:cNvPr>
            <p:cNvSpPr/>
            <p:nvPr/>
          </p:nvSpPr>
          <p:spPr>
            <a:xfrm>
              <a:off x="1751527" y="4919928"/>
              <a:ext cx="6684135" cy="111423"/>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spcBef>
                  <a:spcPts val="0"/>
                </a:spcBef>
                <a:spcAft>
                  <a:spcPts val="0"/>
                </a:spcAft>
                <a:defRPr/>
              </a:pPr>
              <a:r>
                <a:rPr lang="fr-FR" sz="2000" b="1" dirty="0">
                  <a:latin typeface="Calibri" panose="020F0502020204030204" pitchFamily="34" charset="0"/>
                  <a:cs typeface="Calibri" panose="020F0502020204030204" pitchFamily="34" charset="0"/>
                </a:rPr>
                <a:t>Mémoire à Court Terme (MCT)</a:t>
              </a:r>
              <a:endParaRPr lang="fr-FR" b="1" dirty="0">
                <a:latin typeface="Calibri" panose="020F0502020204030204" pitchFamily="34" charset="0"/>
                <a:cs typeface="Calibri" panose="020F0502020204030204" pitchFamily="34" charset="0"/>
              </a:endParaRPr>
            </a:p>
          </p:txBody>
        </p:sp>
      </p:grpSp>
      <p:grpSp>
        <p:nvGrpSpPr>
          <p:cNvPr id="20485" name="Groupe 33">
            <a:extLst>
              <a:ext uri="{FF2B5EF4-FFF2-40B4-BE49-F238E27FC236}">
                <a16:creationId xmlns:a16="http://schemas.microsoft.com/office/drawing/2014/main" id="{43BD2655-8032-4975-8B84-78AA5B8F16B7}"/>
              </a:ext>
            </a:extLst>
          </p:cNvPr>
          <p:cNvGrpSpPr>
            <a:grpSpLocks/>
          </p:cNvGrpSpPr>
          <p:nvPr/>
        </p:nvGrpSpPr>
        <p:grpSpPr bwMode="auto">
          <a:xfrm>
            <a:off x="6192838" y="1346150"/>
            <a:ext cx="4000500" cy="5035550"/>
            <a:chOff x="1751527" y="4919928"/>
            <a:chExt cx="6684135" cy="1338761"/>
          </a:xfrm>
        </p:grpSpPr>
        <p:sp>
          <p:nvSpPr>
            <p:cNvPr id="35" name="Rectangle à coins arrondis 14">
              <a:extLst>
                <a:ext uri="{FF2B5EF4-FFF2-40B4-BE49-F238E27FC236}">
                  <a16:creationId xmlns:a16="http://schemas.microsoft.com/office/drawing/2014/main" id="{D1AAD807-6FB8-45DA-AC60-3840A44751E3}"/>
                </a:ext>
              </a:extLst>
            </p:cNvPr>
            <p:cNvSpPr/>
            <p:nvPr/>
          </p:nvSpPr>
          <p:spPr>
            <a:xfrm>
              <a:off x="1751527" y="4921194"/>
              <a:ext cx="6684135" cy="1337495"/>
            </a:xfrm>
            <a:prstGeom prst="roundRect">
              <a:avLst>
                <a:gd name="adj" fmla="val 5553"/>
              </a:avLst>
            </a:prstGeom>
            <a:solidFill>
              <a:srgbClr val="E9EFE7"/>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fr-FR" sz="700" dirty="0">
                <a:solidFill>
                  <a:schemeClr val="tx1"/>
                </a:solidFill>
                <a:latin typeface="Calibri" panose="020F0502020204030204" pitchFamily="34" charset="0"/>
                <a:cs typeface="Calibri" panose="020F0502020204030204" pitchFamily="34" charset="0"/>
              </a:endParaRPr>
            </a:p>
            <a:p>
              <a:pPr marL="36000" algn="just" eaLnBrk="1" fontAlgn="auto" hangingPunct="1">
                <a:spcBef>
                  <a:spcPts val="0"/>
                </a:spcBef>
                <a:spcAft>
                  <a:spcPts val="0"/>
                </a:spcAft>
                <a:buSzPct val="75000"/>
                <a:defRPr/>
              </a:pPr>
              <a:endParaRPr lang="fr-FR" sz="2000" dirty="0">
                <a:solidFill>
                  <a:schemeClr val="tx1"/>
                </a:solidFill>
                <a:latin typeface="Calibri" panose="020F0502020204030204" pitchFamily="34" charset="0"/>
                <a:cs typeface="Calibri" panose="020F0502020204030204" pitchFamily="34" charset="0"/>
              </a:endParaRPr>
            </a:p>
            <a:p>
              <a:pPr marL="378900" indent="-342900" eaLnBrk="1" fontAlgn="auto" hangingPunct="1">
                <a:spcBef>
                  <a:spcPts val="0"/>
                </a:spcBef>
                <a:spcAft>
                  <a:spcPts val="0"/>
                </a:spcAft>
                <a:buSzPct val="75000"/>
                <a:buFont typeface="Arial" panose="020B0604020202020204" pitchFamily="34" charset="0"/>
                <a:buChar char="•"/>
                <a:defRPr/>
              </a:pPr>
              <a:r>
                <a:rPr lang="fr-FR" b="1" dirty="0">
                  <a:solidFill>
                    <a:schemeClr val="tx1"/>
                  </a:solidFill>
                  <a:latin typeface="Calibri" panose="020F0502020204030204" pitchFamily="34" charset="0"/>
                  <a:cs typeface="Calibri" panose="020F0502020204030204" pitchFamily="34" charset="0"/>
                </a:rPr>
                <a:t>Taille et durée de persistance « infinies »</a:t>
              </a:r>
            </a:p>
            <a:p>
              <a:pPr marL="378900" indent="-342900" eaLnBrk="1" fontAlgn="auto" hangingPunct="1">
                <a:spcBef>
                  <a:spcPts val="0"/>
                </a:spcBef>
                <a:spcAft>
                  <a:spcPts val="0"/>
                </a:spcAft>
                <a:buSzPct val="75000"/>
                <a:buFont typeface="Arial" panose="020B0604020202020204" pitchFamily="34" charset="0"/>
                <a:buChar char="•"/>
                <a:defRPr/>
              </a:pPr>
              <a:endParaRPr lang="fr-FR" b="1" dirty="0">
                <a:solidFill>
                  <a:schemeClr val="tx1"/>
                </a:solidFill>
                <a:latin typeface="Calibri" panose="020F0502020204030204" pitchFamily="34" charset="0"/>
                <a:cs typeface="Calibri" panose="020F0502020204030204" pitchFamily="34" charset="0"/>
              </a:endParaRPr>
            </a:p>
            <a:p>
              <a:pPr marL="378900" indent="-342900" eaLnBrk="1" fontAlgn="auto" hangingPunct="1">
                <a:spcBef>
                  <a:spcPts val="0"/>
                </a:spcBef>
                <a:spcAft>
                  <a:spcPts val="0"/>
                </a:spcAft>
                <a:buSzPct val="75000"/>
                <a:buFont typeface="Arial" panose="020B0604020202020204" pitchFamily="34" charset="0"/>
                <a:buChar char="•"/>
                <a:defRPr/>
              </a:pPr>
              <a:endParaRPr lang="fr-FR" b="1" dirty="0">
                <a:solidFill>
                  <a:schemeClr val="tx1"/>
                </a:solidFill>
                <a:latin typeface="Calibri" panose="020F0502020204030204" pitchFamily="34" charset="0"/>
                <a:cs typeface="Calibri" panose="020F0502020204030204" pitchFamily="34" charset="0"/>
              </a:endParaRPr>
            </a:p>
            <a:p>
              <a:pPr marL="378900" indent="-342900" eaLnBrk="1" fontAlgn="auto" hangingPunct="1">
                <a:spcBef>
                  <a:spcPts val="0"/>
                </a:spcBef>
                <a:spcAft>
                  <a:spcPts val="0"/>
                </a:spcAft>
                <a:buSzPct val="75000"/>
                <a:buFont typeface="Arial" panose="020B0604020202020204" pitchFamily="34" charset="0"/>
                <a:buChar char="•"/>
                <a:defRPr/>
              </a:pPr>
              <a:r>
                <a:rPr lang="fr-FR" b="1" dirty="0">
                  <a:solidFill>
                    <a:schemeClr val="tx1"/>
                  </a:solidFill>
                  <a:latin typeface="Calibri" panose="020F0502020204030204" pitchFamily="34" charset="0"/>
                  <a:cs typeface="Calibri" panose="020F0502020204030204" pitchFamily="34" charset="0"/>
                </a:rPr>
                <a:t>La répétition des infos dans la MCT les transfère vers la MLT</a:t>
              </a:r>
            </a:p>
            <a:p>
              <a:pPr marL="36000" algn="just" eaLnBrk="1" fontAlgn="auto" hangingPunct="1">
                <a:spcBef>
                  <a:spcPts val="0"/>
                </a:spcBef>
                <a:spcAft>
                  <a:spcPts val="0"/>
                </a:spcAft>
                <a:buSzPct val="75000"/>
                <a:defRPr/>
              </a:pPr>
              <a:endParaRPr lang="fr-FR" b="1" dirty="0">
                <a:solidFill>
                  <a:srgbClr val="FF0000"/>
                </a:solidFill>
                <a:latin typeface="Calibri" panose="020F0502020204030204" pitchFamily="34" charset="0"/>
                <a:cs typeface="Calibri" panose="020F0502020204030204" pitchFamily="34" charset="0"/>
              </a:endParaRPr>
            </a:p>
            <a:p>
              <a:pPr marL="36000" algn="just" eaLnBrk="1" fontAlgn="auto" hangingPunct="1">
                <a:spcBef>
                  <a:spcPts val="0"/>
                </a:spcBef>
                <a:spcAft>
                  <a:spcPts val="0"/>
                </a:spcAft>
                <a:buSzPct val="75000"/>
                <a:defRPr/>
              </a:pPr>
              <a:endParaRPr lang="fr-FR" b="1" dirty="0">
                <a:solidFill>
                  <a:srgbClr val="FF0000"/>
                </a:solidFill>
                <a:latin typeface="Calibri" panose="020F0502020204030204" pitchFamily="34" charset="0"/>
                <a:cs typeface="Calibri" panose="020F0502020204030204" pitchFamily="34" charset="0"/>
              </a:endParaRPr>
            </a:p>
            <a:p>
              <a:pPr marL="36000" algn="just" eaLnBrk="1" fontAlgn="auto" hangingPunct="1">
                <a:spcBef>
                  <a:spcPts val="0"/>
                </a:spcBef>
                <a:spcAft>
                  <a:spcPts val="0"/>
                </a:spcAft>
                <a:buSzPct val="75000"/>
                <a:defRPr/>
              </a:pPr>
              <a:r>
                <a:rPr lang="fr-FR" b="1" dirty="0">
                  <a:solidFill>
                    <a:srgbClr val="FF0000"/>
                  </a:solidFill>
                  <a:latin typeface="Calibri" panose="020F0502020204030204" pitchFamily="34" charset="0"/>
                  <a:cs typeface="Calibri" panose="020F0502020204030204" pitchFamily="34" charset="0"/>
                </a:rPr>
                <a:t>Se construit par répétition</a:t>
              </a:r>
            </a:p>
            <a:p>
              <a:pPr marL="36000" algn="just" eaLnBrk="1" fontAlgn="auto" hangingPunct="1">
                <a:spcBef>
                  <a:spcPts val="0"/>
                </a:spcBef>
                <a:spcAft>
                  <a:spcPts val="0"/>
                </a:spcAft>
                <a:buSzPct val="75000"/>
                <a:defRPr/>
              </a:pPr>
              <a:endParaRPr lang="fr-FR" sz="2200" dirty="0">
                <a:solidFill>
                  <a:srgbClr val="0000FF"/>
                </a:solidFill>
                <a:latin typeface="Calibri" panose="020F0502020204030204" pitchFamily="34" charset="0"/>
                <a:cs typeface="Calibri" panose="020F0502020204030204" pitchFamily="34" charset="0"/>
              </a:endParaRPr>
            </a:p>
          </p:txBody>
        </p:sp>
        <p:sp>
          <p:nvSpPr>
            <p:cNvPr id="36" name="Arrondir un rectangle avec un coin du même côté 15">
              <a:extLst>
                <a:ext uri="{FF2B5EF4-FFF2-40B4-BE49-F238E27FC236}">
                  <a16:creationId xmlns:a16="http://schemas.microsoft.com/office/drawing/2014/main" id="{445C2F6F-CDB2-434F-9A89-0313A89508F1}"/>
                </a:ext>
              </a:extLst>
            </p:cNvPr>
            <p:cNvSpPr/>
            <p:nvPr/>
          </p:nvSpPr>
          <p:spPr>
            <a:xfrm>
              <a:off x="1751527" y="4919928"/>
              <a:ext cx="6684135" cy="111423"/>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spcBef>
                  <a:spcPts val="0"/>
                </a:spcBef>
                <a:spcAft>
                  <a:spcPts val="0"/>
                </a:spcAft>
                <a:defRPr/>
              </a:pPr>
              <a:r>
                <a:rPr lang="fr-FR" sz="2000" b="1" dirty="0">
                  <a:latin typeface="Calibri" panose="020F0502020204030204" pitchFamily="34" charset="0"/>
                  <a:cs typeface="Calibri" panose="020F0502020204030204" pitchFamily="34" charset="0"/>
                </a:rPr>
                <a:t>Mémoire à Long Terme (MLT)</a:t>
              </a:r>
            </a:p>
          </p:txBody>
        </p:sp>
      </p:grpSp>
      <p:sp>
        <p:nvSpPr>
          <p:cNvPr id="10" name="Flèche droite 6">
            <a:extLst>
              <a:ext uri="{FF2B5EF4-FFF2-40B4-BE49-F238E27FC236}">
                <a16:creationId xmlns:a16="http://schemas.microsoft.com/office/drawing/2014/main" id="{4C77B8A8-924F-4661-BC9F-42688FD08C2B}"/>
              </a:ext>
            </a:extLst>
          </p:cNvPr>
          <p:cNvSpPr/>
          <p:nvPr/>
        </p:nvSpPr>
        <p:spPr>
          <a:xfrm flipV="1">
            <a:off x="5780089" y="2841575"/>
            <a:ext cx="81597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anose="020F0502020204030204" pitchFamily="34" charset="0"/>
              <a:cs typeface="Calibri" panose="020F0502020204030204" pitchFamily="34" charset="0"/>
            </a:endParaRPr>
          </a:p>
        </p:txBody>
      </p:sp>
      <p:sp>
        <p:nvSpPr>
          <p:cNvPr id="11" name="Flèche gauche 7">
            <a:extLst>
              <a:ext uri="{FF2B5EF4-FFF2-40B4-BE49-F238E27FC236}">
                <a16:creationId xmlns:a16="http://schemas.microsoft.com/office/drawing/2014/main" id="{3E8F246A-9A27-438E-8F7C-501C9D0BDA37}"/>
              </a:ext>
            </a:extLst>
          </p:cNvPr>
          <p:cNvSpPr/>
          <p:nvPr/>
        </p:nvSpPr>
        <p:spPr>
          <a:xfrm>
            <a:off x="5662778" y="4205237"/>
            <a:ext cx="790575" cy="2524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Calibri" panose="020F0502020204030204" pitchFamily="34" charset="0"/>
              <a:cs typeface="Calibri" panose="020F0502020204030204" pitchFamily="34" charset="0"/>
            </a:endParaRPr>
          </a:p>
        </p:txBody>
      </p:sp>
      <p:sp>
        <p:nvSpPr>
          <p:cNvPr id="14" name="Rectangle 2">
            <a:extLst>
              <a:ext uri="{FF2B5EF4-FFF2-40B4-BE49-F238E27FC236}">
                <a16:creationId xmlns:a16="http://schemas.microsoft.com/office/drawing/2014/main" id="{5BB6FA57-C3E8-4F19-8455-F352637AC9CC}"/>
              </a:ext>
            </a:extLst>
          </p:cNvPr>
          <p:cNvSpPr txBox="1">
            <a:spLocks noChangeArrowheads="1"/>
          </p:cNvSpPr>
          <p:nvPr/>
        </p:nvSpPr>
        <p:spPr>
          <a:xfrm>
            <a:off x="1874228" y="520824"/>
            <a:ext cx="8038196" cy="603920"/>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spcAft>
                <a:spcPts val="300"/>
              </a:spcAft>
            </a:pP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Types de mémoires</a:t>
            </a:r>
          </a:p>
        </p:txBody>
      </p:sp>
    </p:spTree>
    <p:extLst>
      <p:ext uri="{BB962C8B-B14F-4D97-AF65-F5344CB8AC3E}">
        <p14:creationId xmlns:p14="http://schemas.microsoft.com/office/powerpoint/2010/main" val="82181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FD41F7-610D-4E0E-B4C5-B8F78F29A954}"/>
              </a:ext>
            </a:extLst>
          </p:cNvPr>
          <p:cNvSpPr txBox="1">
            <a:spLocks noChangeArrowheads="1"/>
          </p:cNvSpPr>
          <p:nvPr/>
        </p:nvSpPr>
        <p:spPr>
          <a:xfrm>
            <a:off x="1874228" y="520824"/>
            <a:ext cx="8038196" cy="603920"/>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spcAft>
                <a:spcPts val="300"/>
              </a:spcAft>
            </a:pP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Unités de mémoire (“</a:t>
            </a:r>
            <a:r>
              <a:rPr lang="fr-FR"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chunks</a:t>
            </a: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5" name="Rectangle 3">
            <a:extLst>
              <a:ext uri="{FF2B5EF4-FFF2-40B4-BE49-F238E27FC236}">
                <a16:creationId xmlns:a16="http://schemas.microsoft.com/office/drawing/2014/main" id="{73793EB4-C2BC-4B12-840A-EAE10844181C}"/>
              </a:ext>
            </a:extLst>
          </p:cNvPr>
          <p:cNvSpPr txBox="1">
            <a:spLocks noChangeArrowheads="1"/>
          </p:cNvSpPr>
          <p:nvPr/>
        </p:nvSpPr>
        <p:spPr>
          <a:xfrm>
            <a:off x="1805354" y="1484784"/>
            <a:ext cx="8323094" cy="4753744"/>
          </a:xfrm>
          <a:prstGeom prst="rect">
            <a:avLst/>
          </a:prstGeom>
        </p:spPr>
        <p:txBody>
          <a:bodyPr/>
          <a:lst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a:lstStyle>
          <a:p>
            <a:pPr marL="64008" indent="0">
              <a:lnSpc>
                <a:spcPct val="90000"/>
              </a:lnSpc>
              <a:buNone/>
            </a:pPr>
            <a:r>
              <a:rPr kumimoji="0" lang="fr-FR" kern="0" dirty="0">
                <a:latin typeface="Calibri" panose="020F0502020204030204" pitchFamily="34" charset="0"/>
                <a:cs typeface="Calibri" panose="020F0502020204030204" pitchFamily="34" charset="0"/>
              </a:rPr>
              <a:t>Le découpage de l’information en “</a:t>
            </a:r>
            <a:r>
              <a:rPr kumimoji="0" lang="fr-FR" kern="0" dirty="0" err="1">
                <a:latin typeface="Calibri" panose="020F0502020204030204" pitchFamily="34" charset="0"/>
                <a:cs typeface="Calibri" panose="020F0502020204030204" pitchFamily="34" charset="0"/>
              </a:rPr>
              <a:t>chunks</a:t>
            </a:r>
            <a:r>
              <a:rPr kumimoji="0" lang="fr-FR" kern="0" dirty="0">
                <a:latin typeface="Calibri" panose="020F0502020204030204" pitchFamily="34" charset="0"/>
                <a:cs typeface="Calibri" panose="020F0502020204030204" pitchFamily="34" charset="0"/>
              </a:rPr>
              <a:t>” permet de mieux la retenir </a:t>
            </a:r>
          </a:p>
          <a:p>
            <a:pPr marL="3789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a:t>
            </a:r>
            <a:r>
              <a:rPr lang="fr-FR" dirty="0" err="1">
                <a:solidFill>
                  <a:schemeClr val="tx1"/>
                </a:solidFill>
                <a:latin typeface="Calibri" panose="020F0502020204030204" pitchFamily="34" charset="0"/>
                <a:cs typeface="Calibri" panose="020F0502020204030204" pitchFamily="34" charset="0"/>
              </a:rPr>
              <a:t>chunk</a:t>
            </a:r>
            <a:r>
              <a:rPr lang="fr-FR" dirty="0">
                <a:solidFill>
                  <a:schemeClr val="tx1"/>
                </a:solidFill>
                <a:latin typeface="Calibri" panose="020F0502020204030204" pitchFamily="34" charset="0"/>
                <a:cs typeface="Calibri" panose="020F0502020204030204" pitchFamily="34" charset="0"/>
              </a:rPr>
              <a:t>”= “ unité” de mémoire humaine</a:t>
            </a:r>
          </a:p>
          <a:p>
            <a:pPr marL="3789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Des morceaux d’informations mémorisables</a:t>
            </a:r>
          </a:p>
          <a:p>
            <a:pPr marL="36000" indent="0" algn="just" fontAlgn="auto">
              <a:spcBef>
                <a:spcPts val="0"/>
              </a:spcBef>
              <a:spcAft>
                <a:spcPts val="0"/>
              </a:spcAft>
              <a:buSzPct val="75000"/>
              <a:buNone/>
              <a:defRPr/>
            </a:pPr>
            <a:endParaRPr lang="fr-FR" sz="1600" b="1" dirty="0">
              <a:latin typeface="Calibri" panose="020F0502020204030204" pitchFamily="34" charset="0"/>
              <a:cs typeface="Calibri" panose="020F0502020204030204" pitchFamily="34" charset="0"/>
            </a:endParaRPr>
          </a:p>
          <a:p>
            <a:pPr marL="36000" indent="0" algn="just" fontAlgn="auto">
              <a:spcBef>
                <a:spcPts val="0"/>
              </a:spcBef>
              <a:spcAft>
                <a:spcPts val="0"/>
              </a:spcAft>
              <a:buSzPct val="75000"/>
              <a:buNone/>
              <a:defRPr/>
            </a:pPr>
            <a:r>
              <a:rPr lang="fr-FR" b="1" dirty="0">
                <a:latin typeface="Calibri" panose="020F0502020204030204" pitchFamily="34" charset="0"/>
                <a:cs typeface="Calibri" panose="020F0502020204030204" pitchFamily="34" charset="0"/>
              </a:rPr>
              <a:t>La mémorisation</a:t>
            </a:r>
          </a:p>
          <a:p>
            <a:pPr marL="3789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permet de faire passer un </a:t>
            </a:r>
            <a:r>
              <a:rPr lang="fr-FR" dirty="0" err="1">
                <a:solidFill>
                  <a:schemeClr val="tx1"/>
                </a:solidFill>
                <a:latin typeface="Calibri" panose="020F0502020204030204" pitchFamily="34" charset="0"/>
                <a:cs typeface="Calibri" panose="020F0502020204030204" pitchFamily="34" charset="0"/>
              </a:rPr>
              <a:t>chunk</a:t>
            </a:r>
            <a:r>
              <a:rPr lang="fr-FR" dirty="0">
                <a:solidFill>
                  <a:schemeClr val="tx1"/>
                </a:solidFill>
                <a:latin typeface="Calibri" panose="020F0502020204030204" pitchFamily="34" charset="0"/>
                <a:cs typeface="Calibri" panose="020F0502020204030204" pitchFamily="34" charset="0"/>
              </a:rPr>
              <a:t> de la MCT vers la MLT</a:t>
            </a:r>
          </a:p>
          <a:p>
            <a:pPr marL="3789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On apprend par répétition ou en associant à des choses connues</a:t>
            </a:r>
            <a:endParaRPr lang="fr-FR" sz="2800" dirty="0">
              <a:solidFill>
                <a:srgbClr val="0000FF"/>
              </a:solidFill>
              <a:latin typeface="Calibri" panose="020F0502020204030204" pitchFamily="34" charset="0"/>
              <a:cs typeface="Calibri" panose="020F0502020204030204" pitchFamily="34" charset="0"/>
            </a:endParaRPr>
          </a:p>
          <a:p>
            <a:pPr marL="36000" indent="0" algn="just" fontAlgn="auto">
              <a:spcBef>
                <a:spcPts val="0"/>
              </a:spcBef>
              <a:spcAft>
                <a:spcPts val="0"/>
              </a:spcAft>
              <a:buSzPct val="75000"/>
              <a:buNone/>
              <a:defRPr/>
            </a:pPr>
            <a:endParaRPr lang="fr-FR" sz="1600" dirty="0">
              <a:latin typeface="Calibri" panose="020F0502020204030204" pitchFamily="34" charset="0"/>
              <a:cs typeface="Calibri" panose="020F0502020204030204" pitchFamily="34" charset="0"/>
            </a:endParaRPr>
          </a:p>
          <a:p>
            <a:pPr marL="36000" indent="0" algn="just" fontAlgn="auto">
              <a:spcBef>
                <a:spcPts val="0"/>
              </a:spcBef>
              <a:spcAft>
                <a:spcPts val="0"/>
              </a:spcAft>
              <a:buSzPct val="75000"/>
              <a:buNone/>
              <a:defRPr/>
            </a:pPr>
            <a:r>
              <a:rPr lang="fr-FR" b="1" dirty="0">
                <a:latin typeface="Calibri" panose="020F0502020204030204" pitchFamily="34" charset="0"/>
                <a:cs typeface="Calibri" panose="020F0502020204030204" pitchFamily="34" charset="0"/>
              </a:rPr>
              <a:t>Exemple</a:t>
            </a:r>
          </a:p>
          <a:p>
            <a:pPr marL="36000" algn="just" fontAlgn="auto">
              <a:lnSpc>
                <a:spcPts val="2800"/>
              </a:lnSpc>
              <a:spcBef>
                <a:spcPts val="0"/>
              </a:spcBef>
              <a:spcAft>
                <a:spcPts val="0"/>
              </a:spcAft>
              <a:buSzPct val="75000"/>
              <a:defRPr/>
            </a:pPr>
            <a:r>
              <a:rPr lang="fr-FR" dirty="0">
                <a:solidFill>
                  <a:schemeClr val="tx1"/>
                </a:solidFill>
                <a:latin typeface="Calibri" panose="020F0502020204030204" pitchFamily="34" charset="0"/>
                <a:cs typeface="Calibri" panose="020F0502020204030204" pitchFamily="34" charset="0"/>
              </a:rPr>
              <a:t>Difficile</a:t>
            </a:r>
          </a:p>
          <a:p>
            <a:pPr marL="36000" algn="just" fontAlgn="auto">
              <a:lnSpc>
                <a:spcPts val="2800"/>
              </a:lnSpc>
              <a:spcBef>
                <a:spcPts val="0"/>
              </a:spcBef>
              <a:spcAft>
                <a:spcPts val="0"/>
              </a:spcAft>
              <a:buSzPct val="75000"/>
              <a:defRPr/>
            </a:pPr>
            <a:r>
              <a:rPr lang="fr-FR" dirty="0">
                <a:solidFill>
                  <a:schemeClr val="tx1"/>
                </a:solidFill>
                <a:latin typeface="Calibri" panose="020F0502020204030204" pitchFamily="34" charset="0"/>
                <a:cs typeface="Calibri" panose="020F0502020204030204" pitchFamily="34" charset="0"/>
              </a:rPr>
              <a:t>Facile</a:t>
            </a:r>
          </a:p>
          <a:p>
            <a:pPr marL="36000" algn="just" fontAlgn="auto">
              <a:lnSpc>
                <a:spcPts val="2800"/>
              </a:lnSpc>
              <a:spcBef>
                <a:spcPts val="0"/>
              </a:spcBef>
              <a:spcAft>
                <a:spcPts val="0"/>
              </a:spcAft>
              <a:buSzPct val="75000"/>
              <a:defRPr/>
            </a:pPr>
            <a:r>
              <a:rPr lang="fr-FR" dirty="0">
                <a:solidFill>
                  <a:schemeClr val="tx1"/>
                </a:solidFill>
                <a:latin typeface="Calibri" panose="020F0502020204030204" pitchFamily="34" charset="0"/>
                <a:cs typeface="Calibri" panose="020F0502020204030204" pitchFamily="34" charset="0"/>
              </a:rPr>
              <a:t>Plus facile</a:t>
            </a:r>
          </a:p>
          <a:p>
            <a:pPr marL="64008" indent="0">
              <a:lnSpc>
                <a:spcPct val="90000"/>
              </a:lnSpc>
              <a:buNone/>
            </a:pPr>
            <a:endParaRPr kumimoji="0" lang="fr-FR" kern="0" dirty="0">
              <a:latin typeface="Calibri" panose="020F0502020204030204" pitchFamily="34" charset="0"/>
              <a:cs typeface="Calibri" panose="020F0502020204030204" pitchFamily="34" charset="0"/>
            </a:endParaRPr>
          </a:p>
        </p:txBody>
      </p:sp>
      <p:pic>
        <p:nvPicPr>
          <p:cNvPr id="6" name="Picture 3">
            <a:extLst>
              <a:ext uri="{FF2B5EF4-FFF2-40B4-BE49-F238E27FC236}">
                <a16:creationId xmlns:a16="http://schemas.microsoft.com/office/drawing/2014/main" id="{E13D574C-2903-47E7-BF50-08F3B49AF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445" y="5183506"/>
            <a:ext cx="476091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45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404664"/>
            <a:ext cx="7772400" cy="1152128"/>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a:t>
            </a: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Quelques principaux facteurs de la mémorisation</a:t>
            </a:r>
          </a:p>
        </p:txBody>
      </p:sp>
      <p:sp>
        <p:nvSpPr>
          <p:cNvPr id="3" name="Espace réservé du contenu 2"/>
          <p:cNvSpPr>
            <a:spLocks noGrp="1"/>
          </p:cNvSpPr>
          <p:nvPr>
            <p:ph idx="1"/>
          </p:nvPr>
        </p:nvSpPr>
        <p:spPr>
          <a:xfrm>
            <a:off x="2428056" y="5733256"/>
            <a:ext cx="7772400" cy="504056"/>
          </a:xfrm>
        </p:spPr>
        <p:txBody>
          <a:bodyPr/>
          <a:lstStyle/>
          <a:p>
            <a:pPr marL="64008" indent="0" algn="ctr">
              <a:lnSpc>
                <a:spcPct val="90000"/>
              </a:lnSpc>
              <a:buNone/>
            </a:pPr>
            <a:r>
              <a:rPr lang="fr-FR" dirty="0">
                <a:latin typeface="Calibri" panose="020F0502020204030204" pitchFamily="34" charset="0"/>
                <a:cs typeface="Calibri" panose="020F0502020204030204" pitchFamily="34" charset="0"/>
              </a:rPr>
              <a:t>Effet de la répétition sur la mémorisation </a:t>
            </a:r>
            <a:r>
              <a:rPr lang="fr-FR" dirty="0">
                <a:solidFill>
                  <a:schemeClr val="bg1">
                    <a:lumMod val="75000"/>
                  </a:schemeClr>
                </a:solidFill>
                <a:latin typeface="Calibri" panose="020F0502020204030204" pitchFamily="34" charset="0"/>
                <a:cs typeface="Calibri" panose="020F0502020204030204" pitchFamily="34" charset="0"/>
              </a:rPr>
              <a:t>- </a:t>
            </a:r>
            <a:r>
              <a:rPr lang="fr-FR" sz="2000" dirty="0" err="1">
                <a:solidFill>
                  <a:schemeClr val="bg1">
                    <a:lumMod val="75000"/>
                  </a:schemeClr>
                </a:solidFill>
                <a:latin typeface="Calibri" panose="020F0502020204030204" pitchFamily="34" charset="0"/>
                <a:cs typeface="Calibri" panose="020F0502020204030204" pitchFamily="34" charset="0"/>
              </a:rPr>
              <a:t>Hellyer</a:t>
            </a:r>
            <a:r>
              <a:rPr lang="fr-FR" sz="2000" dirty="0">
                <a:solidFill>
                  <a:schemeClr val="bg1">
                    <a:lumMod val="75000"/>
                  </a:schemeClr>
                </a:solidFill>
                <a:latin typeface="Calibri" panose="020F0502020204030204" pitchFamily="34" charset="0"/>
                <a:cs typeface="Calibri" panose="020F0502020204030204" pitchFamily="34" charset="0"/>
              </a:rPr>
              <a:t>, 1962</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676" y="1629724"/>
            <a:ext cx="5885637" cy="410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0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404664"/>
            <a:ext cx="7772400" cy="1152128"/>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a:t>
            </a: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Caractéristiques de la mémoire à court-terme</a:t>
            </a:r>
          </a:p>
        </p:txBody>
      </p:sp>
      <p:sp>
        <p:nvSpPr>
          <p:cNvPr id="3" name="Espace réservé du contenu 2"/>
          <p:cNvSpPr>
            <a:spLocks noGrp="1"/>
          </p:cNvSpPr>
          <p:nvPr>
            <p:ph idx="1"/>
          </p:nvPr>
        </p:nvSpPr>
        <p:spPr>
          <a:xfrm>
            <a:off x="1919536" y="1628801"/>
            <a:ext cx="5184576" cy="4185485"/>
          </a:xfrm>
        </p:spPr>
        <p:txBody>
          <a:bodyPr/>
          <a:lstStyle/>
          <a:p>
            <a:pPr marL="64008" indent="0">
              <a:lnSpc>
                <a:spcPct val="90000"/>
              </a:lnSpc>
              <a:buNone/>
            </a:pPr>
            <a:r>
              <a:rPr lang="fr-FR" dirty="0">
                <a:latin typeface="Calibri" panose="020F0502020204030204" pitchFamily="34" charset="0"/>
                <a:cs typeface="Calibri" panose="020F0502020204030204" pitchFamily="34" charset="0"/>
              </a:rPr>
              <a:t>Miller (1958) a mis en évidence que le nombre </a:t>
            </a:r>
            <a:r>
              <a:rPr lang="fr-FR" b="1" dirty="0">
                <a:latin typeface="Calibri" panose="020F0502020204030204" pitchFamily="34" charset="0"/>
                <a:cs typeface="Calibri" panose="020F0502020204030204" pitchFamily="34" charset="0"/>
              </a:rPr>
              <a:t>7</a:t>
            </a:r>
            <a:r>
              <a:rPr lang="fr-FR" dirty="0">
                <a:latin typeface="Calibri" panose="020F0502020204030204" pitchFamily="34" charset="0"/>
                <a:cs typeface="Calibri" panose="020F0502020204030204" pitchFamily="34" charset="0"/>
              </a:rPr>
              <a:t> (appelé ainsi </a:t>
            </a:r>
            <a:r>
              <a:rPr lang="fr-FR" b="1" dirty="0">
                <a:latin typeface="Calibri" panose="020F0502020204030204" pitchFamily="34" charset="0"/>
                <a:cs typeface="Calibri" panose="020F0502020204030204" pitchFamily="34" charset="0"/>
              </a:rPr>
              <a:t>nombre magique</a:t>
            </a:r>
            <a:r>
              <a:rPr lang="fr-FR" dirty="0">
                <a:latin typeface="Calibri" panose="020F0502020204030204" pitchFamily="34" charset="0"/>
                <a:cs typeface="Calibri" panose="020F0502020204030204" pitchFamily="34" charset="0"/>
              </a:rPr>
              <a:t>) était une constante dans notre traitement de l'information en MCT. Ainsi, il est possible de stocker en MCT 7 éléments, plus ou moins (chiffres, lettres, nombres, images, mots, etc.). </a:t>
            </a:r>
          </a:p>
          <a:p>
            <a:pPr marL="64008" indent="0">
              <a:lnSpc>
                <a:spcPct val="90000"/>
              </a:lnSpc>
              <a:buNone/>
            </a:pPr>
            <a:endParaRPr lang="fr-FR" dirty="0">
              <a:latin typeface="Calibri" panose="020F0502020204030204" pitchFamily="34" charset="0"/>
              <a:cs typeface="Calibri" panose="020F0502020204030204" pitchFamily="34" charset="0"/>
            </a:endParaRPr>
          </a:p>
          <a:p>
            <a:pPr marL="64008" indent="0">
              <a:lnSpc>
                <a:spcPct val="90000"/>
              </a:lnSpc>
              <a:buNone/>
            </a:pPr>
            <a:r>
              <a:rPr lang="fr-FR" dirty="0">
                <a:latin typeface="Calibri" panose="020F0502020204030204" pitchFamily="34" charset="0"/>
                <a:cs typeface="Calibri" panose="020F0502020204030204" pitchFamily="34" charset="0"/>
              </a:rPr>
              <a:t>L'oubli en MCT peut être expliqué par : </a:t>
            </a:r>
          </a:p>
          <a:p>
            <a:pPr>
              <a:lnSpc>
                <a:spcPct val="90000"/>
              </a:lnSpc>
            </a:pPr>
            <a:r>
              <a:rPr lang="fr-FR" dirty="0">
                <a:latin typeface="Calibri" panose="020F0502020204030204" pitchFamily="34" charset="0"/>
                <a:cs typeface="Calibri" panose="020F0502020204030204" pitchFamily="34" charset="0"/>
              </a:rPr>
              <a:t>la théorie de </a:t>
            </a:r>
            <a:r>
              <a:rPr lang="fr-FR" b="1" dirty="0">
                <a:latin typeface="Calibri" panose="020F0502020204030204" pitchFamily="34" charset="0"/>
                <a:cs typeface="Calibri" panose="020F0502020204030204" pitchFamily="34" charset="0"/>
              </a:rPr>
              <a:t>l'effacement de la trace</a:t>
            </a:r>
            <a:r>
              <a:rPr lang="fr-FR" dirty="0">
                <a:latin typeface="Calibri" panose="020F0502020204030204" pitchFamily="34" charset="0"/>
                <a:cs typeface="Calibri" panose="020F0502020204030204" pitchFamily="34" charset="0"/>
              </a:rPr>
              <a:t> ; </a:t>
            </a:r>
          </a:p>
          <a:p>
            <a:pPr>
              <a:lnSpc>
                <a:spcPct val="90000"/>
              </a:lnSpc>
            </a:pPr>
            <a:r>
              <a:rPr lang="fr-FR" dirty="0">
                <a:latin typeface="Calibri" panose="020F0502020204030204" pitchFamily="34" charset="0"/>
                <a:cs typeface="Calibri" panose="020F0502020204030204" pitchFamily="34" charset="0"/>
              </a:rPr>
              <a:t>la théorie de </a:t>
            </a:r>
            <a:r>
              <a:rPr lang="fr-FR" b="1" dirty="0">
                <a:latin typeface="Calibri" panose="020F0502020204030204" pitchFamily="34" charset="0"/>
                <a:cs typeface="Calibri" panose="020F0502020204030204" pitchFamily="34" charset="0"/>
              </a:rPr>
              <a:t>l'interférence</a:t>
            </a:r>
            <a:r>
              <a:rPr lang="fr-FR" dirty="0">
                <a:latin typeface="Calibri" panose="020F0502020204030204" pitchFamily="34" charset="0"/>
                <a:cs typeface="Calibri" panose="020F0502020204030204" pitchFamily="34" charset="0"/>
              </a:rPr>
              <a:t>.</a:t>
            </a:r>
            <a:endParaRPr lang="fr-FR" sz="1800" dirty="0">
              <a:latin typeface="Calibri" panose="020F0502020204030204" pitchFamily="34" charset="0"/>
              <a:cs typeface="Calibri" panose="020F050202020403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556793"/>
            <a:ext cx="3094658" cy="468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21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FD41F7-610D-4E0E-B4C5-B8F78F29A954}"/>
              </a:ext>
            </a:extLst>
          </p:cNvPr>
          <p:cNvSpPr txBox="1">
            <a:spLocks noChangeArrowheads="1"/>
          </p:cNvSpPr>
          <p:nvPr/>
        </p:nvSpPr>
        <p:spPr>
          <a:xfrm>
            <a:off x="1874228" y="520824"/>
            <a:ext cx="8038196" cy="603920"/>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spcAft>
                <a:spcPts val="300"/>
              </a:spcAft>
            </a:pP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Reconnaissance  vs  Rappel</a:t>
            </a:r>
          </a:p>
        </p:txBody>
      </p:sp>
      <p:sp>
        <p:nvSpPr>
          <p:cNvPr id="5" name="Rectangle 3">
            <a:extLst>
              <a:ext uri="{FF2B5EF4-FFF2-40B4-BE49-F238E27FC236}">
                <a16:creationId xmlns:a16="http://schemas.microsoft.com/office/drawing/2014/main" id="{73793EB4-C2BC-4B12-840A-EAE10844181C}"/>
              </a:ext>
            </a:extLst>
          </p:cNvPr>
          <p:cNvSpPr txBox="1">
            <a:spLocks noChangeArrowheads="1"/>
          </p:cNvSpPr>
          <p:nvPr/>
        </p:nvSpPr>
        <p:spPr>
          <a:xfrm>
            <a:off x="1805354" y="1699592"/>
            <a:ext cx="8323094" cy="3889648"/>
          </a:xfrm>
          <a:prstGeom prst="rect">
            <a:avLst/>
          </a:prstGeom>
        </p:spPr>
        <p:txBody>
          <a:bodyPr/>
          <a:lst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a:lstStyle>
          <a:p>
            <a:pPr marL="64008" indent="0">
              <a:lnSpc>
                <a:spcPct val="90000"/>
              </a:lnSpc>
              <a:buNone/>
            </a:pPr>
            <a:r>
              <a:rPr kumimoji="0" lang="fr-FR" b="1" kern="0" dirty="0">
                <a:latin typeface="Calibri" panose="020F0502020204030204" pitchFamily="34" charset="0"/>
                <a:cs typeface="Calibri" panose="020F0502020204030204" pitchFamily="34" charset="0"/>
              </a:rPr>
              <a:t>Reconnaissance : </a:t>
            </a:r>
            <a:r>
              <a:rPr kumimoji="0" lang="fr-FR" kern="0" dirty="0">
                <a:latin typeface="Calibri" panose="020F0502020204030204" pitchFamily="34" charset="0"/>
                <a:cs typeface="Calibri" panose="020F0502020204030204" pitchFamily="34" charset="0"/>
              </a:rPr>
              <a:t>se rappeler à l’aide d’un indice qu’on connait déjà.</a:t>
            </a:r>
          </a:p>
          <a:p>
            <a:pPr marL="406908">
              <a:lnSpc>
                <a:spcPct val="90000"/>
              </a:lnSpc>
            </a:pPr>
            <a:r>
              <a:rPr kumimoji="0" lang="fr-FR" kern="0" dirty="0">
                <a:latin typeface="Calibri" panose="020F0502020204030204" pitchFamily="34" charset="0"/>
                <a:cs typeface="Calibri" panose="020F0502020204030204" pitchFamily="34" charset="0"/>
              </a:rPr>
              <a:t>Connaissances  par le “monde qui nous entoure”…Ex: un langage gestuel</a:t>
            </a:r>
          </a:p>
          <a:p>
            <a:pPr marL="64008" indent="0">
              <a:lnSpc>
                <a:spcPct val="90000"/>
              </a:lnSpc>
              <a:buNone/>
            </a:pPr>
            <a:endParaRPr kumimoji="0" lang="fr-FR" b="1" kern="0" dirty="0">
              <a:latin typeface="Calibri" panose="020F0502020204030204" pitchFamily="34" charset="0"/>
              <a:cs typeface="Calibri" panose="020F0502020204030204" pitchFamily="34" charset="0"/>
            </a:endParaRPr>
          </a:p>
          <a:p>
            <a:pPr marL="64008" indent="0">
              <a:lnSpc>
                <a:spcPct val="90000"/>
              </a:lnSpc>
              <a:buNone/>
            </a:pPr>
            <a:r>
              <a:rPr kumimoji="0" lang="fr-FR" b="1" kern="0" dirty="0">
                <a:latin typeface="Calibri" panose="020F0502020204030204" pitchFamily="34" charset="0"/>
                <a:cs typeface="Calibri" panose="020F0502020204030204" pitchFamily="34" charset="0"/>
              </a:rPr>
              <a:t>Rappel:</a:t>
            </a:r>
            <a:r>
              <a:rPr kumimoji="0" lang="fr-FR" kern="0" dirty="0">
                <a:latin typeface="Calibri" panose="020F0502020204030204" pitchFamily="34" charset="0"/>
                <a:cs typeface="Calibri" panose="020F0502020204030204" pitchFamily="34" charset="0"/>
              </a:rPr>
              <a:t> retenir une information</a:t>
            </a:r>
          </a:p>
          <a:p>
            <a:pPr marL="406908">
              <a:lnSpc>
                <a:spcPct val="90000"/>
              </a:lnSpc>
            </a:pPr>
            <a:r>
              <a:rPr kumimoji="0" lang="fr-FR" kern="0" dirty="0">
                <a:latin typeface="Calibri" panose="020F0502020204030204" pitchFamily="34" charset="0"/>
                <a:cs typeface="Calibri" panose="020F0502020204030204" pitchFamily="34" charset="0"/>
              </a:rPr>
              <a:t>Connaissances par “notre tête”… Ex: apprendre un poème par cœur</a:t>
            </a:r>
          </a:p>
          <a:p>
            <a:pPr marL="406908">
              <a:lnSpc>
                <a:spcPct val="90000"/>
              </a:lnSpc>
            </a:pPr>
            <a:endParaRPr kumimoji="0" lang="fr-FR" kern="0" dirty="0">
              <a:latin typeface="Calibri" panose="020F0502020204030204" pitchFamily="34" charset="0"/>
              <a:cs typeface="Calibri" panose="020F0502020204030204" pitchFamily="34" charset="0"/>
            </a:endParaRPr>
          </a:p>
          <a:p>
            <a:pPr marL="0" indent="0" algn="ctr" fontAlgn="auto">
              <a:spcBef>
                <a:spcPts val="600"/>
              </a:spcBef>
              <a:spcAft>
                <a:spcPts val="0"/>
              </a:spcAft>
              <a:buNone/>
              <a:defRPr/>
            </a:pPr>
            <a:r>
              <a:rPr kumimoji="0" lang="fr-FR" kern="0" dirty="0">
                <a:latin typeface="Calibri" panose="020F0502020204030204" pitchFamily="34" charset="0"/>
                <a:cs typeface="Calibri" panose="020F0502020204030204" pitchFamily="34" charset="0"/>
                <a:sym typeface="Wingdings" panose="05000000000000000000" pitchFamily="2" charset="2"/>
              </a:rPr>
              <a:t> </a:t>
            </a:r>
            <a:r>
              <a:rPr lang="fr-FR" sz="3600" b="1" dirty="0">
                <a:solidFill>
                  <a:schemeClr val="tx1"/>
                </a:solidFill>
                <a:latin typeface="Calibri" panose="020F0502020204030204" pitchFamily="34" charset="0"/>
                <a:cs typeface="Calibri" panose="020F0502020204030204" pitchFamily="34" charset="0"/>
              </a:rPr>
              <a:t>Reconnaissance </a:t>
            </a:r>
            <a:r>
              <a:rPr lang="fr-FR" sz="3200" b="1" dirty="0">
                <a:solidFill>
                  <a:srgbClr val="3B8C3A"/>
                </a:solidFill>
                <a:latin typeface="Calibri" panose="020F0502020204030204" pitchFamily="34" charset="0"/>
                <a:cs typeface="Calibri" panose="020F0502020204030204" pitchFamily="34" charset="0"/>
              </a:rPr>
              <a:t>plus facile que </a:t>
            </a:r>
            <a:r>
              <a:rPr lang="fr-FR" sz="3600" b="1" dirty="0">
                <a:solidFill>
                  <a:schemeClr val="tx1"/>
                </a:solidFill>
                <a:latin typeface="Calibri" panose="020F0502020204030204" pitchFamily="34" charset="0"/>
                <a:cs typeface="Calibri" panose="020F0502020204030204" pitchFamily="34" charset="0"/>
              </a:rPr>
              <a:t>Rappel</a:t>
            </a:r>
          </a:p>
          <a:p>
            <a:pPr marL="0" indent="0" algn="ctr" fontAlgn="auto">
              <a:spcBef>
                <a:spcPts val="600"/>
              </a:spcBef>
              <a:spcAft>
                <a:spcPts val="0"/>
              </a:spcAft>
              <a:buNone/>
              <a:defRPr/>
            </a:pPr>
            <a:r>
              <a:rPr lang="fr-FR" dirty="0">
                <a:solidFill>
                  <a:schemeClr val="tx1"/>
                </a:solidFill>
                <a:latin typeface="Calibri" panose="020F0502020204030204" pitchFamily="34" charset="0"/>
                <a:cs typeface="Calibri" panose="020F0502020204030204" pitchFamily="34" charset="0"/>
              </a:rPr>
              <a:t>-Nécessite moins d’efforts-</a:t>
            </a:r>
          </a:p>
          <a:p>
            <a:pPr marL="64008" indent="0">
              <a:lnSpc>
                <a:spcPct val="90000"/>
              </a:lnSpc>
              <a:buNone/>
            </a:pPr>
            <a:endParaRPr kumimoji="0" lang="fr-FR"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253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FD41F7-610D-4E0E-B4C5-B8F78F29A954}"/>
              </a:ext>
            </a:extLst>
          </p:cNvPr>
          <p:cNvSpPr txBox="1">
            <a:spLocks noChangeArrowheads="1"/>
          </p:cNvSpPr>
          <p:nvPr/>
        </p:nvSpPr>
        <p:spPr>
          <a:xfrm>
            <a:off x="1874228" y="520824"/>
            <a:ext cx="8038196" cy="603920"/>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spcAft>
                <a:spcPts val="300"/>
              </a:spcAft>
            </a:pP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Effets sur les </a:t>
            </a:r>
            <a:r>
              <a:rPr lang="fr-FR"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IHMs</a:t>
            </a:r>
            <a:endPar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5" name="Rectangle 3">
            <a:extLst>
              <a:ext uri="{FF2B5EF4-FFF2-40B4-BE49-F238E27FC236}">
                <a16:creationId xmlns:a16="http://schemas.microsoft.com/office/drawing/2014/main" id="{73793EB4-C2BC-4B12-840A-EAE10844181C}"/>
              </a:ext>
            </a:extLst>
          </p:cNvPr>
          <p:cNvSpPr txBox="1">
            <a:spLocks noChangeArrowheads="1"/>
          </p:cNvSpPr>
          <p:nvPr/>
        </p:nvSpPr>
        <p:spPr>
          <a:xfrm>
            <a:off x="1805354" y="1699592"/>
            <a:ext cx="8323094" cy="4321696"/>
          </a:xfrm>
          <a:prstGeom prst="rect">
            <a:avLst/>
          </a:prstGeom>
        </p:spPr>
        <p:txBody>
          <a:bodyPr/>
          <a:lst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a:lstStyle>
          <a:p>
            <a:pPr marL="64008" indent="0">
              <a:lnSpc>
                <a:spcPct val="90000"/>
              </a:lnSpc>
              <a:buNone/>
            </a:pPr>
            <a:r>
              <a:rPr kumimoji="0" lang="fr-FR" b="1" kern="0" dirty="0">
                <a:latin typeface="Calibri" panose="020F0502020204030204" pitchFamily="34" charset="0"/>
                <a:cs typeface="Calibri" panose="020F0502020204030204" pitchFamily="34" charset="0"/>
              </a:rPr>
              <a:t>MCT</a:t>
            </a:r>
          </a:p>
          <a:p>
            <a:pPr marL="360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Limiter les items des écrans / menus de 4 à 7</a:t>
            </a:r>
          </a:p>
          <a:p>
            <a:pPr marL="360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Etablir des liens entre éléments (couleurs, format, emplacements)</a:t>
            </a:r>
          </a:p>
          <a:p>
            <a:pPr marL="360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Utiliser des messages brefs </a:t>
            </a:r>
          </a:p>
          <a:p>
            <a:pPr marL="360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Ne pas présenter d’informations inutiles</a:t>
            </a:r>
          </a:p>
          <a:p>
            <a:pPr marL="0" indent="0" algn="just" fontAlgn="auto">
              <a:spcBef>
                <a:spcPts val="0"/>
              </a:spcBef>
              <a:spcAft>
                <a:spcPts val="0"/>
              </a:spcAft>
              <a:buSzPct val="75000"/>
              <a:buNone/>
              <a:defRPr/>
            </a:pPr>
            <a:endParaRPr lang="fr-FR" b="1" dirty="0">
              <a:solidFill>
                <a:schemeClr val="tx1"/>
              </a:solidFill>
              <a:latin typeface="Calibri" panose="020F0502020204030204" pitchFamily="34" charset="0"/>
              <a:cs typeface="Calibri" panose="020F0502020204030204" pitchFamily="34" charset="0"/>
            </a:endParaRPr>
          </a:p>
          <a:p>
            <a:pPr marL="0" indent="0" algn="just" fontAlgn="auto">
              <a:spcBef>
                <a:spcPts val="0"/>
              </a:spcBef>
              <a:spcAft>
                <a:spcPts val="0"/>
              </a:spcAft>
              <a:buSzPct val="75000"/>
              <a:buNone/>
              <a:defRPr/>
            </a:pPr>
            <a:r>
              <a:rPr lang="fr-FR" b="1" dirty="0">
                <a:solidFill>
                  <a:schemeClr val="tx1"/>
                </a:solidFill>
                <a:latin typeface="Calibri" panose="020F0502020204030204" pitchFamily="34" charset="0"/>
                <a:cs typeface="Calibri" panose="020F0502020204030204" pitchFamily="34" charset="0"/>
              </a:rPr>
              <a:t>MLT</a:t>
            </a:r>
          </a:p>
          <a:p>
            <a:pPr marL="3789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Favoriser l’apprentissage par répétition (MLT)</a:t>
            </a:r>
          </a:p>
          <a:p>
            <a:pPr marL="378900" algn="just" fontAlgn="auto">
              <a:spcBef>
                <a:spcPts val="0"/>
              </a:spcBef>
              <a:spcAft>
                <a:spcPts val="0"/>
              </a:spcAft>
              <a:buSzPct val="75000"/>
              <a:buFont typeface="Arial" panose="020B0604020202020204" pitchFamily="34" charset="0"/>
              <a:buChar char="•"/>
              <a:defRPr/>
            </a:pPr>
            <a:r>
              <a:rPr lang="fr-FR" dirty="0">
                <a:solidFill>
                  <a:schemeClr val="tx1"/>
                </a:solidFill>
                <a:latin typeface="Calibri" panose="020F0502020204030204" pitchFamily="34" charset="0"/>
                <a:cs typeface="Calibri" panose="020F0502020204030204" pitchFamily="34" charset="0"/>
              </a:rPr>
              <a:t>Favoriser l’apprentissage en utilisant ce qu’on connait (</a:t>
            </a:r>
            <a:r>
              <a:rPr lang="fr-FR" dirty="0" err="1">
                <a:solidFill>
                  <a:schemeClr val="tx1"/>
                </a:solidFill>
                <a:latin typeface="Calibri" panose="020F0502020204030204" pitchFamily="34" charset="0"/>
                <a:cs typeface="Calibri" panose="020F0502020204030204" pitchFamily="34" charset="0"/>
              </a:rPr>
              <a:t>Metaphore</a:t>
            </a:r>
            <a:r>
              <a:rPr lang="fr-FR" dirty="0">
                <a:solidFill>
                  <a:schemeClr val="tx1"/>
                </a:solidFill>
                <a:latin typeface="Calibri" panose="020F0502020204030204" pitchFamily="34" charset="0"/>
                <a:cs typeface="Calibri" panose="020F0502020204030204" pitchFamily="34" charset="0"/>
              </a:rPr>
              <a:t>)  </a:t>
            </a:r>
            <a:r>
              <a:rPr lang="fr-FR" sz="2000" dirty="0">
                <a:solidFill>
                  <a:schemeClr val="tx1"/>
                </a:solidFill>
                <a:latin typeface="Calibri" panose="020F0502020204030204" pitchFamily="34" charset="0"/>
                <a:cs typeface="Calibri" panose="020F0502020204030204" pitchFamily="34" charset="0"/>
              </a:rPr>
              <a:t>ex: imprimer , corbeille</a:t>
            </a:r>
            <a:endParaRPr lang="fr-FR" dirty="0">
              <a:solidFill>
                <a:schemeClr val="tx1"/>
              </a:solidFill>
              <a:latin typeface="Calibri" panose="020F0502020204030204" pitchFamily="34" charset="0"/>
              <a:cs typeface="Calibri" panose="020F0502020204030204" pitchFamily="34" charset="0"/>
            </a:endParaRPr>
          </a:p>
          <a:p>
            <a:pPr marL="64008" indent="0">
              <a:lnSpc>
                <a:spcPct val="90000"/>
              </a:lnSpc>
              <a:buNone/>
            </a:pPr>
            <a:endParaRPr kumimoji="0" lang="fr-FR"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69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404664"/>
            <a:ext cx="7772400" cy="792088"/>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a:t>
            </a:r>
            <a:r>
              <a:rPr kumimoji="1" lang="fr-FR" sz="3600" kern="1200" dirty="0">
                <a:solidFill>
                  <a:schemeClr val="tx1"/>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a:t>
            </a: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est de la mémoire à court-terme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967" y="1772816"/>
            <a:ext cx="820259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23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5" y="1844824"/>
            <a:ext cx="775501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a:extLst>
              <a:ext uri="{FF2B5EF4-FFF2-40B4-BE49-F238E27FC236}">
                <a16:creationId xmlns:a16="http://schemas.microsoft.com/office/drawing/2014/main" id="{1CDA3F18-3D00-430A-A797-D301D99D7CB1}"/>
              </a:ext>
            </a:extLst>
          </p:cNvPr>
          <p:cNvSpPr>
            <a:spLocks noGrp="1"/>
          </p:cNvSpPr>
          <p:nvPr>
            <p:ph type="title"/>
          </p:nvPr>
        </p:nvSpPr>
        <p:spPr>
          <a:xfrm>
            <a:off x="2209800" y="404664"/>
            <a:ext cx="7772400" cy="792088"/>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a:t>
            </a:r>
            <a:r>
              <a:rPr kumimoji="1" lang="fr-FR" sz="3600" kern="1200" dirty="0">
                <a:solidFill>
                  <a:schemeClr val="tx1"/>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a:t>
            </a: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est de la mémoire à court-terme</a:t>
            </a:r>
          </a:p>
        </p:txBody>
      </p:sp>
    </p:spTree>
    <p:extLst>
      <p:ext uri="{BB962C8B-B14F-4D97-AF65-F5344CB8AC3E}">
        <p14:creationId xmlns:p14="http://schemas.microsoft.com/office/powerpoint/2010/main" val="235445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616529"/>
            <a:ext cx="8136904" cy="464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a:extLst>
              <a:ext uri="{FF2B5EF4-FFF2-40B4-BE49-F238E27FC236}">
                <a16:creationId xmlns:a16="http://schemas.microsoft.com/office/drawing/2014/main" id="{63BB8038-3F7C-48CE-AB02-2C9F0FAF5848}"/>
              </a:ext>
            </a:extLst>
          </p:cNvPr>
          <p:cNvSpPr txBox="1">
            <a:spLocks/>
          </p:cNvSpPr>
          <p:nvPr/>
        </p:nvSpPr>
        <p:spPr>
          <a:xfrm>
            <a:off x="2209800" y="404664"/>
            <a:ext cx="7772400" cy="792088"/>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kumimoji="0" lang="fr-FR" sz="3600" kern="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a:t>
            </a:r>
            <a:r>
              <a:rPr lang="fr-FR" sz="3600" dirty="0">
                <a:solidFill>
                  <a:schemeClr val="tx1"/>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a:t>
            </a: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est de la mémoire à court-terme</a:t>
            </a:r>
          </a:p>
        </p:txBody>
      </p:sp>
    </p:spTree>
    <p:extLst>
      <p:ext uri="{BB962C8B-B14F-4D97-AF65-F5344CB8AC3E}">
        <p14:creationId xmlns:p14="http://schemas.microsoft.com/office/powerpoint/2010/main" val="139200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151855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2204864"/>
            <a:ext cx="854391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a:extLst>
              <a:ext uri="{FF2B5EF4-FFF2-40B4-BE49-F238E27FC236}">
                <a16:creationId xmlns:a16="http://schemas.microsoft.com/office/drawing/2014/main" id="{AA5A044D-7342-472F-B69B-9F8524BC7073}"/>
              </a:ext>
            </a:extLst>
          </p:cNvPr>
          <p:cNvSpPr>
            <a:spLocks noGrp="1"/>
          </p:cNvSpPr>
          <p:nvPr>
            <p:ph type="title"/>
          </p:nvPr>
        </p:nvSpPr>
        <p:spPr>
          <a:xfrm>
            <a:off x="2209800" y="404664"/>
            <a:ext cx="7772400" cy="792088"/>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a:t>
            </a:r>
            <a:r>
              <a:rPr kumimoji="1" lang="fr-FR" sz="3600" kern="1200" dirty="0">
                <a:solidFill>
                  <a:schemeClr val="tx1"/>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a:t>
            </a: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est de la mémoire à court-terme</a:t>
            </a:r>
          </a:p>
        </p:txBody>
      </p:sp>
    </p:spTree>
    <p:extLst>
      <p:ext uri="{BB962C8B-B14F-4D97-AF65-F5344CB8AC3E}">
        <p14:creationId xmlns:p14="http://schemas.microsoft.com/office/powerpoint/2010/main" val="359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En résumé</a:t>
            </a:r>
          </a:p>
        </p:txBody>
      </p:sp>
      <p:sp>
        <p:nvSpPr>
          <p:cNvPr id="3" name="Rectangle 2"/>
          <p:cNvSpPr txBox="1">
            <a:spLocks noChangeArrowheads="1"/>
          </p:cNvSpPr>
          <p:nvPr/>
        </p:nvSpPr>
        <p:spPr>
          <a:xfrm>
            <a:off x="1955540" y="1412776"/>
            <a:ext cx="8280920" cy="501776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457200" indent="-457200" algn="just">
              <a:buFont typeface="Arial" panose="020B0604020202020204" pitchFamily="34" charset="0"/>
              <a:buChar char="•"/>
            </a:pPr>
            <a:r>
              <a:rPr lang="fr-FR" sz="2600" b="0" dirty="0">
                <a:latin typeface="Calibri" panose="020F0502020204030204" pitchFamily="34" charset="0"/>
                <a:ea typeface="CMU Serif" pitchFamily="2" charset="0"/>
                <a:cs typeface="Calibri" panose="020F0502020204030204" pitchFamily="34" charset="0"/>
              </a:rPr>
              <a:t>L’objective principale de l’ergonomie est de permettre la conception et la réalisation des interfaces homme-machine (IHM) qui soit accessibles, utiles, efficaces et agréables pour les utilisateurs finaux.</a:t>
            </a:r>
          </a:p>
          <a:p>
            <a:pPr marL="457200" indent="-457200" algn="just">
              <a:buFont typeface="Arial" panose="020B0604020202020204" pitchFamily="34" charset="0"/>
              <a:buChar char="•"/>
            </a:pPr>
            <a:r>
              <a:rPr lang="fr-FR" sz="2600" b="0" dirty="0">
                <a:latin typeface="Calibri" panose="020F0502020204030204" pitchFamily="34" charset="0"/>
                <a:ea typeface="CMU Serif" pitchFamily="2" charset="0"/>
                <a:cs typeface="Calibri" panose="020F0502020204030204" pitchFamily="34" charset="0"/>
              </a:rPr>
              <a:t>Et pour cela il faut prendre en considération le comportement des utilisateurs et de leurs usages afin d’aboutir à une interface qui leur corresponde et leur facilite la prise en main. </a:t>
            </a:r>
          </a:p>
          <a:p>
            <a:pPr marL="457200" indent="-457200" algn="just">
              <a:buFont typeface="Arial" panose="020B0604020202020204" pitchFamily="34" charset="0"/>
              <a:buChar char="•"/>
            </a:pPr>
            <a:r>
              <a:rPr lang="fr-FR" sz="2600" b="0" dirty="0">
                <a:latin typeface="Calibri" panose="020F0502020204030204" pitchFamily="34" charset="0"/>
                <a:ea typeface="CMU Serif" pitchFamily="2" charset="0"/>
                <a:cs typeface="Calibri" panose="020F0502020204030204" pitchFamily="34" charset="0"/>
              </a:rPr>
              <a:t>C’est ici qu’intervient la psychologie cognitive qui consiste à étudier les grandes fonctions psychologiques de l'être humain. Elle produit ainsi des modèles pour prédire et expliquer le comportement du sujet humain.</a:t>
            </a:r>
            <a:endParaRPr lang="fr-FR" sz="2600" b="0" dirty="0">
              <a:effectLst>
                <a:outerShdw blurRad="38100" dist="38100" dir="2700000" algn="tl">
                  <a:srgbClr val="000000">
                    <a:alpha val="43137"/>
                  </a:srgbClr>
                </a:outerShdw>
              </a:effectLst>
              <a:latin typeface="Calibri" panose="020F0502020204030204" pitchFamily="34" charset="0"/>
              <a:ea typeface="CMU Serif" pitchFamily="2" charset="0"/>
              <a:cs typeface="Calibri" panose="020F0502020204030204" pitchFamily="34" charset="0"/>
            </a:endParaRPr>
          </a:p>
        </p:txBody>
      </p:sp>
    </p:spTree>
    <p:extLst>
      <p:ext uri="{BB962C8B-B14F-4D97-AF65-F5344CB8AC3E}">
        <p14:creationId xmlns:p14="http://schemas.microsoft.com/office/powerpoint/2010/main" val="298004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a:t>
            </a:r>
            <a:r>
              <a:rPr lang="fr-FR" sz="2000" b="1" dirty="0">
                <a:solidFill>
                  <a:schemeClr val="bg1">
                    <a:lumMod val="85000"/>
                  </a:schemeClr>
                </a:solidFill>
                <a:latin typeface="Calibri" panose="020F0502020204030204" pitchFamily="34" charset="0"/>
                <a:cs typeface="Calibri" panose="020F0502020204030204" pitchFamily="34" charset="0"/>
              </a:rPr>
              <a:t>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237949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59D8668-583F-481D-8426-7AB64DA966D0}"/>
              </a:ext>
            </a:extLst>
          </p:cNvPr>
          <p:cNvPicPr>
            <a:picLocks noChangeAspect="1"/>
          </p:cNvPicPr>
          <p:nvPr/>
        </p:nvPicPr>
        <p:blipFill>
          <a:blip r:embed="rId2"/>
          <a:stretch>
            <a:fillRect/>
          </a:stretch>
        </p:blipFill>
        <p:spPr>
          <a:xfrm>
            <a:off x="2864155" y="1421536"/>
            <a:ext cx="6463691" cy="5005469"/>
          </a:xfrm>
          <a:prstGeom prst="rect">
            <a:avLst/>
          </a:prstGeom>
        </p:spPr>
      </p:pic>
      <p:sp>
        <p:nvSpPr>
          <p:cNvPr id="4" name="Rectangle 2">
            <a:extLst>
              <a:ext uri="{FF2B5EF4-FFF2-40B4-BE49-F238E27FC236}">
                <a16:creationId xmlns:a16="http://schemas.microsoft.com/office/drawing/2014/main" id="{CFEC2F0F-9C9D-41E4-A75A-943C60AC3416}"/>
              </a:ext>
            </a:extLst>
          </p:cNvPr>
          <p:cNvSpPr txBox="1">
            <a:spLocks noChangeArrowheads="1"/>
          </p:cNvSpPr>
          <p:nvPr/>
        </p:nvSpPr>
        <p:spPr>
          <a:xfrm>
            <a:off x="2567608" y="427464"/>
            <a:ext cx="7056784"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a:t>
            </a: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es interfaces utilisateurs</a:t>
            </a:r>
          </a:p>
        </p:txBody>
      </p:sp>
    </p:spTree>
    <p:extLst>
      <p:ext uri="{BB962C8B-B14F-4D97-AF65-F5344CB8AC3E}">
        <p14:creationId xmlns:p14="http://schemas.microsoft.com/office/powerpoint/2010/main" val="200116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rgbClr val="FF0000"/>
                </a:solidFill>
                <a:latin typeface="Calibri" panose="020F0502020204030204" pitchFamily="34" charset="0"/>
                <a:cs typeface="Calibri" panose="020F0502020204030204" pitchFamily="34" charset="0"/>
              </a:rPr>
              <a:t>Définition </a:t>
            </a:r>
            <a:r>
              <a:rPr lang="fr-FR" sz="2000" b="1" dirty="0">
                <a:solidFill>
                  <a:schemeClr val="bg1">
                    <a:lumMod val="85000"/>
                  </a:schemeClr>
                </a:solidFill>
                <a:latin typeface="Calibri" panose="020F0502020204030204" pitchFamily="34" charset="0"/>
                <a:cs typeface="Calibri" panose="020F0502020204030204" pitchFamily="34" charset="0"/>
              </a:rPr>
              <a:t>– Fenêtres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425761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UtxaLxoqdsU/SwyLgCYuxmI/AAAAAAAAAEc/JRHpMtiqWxY/s1600/450px-Wi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9" y="1700809"/>
            <a:ext cx="4833591" cy="22556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04162" name="Rectangle 2"/>
          <p:cNvSpPr>
            <a:spLocks noGrp="1" noChangeArrowheads="1"/>
          </p:cNvSpPr>
          <p:nvPr>
            <p:ph type="title"/>
          </p:nvPr>
        </p:nvSpPr>
        <p:spPr>
          <a:xfrm>
            <a:off x="2209800" y="548680"/>
            <a:ext cx="7772400"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WIMP - Définition</a:t>
            </a:r>
          </a:p>
        </p:txBody>
      </p:sp>
      <p:sp>
        <p:nvSpPr>
          <p:cNvPr id="604163" name="Rectangle 3"/>
          <p:cNvSpPr>
            <a:spLocks noGrp="1" noChangeArrowheads="1"/>
          </p:cNvSpPr>
          <p:nvPr>
            <p:ph type="body" idx="4294967295"/>
          </p:nvPr>
        </p:nvSpPr>
        <p:spPr>
          <a:xfrm>
            <a:off x="1828800" y="1412776"/>
            <a:ext cx="8557846" cy="4680520"/>
          </a:xfrm>
          <a:prstGeom prst="rect">
            <a:avLst/>
          </a:prstGeom>
        </p:spPr>
        <p:txBody>
          <a:bodyPr>
            <a:normAutofit/>
          </a:bodyPr>
          <a:lstStyle/>
          <a:p>
            <a:endParaRPr lang="fr-FR" sz="2000" b="1" dirty="0">
              <a:latin typeface="Calibri" pitchFamily="34" charset="0"/>
              <a:cs typeface="Calibri" pitchFamily="34" charset="0"/>
            </a:endParaRPr>
          </a:p>
          <a:p>
            <a:r>
              <a:rPr lang="fr-FR" sz="2000" b="1" dirty="0">
                <a:latin typeface="Calibri" pitchFamily="34" charset="0"/>
                <a:cs typeface="Calibri" pitchFamily="34" charset="0"/>
              </a:rPr>
              <a:t>W</a:t>
            </a:r>
            <a:r>
              <a:rPr lang="fr-FR" sz="2000" dirty="0">
                <a:latin typeface="Calibri" pitchFamily="34" charset="0"/>
                <a:cs typeface="Calibri" pitchFamily="34" charset="0"/>
              </a:rPr>
              <a:t>indows (fenêtres)</a:t>
            </a:r>
          </a:p>
          <a:p>
            <a:r>
              <a:rPr lang="fr-FR" sz="2000" b="1" dirty="0">
                <a:latin typeface="Calibri" pitchFamily="34" charset="0"/>
                <a:cs typeface="Calibri" pitchFamily="34" charset="0"/>
              </a:rPr>
              <a:t>I</a:t>
            </a:r>
            <a:r>
              <a:rPr lang="fr-FR" sz="2000" dirty="0">
                <a:latin typeface="Calibri" pitchFamily="34" charset="0"/>
                <a:cs typeface="Calibri" pitchFamily="34" charset="0"/>
              </a:rPr>
              <a:t>cônes</a:t>
            </a:r>
          </a:p>
          <a:p>
            <a:r>
              <a:rPr lang="fr-FR" sz="2000" b="1" dirty="0">
                <a:latin typeface="Calibri" pitchFamily="34" charset="0"/>
                <a:cs typeface="Calibri" pitchFamily="34" charset="0"/>
              </a:rPr>
              <a:t>M</a:t>
            </a:r>
            <a:r>
              <a:rPr lang="fr-FR" sz="2000" dirty="0">
                <a:latin typeface="Calibri" pitchFamily="34" charset="0"/>
                <a:cs typeface="Calibri" pitchFamily="34" charset="0"/>
              </a:rPr>
              <a:t>enus, boîtes de dialogue, etc.</a:t>
            </a:r>
          </a:p>
          <a:p>
            <a:r>
              <a:rPr lang="fr-FR" sz="2000" b="1" dirty="0">
                <a:latin typeface="Calibri" pitchFamily="34" charset="0"/>
                <a:cs typeface="Calibri" pitchFamily="34" charset="0"/>
              </a:rPr>
              <a:t>P</a:t>
            </a:r>
            <a:r>
              <a:rPr lang="fr-FR" sz="2000" dirty="0">
                <a:latin typeface="Calibri" pitchFamily="34" charset="0"/>
                <a:cs typeface="Calibri" pitchFamily="34" charset="0"/>
              </a:rPr>
              <a:t>ointage, sélection, tracé</a:t>
            </a:r>
          </a:p>
          <a:p>
            <a:endParaRPr lang="fr-FR" sz="2000" dirty="0">
              <a:latin typeface="Calibri" pitchFamily="34" charset="0"/>
              <a:cs typeface="Calibri" pitchFamily="34" charset="0"/>
            </a:endParaRPr>
          </a:p>
          <a:p>
            <a:endParaRPr lang="fr-FR" sz="2000" dirty="0">
              <a:latin typeface="Calibri" pitchFamily="34" charset="0"/>
              <a:cs typeface="Calibri" pitchFamily="34" charset="0"/>
            </a:endParaRPr>
          </a:p>
          <a:p>
            <a:endParaRPr lang="fr-FR" sz="2000" dirty="0">
              <a:latin typeface="Calibri" pitchFamily="34" charset="0"/>
              <a:cs typeface="Calibri" pitchFamily="34" charset="0"/>
            </a:endParaRPr>
          </a:p>
          <a:p>
            <a:pPr marL="64008" indent="0">
              <a:buNone/>
            </a:pPr>
            <a:r>
              <a:rPr lang="fr-FR" sz="2000" dirty="0">
                <a:latin typeface="Calibri" pitchFamily="34" charset="0"/>
                <a:cs typeface="Calibri" pitchFamily="34" charset="0"/>
              </a:rPr>
              <a:t>Avantages :</a:t>
            </a:r>
          </a:p>
          <a:p>
            <a:pPr>
              <a:buFont typeface="Wingdings" pitchFamily="2" charset="2"/>
              <a:buChar char="§"/>
            </a:pPr>
            <a:r>
              <a:rPr lang="fr-FR" sz="2000" dirty="0">
                <a:latin typeface="Calibri" pitchFamily="34" charset="0"/>
                <a:cs typeface="Calibri" pitchFamily="34" charset="0"/>
              </a:rPr>
              <a:t>apprentissage rapide</a:t>
            </a:r>
          </a:p>
          <a:p>
            <a:pPr>
              <a:buFont typeface="Wingdings" pitchFamily="2" charset="2"/>
              <a:buChar char="§"/>
            </a:pPr>
            <a:r>
              <a:rPr lang="fr-FR" sz="2000" dirty="0">
                <a:latin typeface="Calibri" pitchFamily="34" charset="0"/>
                <a:cs typeface="Calibri" pitchFamily="34" charset="0"/>
              </a:rPr>
              <a:t>environnements standards</a:t>
            </a:r>
          </a:p>
          <a:p>
            <a:pPr>
              <a:buFont typeface="Wingdings" pitchFamily="2" charset="2"/>
              <a:buChar char="§"/>
            </a:pPr>
            <a:r>
              <a:rPr lang="fr-FR" sz="2000" dirty="0">
                <a:latin typeface="Calibri" pitchFamily="34" charset="0"/>
                <a:cs typeface="Calibri" pitchFamily="34" charset="0"/>
              </a:rPr>
              <a:t>des techniques d'interaction simples à utiliser et à programmer</a:t>
            </a:r>
          </a:p>
        </p:txBody>
      </p:sp>
    </p:spTree>
    <p:extLst>
      <p:ext uri="{BB962C8B-B14F-4D97-AF65-F5344CB8AC3E}">
        <p14:creationId xmlns:p14="http://schemas.microsoft.com/office/powerpoint/2010/main" val="340506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a:t>
            </a:r>
            <a:r>
              <a:rPr lang="fr-FR" sz="2000" b="1" dirty="0">
                <a:solidFill>
                  <a:srgbClr val="FF0000"/>
                </a:solidFill>
                <a:latin typeface="Calibri" panose="020F0502020204030204" pitchFamily="34" charset="0"/>
                <a:cs typeface="Calibri" panose="020F0502020204030204" pitchFamily="34" charset="0"/>
              </a:rPr>
              <a:t>Fenêtres</a:t>
            </a:r>
            <a:r>
              <a:rPr lang="fr-FR" sz="2000" b="1" dirty="0">
                <a:solidFill>
                  <a:schemeClr val="bg1">
                    <a:lumMod val="85000"/>
                  </a:schemeClr>
                </a:solidFill>
                <a:latin typeface="Calibri" panose="020F0502020204030204" pitchFamily="34" charset="0"/>
                <a:cs typeface="Calibri" panose="020F0502020204030204" pitchFamily="34" charset="0"/>
              </a:rPr>
              <a:t>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378141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Fenêtres</a:t>
            </a:r>
          </a:p>
        </p:txBody>
      </p:sp>
      <p:sp>
        <p:nvSpPr>
          <p:cNvPr id="604163" name="Rectangle 3"/>
          <p:cNvSpPr>
            <a:spLocks noGrp="1" noChangeArrowheads="1"/>
          </p:cNvSpPr>
          <p:nvPr>
            <p:ph type="body" idx="4294967295"/>
          </p:nvPr>
        </p:nvSpPr>
        <p:spPr>
          <a:xfrm>
            <a:off x="1828800" y="1412776"/>
            <a:ext cx="8557846" cy="4752528"/>
          </a:xfrm>
          <a:prstGeom prst="rect">
            <a:avLst/>
          </a:prstGeom>
        </p:spPr>
        <p:txBody>
          <a:bodyPr>
            <a:normAutofit fontScale="92500" lnSpcReduction="10000"/>
          </a:bodyPr>
          <a:lstStyle/>
          <a:p>
            <a:pPr marL="64008" indent="0">
              <a:buNone/>
            </a:pPr>
            <a:r>
              <a:rPr lang="fr-FR" sz="2800" b="1" u="sng" dirty="0">
                <a:latin typeface="Calibri" pitchFamily="34" charset="0"/>
                <a:cs typeface="Calibri" pitchFamily="34" charset="0"/>
              </a:rPr>
              <a:t>Buts :</a:t>
            </a:r>
            <a:r>
              <a:rPr lang="fr-FR" sz="2800" dirty="0">
                <a:latin typeface="Calibri" pitchFamily="34" charset="0"/>
                <a:cs typeface="Calibri" pitchFamily="34" charset="0"/>
              </a:rPr>
              <a:t> permettre à plusieurs applications de partager l’écran et les périphériques d’entrée</a:t>
            </a:r>
          </a:p>
          <a:p>
            <a:pPr marL="64008" indent="0">
              <a:buNone/>
            </a:pPr>
            <a:endParaRPr lang="fr-FR" sz="2800" dirty="0">
              <a:latin typeface="Calibri" pitchFamily="34" charset="0"/>
              <a:cs typeface="Calibri" pitchFamily="34" charset="0"/>
            </a:endParaRPr>
          </a:p>
          <a:p>
            <a:pPr marL="64008" indent="0">
              <a:buNone/>
            </a:pPr>
            <a:r>
              <a:rPr lang="fr-FR" sz="2800" dirty="0">
                <a:latin typeface="Calibri" pitchFamily="34" charset="0"/>
                <a:cs typeface="Calibri" pitchFamily="34" charset="0"/>
              </a:rPr>
              <a:t>Une fenêtre est une zone autonome pour l’affichage et/ou l’entrée de données</a:t>
            </a:r>
          </a:p>
          <a:p>
            <a:pPr marL="64008" indent="0">
              <a:buNone/>
            </a:pPr>
            <a:endParaRPr lang="fr-FR" sz="2800" dirty="0">
              <a:latin typeface="Calibri" pitchFamily="34" charset="0"/>
              <a:cs typeface="Calibri" pitchFamily="34" charset="0"/>
            </a:endParaRPr>
          </a:p>
          <a:p>
            <a:pPr marL="64008" indent="0">
              <a:buNone/>
            </a:pPr>
            <a:r>
              <a:rPr lang="fr-FR" sz="2800" dirty="0">
                <a:latin typeface="Calibri" pitchFamily="34" charset="0"/>
                <a:cs typeface="Calibri" pitchFamily="34" charset="0"/>
              </a:rPr>
              <a:t>Fonctions du système de fenêtrage :</a:t>
            </a:r>
          </a:p>
          <a:p>
            <a:pPr>
              <a:buFont typeface="Wingdings" pitchFamily="2" charset="2"/>
              <a:buChar char="§"/>
            </a:pPr>
            <a:r>
              <a:rPr lang="fr-FR" sz="2800" dirty="0">
                <a:latin typeface="Calibri" pitchFamily="34" charset="0"/>
                <a:cs typeface="Calibri" pitchFamily="34" charset="0"/>
              </a:rPr>
              <a:t>affectation des périphériques d’entrée (focus)</a:t>
            </a:r>
          </a:p>
          <a:p>
            <a:pPr>
              <a:buFont typeface="Wingdings" pitchFamily="2" charset="2"/>
              <a:buChar char="§"/>
            </a:pPr>
            <a:r>
              <a:rPr lang="fr-FR" sz="2800" dirty="0">
                <a:latin typeface="Calibri" pitchFamily="34" charset="0"/>
                <a:cs typeface="Calibri" pitchFamily="34" charset="0"/>
              </a:rPr>
              <a:t>gestion de session (ouverture, fermeture, etc.)</a:t>
            </a:r>
          </a:p>
          <a:p>
            <a:pPr>
              <a:buFont typeface="Wingdings" pitchFamily="2" charset="2"/>
              <a:buChar char="§"/>
            </a:pPr>
            <a:r>
              <a:rPr lang="fr-FR" sz="2800" dirty="0">
                <a:latin typeface="Calibri" pitchFamily="34" charset="0"/>
                <a:cs typeface="Calibri" pitchFamily="34" charset="0"/>
              </a:rPr>
              <a:t>communication entre applications</a:t>
            </a:r>
          </a:p>
          <a:p>
            <a:pPr>
              <a:buFont typeface="Wingdings" pitchFamily="2" charset="2"/>
              <a:buChar char="§"/>
            </a:pPr>
            <a:r>
              <a:rPr lang="fr-FR" sz="2800" dirty="0">
                <a:latin typeface="Calibri" pitchFamily="34" charset="0"/>
                <a:cs typeface="Calibri" pitchFamily="34" charset="0"/>
              </a:rPr>
              <a:t>gestion des différentes fenêtres</a:t>
            </a:r>
          </a:p>
        </p:txBody>
      </p:sp>
    </p:spTree>
    <p:extLst>
      <p:ext uri="{BB962C8B-B14F-4D97-AF65-F5344CB8AC3E}">
        <p14:creationId xmlns:p14="http://schemas.microsoft.com/office/powerpoint/2010/main" val="186142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Modèles de fenêtrage</a:t>
            </a:r>
          </a:p>
        </p:txBody>
      </p:sp>
      <p:sp>
        <p:nvSpPr>
          <p:cNvPr id="604163" name="Rectangle 3"/>
          <p:cNvSpPr>
            <a:spLocks noGrp="1" noChangeArrowheads="1"/>
          </p:cNvSpPr>
          <p:nvPr>
            <p:ph type="body" idx="4294967295"/>
          </p:nvPr>
        </p:nvSpPr>
        <p:spPr>
          <a:xfrm>
            <a:off x="1828800" y="1340768"/>
            <a:ext cx="8557846" cy="5040560"/>
          </a:xfrm>
          <a:prstGeom prst="rect">
            <a:avLst/>
          </a:prstGeom>
        </p:spPr>
        <p:txBody>
          <a:bodyPr>
            <a:normAutofit/>
          </a:bodyPr>
          <a:lstStyle/>
          <a:p>
            <a:pPr marL="64008" indent="0">
              <a:buNone/>
            </a:pPr>
            <a:r>
              <a:rPr lang="fr-FR" sz="2800" dirty="0">
                <a:latin typeface="Calibri" pitchFamily="34" charset="0"/>
                <a:cs typeface="Calibri" pitchFamily="34" charset="0"/>
              </a:rPr>
              <a:t>Avec ou sans superposition</a:t>
            </a:r>
          </a:p>
          <a:p>
            <a:pPr marL="64008" indent="0">
              <a:buNone/>
            </a:pPr>
            <a:endParaRPr lang="fr-FR" sz="2800" dirty="0">
              <a:latin typeface="Calibri" pitchFamily="34" charset="0"/>
              <a:cs typeface="Calibri" pitchFamily="34" charset="0"/>
            </a:endParaRPr>
          </a:p>
          <a:p>
            <a:pPr marL="64008" indent="0">
              <a:buNone/>
            </a:pPr>
            <a:endParaRPr lang="fr-FR" sz="2800" dirty="0">
              <a:latin typeface="Calibri" pitchFamily="34" charset="0"/>
              <a:cs typeface="Calibri" pitchFamily="34" charset="0"/>
            </a:endParaRPr>
          </a:p>
          <a:p>
            <a:pPr marL="64008" indent="0">
              <a:buNone/>
            </a:pPr>
            <a:endParaRPr lang="fr-FR" sz="2800" dirty="0">
              <a:latin typeface="Calibri" pitchFamily="34" charset="0"/>
              <a:cs typeface="Calibri" pitchFamily="34" charset="0"/>
            </a:endParaRPr>
          </a:p>
          <a:p>
            <a:pPr marL="64008" indent="0">
              <a:buNone/>
            </a:pPr>
            <a:r>
              <a:rPr lang="fr-FR" sz="2800" dirty="0">
                <a:latin typeface="Calibri" pitchFamily="34" charset="0"/>
                <a:cs typeface="Calibri" pitchFamily="34" charset="0"/>
              </a:rPr>
              <a:t>Eventuellement hiérarchique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9" y="2032118"/>
            <a:ext cx="5192439" cy="132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842" y="4200781"/>
            <a:ext cx="5131455" cy="176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48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Manipulation des fenêtres</a:t>
            </a:r>
          </a:p>
        </p:txBody>
      </p:sp>
      <p:sp>
        <p:nvSpPr>
          <p:cNvPr id="604163" name="Rectangle 3"/>
          <p:cNvSpPr>
            <a:spLocks noGrp="1" noChangeArrowheads="1"/>
          </p:cNvSpPr>
          <p:nvPr>
            <p:ph type="body" idx="4294967295"/>
          </p:nvPr>
        </p:nvSpPr>
        <p:spPr>
          <a:xfrm>
            <a:off x="1828800" y="1340768"/>
            <a:ext cx="8557846" cy="5040560"/>
          </a:xfrm>
          <a:prstGeom prst="rect">
            <a:avLst/>
          </a:prstGeom>
        </p:spPr>
        <p:txBody>
          <a:bodyPr>
            <a:normAutofit/>
          </a:bodyPr>
          <a:lstStyle/>
          <a:p>
            <a:pPr marL="64008" indent="0">
              <a:buNone/>
            </a:pPr>
            <a:r>
              <a:rPr lang="fr-FR" b="1" dirty="0">
                <a:latin typeface="Calibri" pitchFamily="34" charset="0"/>
                <a:cs typeface="Calibri" pitchFamily="34" charset="0"/>
              </a:rPr>
              <a:t>Opérations "classiques"</a:t>
            </a:r>
          </a:p>
          <a:p>
            <a:pPr>
              <a:buFont typeface="Wingdings" pitchFamily="2" charset="2"/>
              <a:buChar char="§"/>
            </a:pPr>
            <a:r>
              <a:rPr lang="fr-FR" dirty="0">
                <a:latin typeface="Calibri" pitchFamily="34" charset="0"/>
                <a:cs typeface="Calibri" pitchFamily="34" charset="0"/>
              </a:rPr>
              <a:t>placer, déplacer</a:t>
            </a:r>
          </a:p>
          <a:p>
            <a:pPr>
              <a:buFont typeface="Wingdings" pitchFamily="2" charset="2"/>
              <a:buChar char="§"/>
            </a:pPr>
            <a:r>
              <a:rPr lang="fr-FR" dirty="0">
                <a:latin typeface="Calibri" pitchFamily="34" charset="0"/>
                <a:cs typeface="Calibri" pitchFamily="34" charset="0"/>
              </a:rPr>
              <a:t>dimensionner</a:t>
            </a:r>
          </a:p>
          <a:p>
            <a:pPr>
              <a:buFont typeface="Wingdings" pitchFamily="2" charset="2"/>
              <a:buChar char="§"/>
            </a:pPr>
            <a:r>
              <a:rPr lang="fr-FR" dirty="0">
                <a:latin typeface="Calibri" pitchFamily="34" charset="0"/>
                <a:cs typeface="Calibri" pitchFamily="34" charset="0"/>
              </a:rPr>
              <a:t>iconifier, maximiser, restaurer la taille initiale</a:t>
            </a:r>
          </a:p>
          <a:p>
            <a:pPr>
              <a:buFont typeface="Wingdings" pitchFamily="2" charset="2"/>
              <a:buChar char="§"/>
            </a:pPr>
            <a:r>
              <a:rPr lang="fr-FR" dirty="0">
                <a:latin typeface="Calibri" pitchFamily="34" charset="0"/>
                <a:cs typeface="Calibri" pitchFamily="34" charset="0"/>
              </a:rPr>
              <a:t>fermer</a:t>
            </a:r>
          </a:p>
          <a:p>
            <a:pPr marL="64008" indent="0">
              <a:buNone/>
            </a:pPr>
            <a:r>
              <a:rPr lang="fr-FR" b="1" dirty="0">
                <a:latin typeface="Calibri" pitchFamily="34" charset="0"/>
                <a:cs typeface="Calibri" pitchFamily="34" charset="0"/>
              </a:rPr>
              <a:t>Décorations</a:t>
            </a:r>
          </a:p>
          <a:p>
            <a:pPr>
              <a:buFont typeface="Wingdings" pitchFamily="2" charset="2"/>
              <a:buChar char="§"/>
            </a:pPr>
            <a:r>
              <a:rPr lang="fr-FR" dirty="0">
                <a:latin typeface="Calibri" pitchFamily="34" charset="0"/>
                <a:cs typeface="Calibri" pitchFamily="34" charset="0"/>
              </a:rPr>
              <a:t>cadre et/ou barre de titre</a:t>
            </a:r>
          </a:p>
          <a:p>
            <a:pPr>
              <a:buFont typeface="Wingdings" pitchFamily="2" charset="2"/>
              <a:buChar char="§"/>
            </a:pPr>
            <a:r>
              <a:rPr lang="fr-FR" dirty="0">
                <a:latin typeface="Calibri" pitchFamily="34" charset="0"/>
                <a:cs typeface="Calibri" pitchFamily="34" charset="0"/>
              </a:rPr>
              <a:t>menu, icônes, raccourcis clavier</a:t>
            </a:r>
          </a:p>
          <a:p>
            <a:pPr marL="64008" indent="0">
              <a:buNone/>
            </a:pPr>
            <a:r>
              <a:rPr lang="fr-FR" b="1" dirty="0">
                <a:latin typeface="Calibri" pitchFamily="34" charset="0"/>
                <a:cs typeface="Calibri" pitchFamily="34" charset="0"/>
              </a:rPr>
              <a:t>Opérations plus originales</a:t>
            </a:r>
          </a:p>
          <a:p>
            <a:pPr>
              <a:buFont typeface="Wingdings" pitchFamily="2" charset="2"/>
              <a:buChar char="§"/>
            </a:pPr>
            <a:r>
              <a:rPr lang="fr-FR" dirty="0">
                <a:latin typeface="Calibri" pitchFamily="34" charset="0"/>
                <a:cs typeface="Calibri" pitchFamily="34" charset="0"/>
              </a:rPr>
              <a:t>réduire à la barre de titre</a:t>
            </a:r>
          </a:p>
          <a:p>
            <a:pPr>
              <a:buFont typeface="Wingdings" pitchFamily="2" charset="2"/>
              <a:buChar char="§"/>
            </a:pPr>
            <a:r>
              <a:rPr lang="fr-FR" dirty="0">
                <a:latin typeface="Calibri" pitchFamily="34" charset="0"/>
                <a:cs typeface="Calibri" pitchFamily="34" charset="0"/>
              </a:rPr>
              <a:t>toujours au-dessus ou au-dessous</a:t>
            </a: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val="97837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399839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Manipulation des fenêtres</a:t>
            </a:r>
          </a:p>
        </p:txBody>
      </p:sp>
      <p:sp>
        <p:nvSpPr>
          <p:cNvPr id="604163" name="Rectangle 3"/>
          <p:cNvSpPr>
            <a:spLocks noGrp="1" noChangeArrowheads="1"/>
          </p:cNvSpPr>
          <p:nvPr>
            <p:ph type="body" idx="4294967295"/>
          </p:nvPr>
        </p:nvSpPr>
        <p:spPr>
          <a:xfrm>
            <a:off x="1828800" y="1700808"/>
            <a:ext cx="8557846" cy="4176464"/>
          </a:xfrm>
          <a:prstGeom prst="rect">
            <a:avLst/>
          </a:prstGeom>
        </p:spPr>
        <p:txBody>
          <a:bodyPr>
            <a:normAutofit/>
          </a:bodyPr>
          <a:lstStyle/>
          <a:p>
            <a:pPr marL="64008" indent="0">
              <a:buNone/>
            </a:pPr>
            <a:r>
              <a:rPr lang="fr-FR" b="1" dirty="0">
                <a:latin typeface="Calibri" pitchFamily="34" charset="0"/>
                <a:cs typeface="Calibri" pitchFamily="34" charset="0"/>
              </a:rPr>
              <a:t>Intérêt: Environnement multitâches</a:t>
            </a:r>
          </a:p>
          <a:p>
            <a:endParaRPr lang="fr-FR" b="1" dirty="0">
              <a:latin typeface="Calibri" pitchFamily="34" charset="0"/>
              <a:cs typeface="Calibri" pitchFamily="34" charset="0"/>
            </a:endParaRPr>
          </a:p>
          <a:p>
            <a:pPr marL="64008" indent="0">
              <a:buNone/>
            </a:pPr>
            <a:r>
              <a:rPr lang="fr-FR" b="1" dirty="0">
                <a:latin typeface="Calibri" pitchFamily="34" charset="0"/>
                <a:cs typeface="Calibri" pitchFamily="34" charset="0"/>
              </a:rPr>
              <a:t>Problème principal : masquage de l’information</a:t>
            </a:r>
          </a:p>
          <a:p>
            <a:pPr>
              <a:buFont typeface="Wingdings" pitchFamily="2" charset="2"/>
              <a:buChar char="§"/>
            </a:pPr>
            <a:r>
              <a:rPr lang="fr-FR" dirty="0">
                <a:latin typeface="Calibri" pitchFamily="34" charset="0"/>
                <a:cs typeface="Calibri" pitchFamily="34" charset="0"/>
              </a:rPr>
              <a:t>Perte de contexte</a:t>
            </a:r>
          </a:p>
          <a:p>
            <a:pPr>
              <a:buFont typeface="Wingdings" pitchFamily="2" charset="2"/>
              <a:buChar char="§"/>
            </a:pPr>
            <a:r>
              <a:rPr lang="fr-FR" dirty="0">
                <a:latin typeface="Calibri" pitchFamily="34" charset="0"/>
                <a:cs typeface="Calibri" pitchFamily="34" charset="0"/>
              </a:rPr>
              <a:t>Temps d’accès à la fenêtre masquée</a:t>
            </a:r>
          </a:p>
          <a:p>
            <a:pPr marL="64008" indent="0">
              <a:buNone/>
            </a:pPr>
            <a:endParaRPr lang="fr-FR" b="1" dirty="0">
              <a:latin typeface="Calibri" pitchFamily="34" charset="0"/>
              <a:cs typeface="Calibri" pitchFamily="34" charset="0"/>
            </a:endParaRPr>
          </a:p>
          <a:p>
            <a:pPr marL="64008" indent="0">
              <a:buNone/>
            </a:pPr>
            <a:r>
              <a:rPr lang="fr-FR" b="1" dirty="0">
                <a:latin typeface="Calibri" pitchFamily="34" charset="0"/>
                <a:cs typeface="Calibri" pitchFamily="34" charset="0"/>
              </a:rPr>
              <a:t>Différentes stratégies de gestion du </a:t>
            </a:r>
            <a:r>
              <a:rPr lang="fr-FR" b="1" dirty="0" err="1">
                <a:latin typeface="Calibri" pitchFamily="34" charset="0"/>
                <a:cs typeface="Calibri" pitchFamily="34" charset="0"/>
              </a:rPr>
              <a:t>multi-fenêtrage</a:t>
            </a:r>
            <a:endParaRPr lang="fr-FR" b="1" dirty="0">
              <a:latin typeface="Calibri" pitchFamily="34" charset="0"/>
              <a:cs typeface="Calibri" pitchFamily="34" charset="0"/>
            </a:endParaRPr>
          </a:p>
          <a:p>
            <a:pPr>
              <a:buFont typeface="Wingdings" pitchFamily="2" charset="2"/>
              <a:buChar char="§"/>
            </a:pPr>
            <a:r>
              <a:rPr lang="fr-FR" dirty="0">
                <a:latin typeface="Calibri" pitchFamily="34" charset="0"/>
                <a:cs typeface="Calibri" pitchFamily="34" charset="0"/>
              </a:rPr>
              <a:t>Fenêtres chevauchantes (recouvrement)</a:t>
            </a:r>
          </a:p>
          <a:p>
            <a:pPr>
              <a:buFont typeface="Wingdings" pitchFamily="2" charset="2"/>
              <a:buChar char="§"/>
            </a:pPr>
            <a:r>
              <a:rPr lang="fr-FR" dirty="0">
                <a:latin typeface="Calibri" pitchFamily="34" charset="0"/>
                <a:cs typeface="Calibri" pitchFamily="34" charset="0"/>
              </a:rPr>
              <a:t>Fenêtres zoomables</a:t>
            </a: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val="4056434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Manipulation des fenêtres - </a:t>
            </a: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Stratégie</a:t>
            </a:r>
            <a:endPar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5" y="3647720"/>
            <a:ext cx="4032448" cy="186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63" name="Rectangle 3"/>
          <p:cNvSpPr>
            <a:spLocks noGrp="1" noChangeArrowheads="1"/>
          </p:cNvSpPr>
          <p:nvPr>
            <p:ph type="body" idx="4294967295"/>
          </p:nvPr>
        </p:nvSpPr>
        <p:spPr>
          <a:xfrm>
            <a:off x="1828800" y="1412776"/>
            <a:ext cx="8557846" cy="5040560"/>
          </a:xfrm>
          <a:prstGeom prst="rect">
            <a:avLst/>
          </a:prstGeom>
        </p:spPr>
        <p:txBody>
          <a:bodyPr>
            <a:normAutofit fontScale="92500" lnSpcReduction="20000"/>
          </a:bodyPr>
          <a:lstStyle/>
          <a:p>
            <a:pPr marL="64008" indent="0">
              <a:buNone/>
            </a:pPr>
            <a:r>
              <a:rPr lang="fr-FR" b="1" dirty="0">
                <a:latin typeface="Calibri" pitchFamily="34" charset="0"/>
                <a:cs typeface="Calibri" pitchFamily="34" charset="0"/>
              </a:rPr>
              <a:t>Fenêtres chevauchantes</a:t>
            </a:r>
          </a:p>
          <a:p>
            <a:pPr>
              <a:buFont typeface="Wingdings" pitchFamily="2" charset="2"/>
              <a:buChar char="§"/>
            </a:pPr>
            <a:r>
              <a:rPr lang="fr-FR" b="1" dirty="0">
                <a:solidFill>
                  <a:srgbClr val="00B050"/>
                </a:solidFill>
                <a:latin typeface="Calibri" pitchFamily="34" charset="0"/>
                <a:cs typeface="Calibri" pitchFamily="34" charset="0"/>
              </a:rPr>
              <a:t>+ Contrôle utilisateur </a:t>
            </a:r>
            <a:r>
              <a:rPr lang="fr-FR" dirty="0">
                <a:solidFill>
                  <a:srgbClr val="00B050"/>
                </a:solidFill>
                <a:latin typeface="Calibri" pitchFamily="34" charset="0"/>
                <a:cs typeface="Calibri" pitchFamily="34" charset="0"/>
              </a:rPr>
              <a:t>– Organisation flexible par l’utilisateur</a:t>
            </a:r>
          </a:p>
          <a:p>
            <a:pPr>
              <a:buFont typeface="Wingdings" pitchFamily="2" charset="2"/>
              <a:buChar char="§"/>
            </a:pPr>
            <a:r>
              <a:rPr lang="fr-FR" b="1" dirty="0">
                <a:solidFill>
                  <a:srgbClr val="FF7C80"/>
                </a:solidFill>
                <a:latin typeface="Calibri" pitchFamily="34" charset="0"/>
                <a:cs typeface="Calibri" pitchFamily="34" charset="0"/>
              </a:rPr>
              <a:t>- Observabilité </a:t>
            </a:r>
            <a:r>
              <a:rPr lang="fr-FR" dirty="0">
                <a:solidFill>
                  <a:srgbClr val="FF7C80"/>
                </a:solidFill>
                <a:latin typeface="Calibri" pitchFamily="34" charset="0"/>
                <a:cs typeface="Calibri" pitchFamily="34" charset="0"/>
              </a:rPr>
              <a:t>– Masquage potentiel de l’information</a:t>
            </a:r>
          </a:p>
          <a:p>
            <a:pPr>
              <a:buFont typeface="Wingdings" pitchFamily="2" charset="2"/>
              <a:buChar char="§"/>
            </a:pPr>
            <a:r>
              <a:rPr lang="fr-FR" b="1" dirty="0">
                <a:solidFill>
                  <a:srgbClr val="FF7C80"/>
                </a:solidFill>
                <a:latin typeface="Calibri" pitchFamily="34" charset="0"/>
                <a:cs typeface="Calibri" pitchFamily="34" charset="0"/>
              </a:rPr>
              <a:t>- Efficacité, charge cognitive </a:t>
            </a:r>
            <a:r>
              <a:rPr lang="fr-FR" dirty="0">
                <a:solidFill>
                  <a:srgbClr val="FF7C80"/>
                </a:solidFill>
                <a:latin typeface="Calibri" pitchFamily="34" charset="0"/>
                <a:cs typeface="Calibri" pitchFamily="34" charset="0"/>
              </a:rPr>
              <a:t>– Accès </a:t>
            </a:r>
            <a:r>
              <a:rPr lang="fr-FR" b="1" dirty="0">
                <a:solidFill>
                  <a:srgbClr val="FF7C80"/>
                </a:solidFill>
                <a:latin typeface="Calibri" pitchFamily="34" charset="0"/>
                <a:cs typeface="Calibri" pitchFamily="34" charset="0"/>
              </a:rPr>
              <a:t>- </a:t>
            </a:r>
            <a:r>
              <a:rPr lang="fr-FR" dirty="0">
                <a:solidFill>
                  <a:srgbClr val="FF7C80"/>
                </a:solidFill>
                <a:latin typeface="Calibri" pitchFamily="34" charset="0"/>
                <a:cs typeface="Calibri" pitchFamily="34" charset="0"/>
              </a:rPr>
              <a:t>à la bonne fenêtre</a:t>
            </a:r>
            <a:endParaRPr lang="fr-FR" b="1" dirty="0">
              <a:solidFill>
                <a:srgbClr val="FF7C80"/>
              </a:solidFill>
              <a:latin typeface="Calibri" pitchFamily="34" charset="0"/>
              <a:cs typeface="Calibri" pitchFamily="34" charset="0"/>
            </a:endParaRPr>
          </a:p>
          <a:p>
            <a:pPr marL="64008" indent="0">
              <a:buNone/>
            </a:pPr>
            <a:endParaRPr lang="fr-FR" sz="1100" b="1" dirty="0">
              <a:latin typeface="Calibri" pitchFamily="34" charset="0"/>
              <a:cs typeface="Calibri" pitchFamily="34" charset="0"/>
            </a:endParaRPr>
          </a:p>
          <a:p>
            <a:pPr marL="64008" indent="0">
              <a:buNone/>
            </a:pPr>
            <a:r>
              <a:rPr lang="fr-FR" b="1" dirty="0">
                <a:latin typeface="Calibri" pitchFamily="34" charset="0"/>
                <a:cs typeface="Calibri" pitchFamily="34" charset="0"/>
              </a:rPr>
              <a:t>Solutions</a:t>
            </a:r>
          </a:p>
          <a:p>
            <a:pPr>
              <a:buFont typeface="Wingdings" pitchFamily="2" charset="2"/>
              <a:buChar char="§"/>
            </a:pPr>
            <a:r>
              <a:rPr lang="fr-FR" dirty="0">
                <a:latin typeface="Calibri" pitchFamily="34" charset="0"/>
                <a:cs typeface="Calibri" pitchFamily="34" charset="0"/>
              </a:rPr>
              <a:t> </a:t>
            </a:r>
            <a:r>
              <a:rPr lang="fr-FR" b="1" dirty="0">
                <a:latin typeface="Calibri" pitchFamily="34" charset="0"/>
                <a:cs typeface="Calibri" pitchFamily="34" charset="0"/>
              </a:rPr>
              <a:t>Barre des tâches </a:t>
            </a:r>
            <a:r>
              <a:rPr lang="fr-FR" dirty="0">
                <a:latin typeface="Calibri" pitchFamily="34" charset="0"/>
                <a:cs typeface="Calibri" pitchFamily="34" charset="0"/>
              </a:rPr>
              <a:t>: rappel du contexte + accès rapide</a:t>
            </a:r>
          </a:p>
          <a:p>
            <a:pPr>
              <a:buFont typeface="Wingdings" pitchFamily="2" charset="2"/>
              <a:buChar char="§"/>
            </a:pPr>
            <a:endParaRPr lang="fr-FR" dirty="0">
              <a:latin typeface="Calibri" pitchFamily="34" charset="0"/>
              <a:cs typeface="Calibri" pitchFamily="34" charset="0"/>
            </a:endParaRPr>
          </a:p>
          <a:p>
            <a:pPr>
              <a:buFont typeface="Wingdings" pitchFamily="2" charset="2"/>
              <a:buChar char="§"/>
            </a:pPr>
            <a:endParaRPr lang="fr-FR" dirty="0">
              <a:latin typeface="Calibri" pitchFamily="34" charset="0"/>
              <a:cs typeface="Calibri" pitchFamily="34" charset="0"/>
            </a:endParaRPr>
          </a:p>
          <a:p>
            <a:pPr>
              <a:buFont typeface="Wingdings" pitchFamily="2" charset="2"/>
              <a:buChar char="§"/>
            </a:pPr>
            <a:endParaRPr lang="fr-FR" dirty="0">
              <a:latin typeface="Calibri" pitchFamily="34" charset="0"/>
              <a:cs typeface="Calibri" pitchFamily="34" charset="0"/>
            </a:endParaRPr>
          </a:p>
          <a:p>
            <a:pPr>
              <a:buFont typeface="Wingdings" pitchFamily="2" charset="2"/>
              <a:buChar char="§"/>
            </a:pPr>
            <a:endParaRPr lang="fr-FR" dirty="0">
              <a:latin typeface="Calibri" pitchFamily="34" charset="0"/>
              <a:cs typeface="Calibri" pitchFamily="34" charset="0"/>
            </a:endParaRPr>
          </a:p>
          <a:p>
            <a:pPr>
              <a:buFont typeface="Wingdings" pitchFamily="2" charset="2"/>
              <a:buChar char="§"/>
            </a:pPr>
            <a:endParaRPr lang="fr-FR" dirty="0">
              <a:latin typeface="Calibri" pitchFamily="34" charset="0"/>
              <a:cs typeface="Calibri" pitchFamily="34" charset="0"/>
            </a:endParaRPr>
          </a:p>
          <a:p>
            <a:pPr>
              <a:buFont typeface="Wingdings" pitchFamily="2" charset="2"/>
              <a:buChar char="§"/>
            </a:pPr>
            <a:endParaRPr lang="fr-FR" dirty="0">
              <a:latin typeface="Calibri" pitchFamily="34" charset="0"/>
              <a:cs typeface="Calibri" pitchFamily="34" charset="0"/>
            </a:endParaRPr>
          </a:p>
          <a:p>
            <a:pPr>
              <a:buFont typeface="Wingdings" pitchFamily="2" charset="2"/>
              <a:buChar char="§"/>
            </a:pPr>
            <a:r>
              <a:rPr lang="fr-FR" dirty="0">
                <a:latin typeface="Calibri" pitchFamily="34" charset="0"/>
                <a:cs typeface="Calibri" pitchFamily="34" charset="0"/>
              </a:rPr>
              <a:t> Fenêtres translucides et gestion par groupes de fenêtres</a:t>
            </a:r>
          </a:p>
          <a:p>
            <a:pPr>
              <a:buFont typeface="Wingdings" pitchFamily="2" charset="2"/>
              <a:buChar char="§"/>
            </a:pPr>
            <a:r>
              <a:rPr lang="fr-FR" sz="2800" b="1" dirty="0">
                <a:latin typeface="Calibri" pitchFamily="34" charset="0"/>
                <a:cs typeface="Calibri" pitchFamily="34" charset="0"/>
              </a:rPr>
              <a:t>Accès rapide par alternance de fenêtres </a:t>
            </a:r>
            <a:r>
              <a:rPr lang="fr-FR" sz="2800" dirty="0">
                <a:latin typeface="Calibri" pitchFamily="34" charset="0"/>
                <a:cs typeface="Calibri" pitchFamily="34" charset="0"/>
              </a:rPr>
              <a:t>: ALT+TAB</a:t>
            </a:r>
          </a:p>
        </p:txBody>
      </p:sp>
    </p:spTree>
    <p:extLst>
      <p:ext uri="{BB962C8B-B14F-4D97-AF65-F5344CB8AC3E}">
        <p14:creationId xmlns:p14="http://schemas.microsoft.com/office/powerpoint/2010/main" val="354404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Manipulation des fenêtres - </a:t>
            </a: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Stratégie</a:t>
            </a:r>
            <a:endPar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604163" name="Rectangle 3"/>
          <p:cNvSpPr>
            <a:spLocks noGrp="1" noChangeArrowheads="1"/>
          </p:cNvSpPr>
          <p:nvPr>
            <p:ph type="body" idx="4294967295"/>
          </p:nvPr>
        </p:nvSpPr>
        <p:spPr>
          <a:xfrm>
            <a:off x="1828800" y="1412776"/>
            <a:ext cx="8557846" cy="5040560"/>
          </a:xfrm>
          <a:prstGeom prst="rect">
            <a:avLst/>
          </a:prstGeom>
        </p:spPr>
        <p:txBody>
          <a:bodyPr>
            <a:normAutofit lnSpcReduction="10000"/>
          </a:bodyPr>
          <a:lstStyle/>
          <a:p>
            <a:pPr marL="64008" indent="0">
              <a:buNone/>
            </a:pPr>
            <a:r>
              <a:rPr lang="fr-FR" sz="2000" b="1" dirty="0">
                <a:latin typeface="Calibri" pitchFamily="34" charset="0"/>
                <a:cs typeface="Calibri" pitchFamily="34" charset="0"/>
              </a:rPr>
              <a:t>Fenêtres </a:t>
            </a:r>
            <a:r>
              <a:rPr lang="fr-FR" sz="2000" b="1" dirty="0" err="1">
                <a:latin typeface="Calibri" pitchFamily="34" charset="0"/>
                <a:cs typeface="Calibri" pitchFamily="34" charset="0"/>
              </a:rPr>
              <a:t>zoomables</a:t>
            </a: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lgn="ctr">
              <a:buNone/>
            </a:pPr>
            <a:endParaRPr lang="fr-FR" sz="2000" b="1" dirty="0">
              <a:latin typeface="Calibri" pitchFamily="34" charset="0"/>
              <a:cs typeface="Calibri" pitchFamily="34" charset="0"/>
            </a:endParaRPr>
          </a:p>
          <a:p>
            <a:pPr marL="64008" indent="0" algn="ctr">
              <a:buNone/>
            </a:pPr>
            <a:r>
              <a:rPr lang="fr-FR" sz="2000" b="1" dirty="0">
                <a:latin typeface="Calibri" pitchFamily="34" charset="0"/>
                <a:cs typeface="Calibri" pitchFamily="34" charset="0"/>
              </a:rPr>
              <a:t>Exemple </a:t>
            </a:r>
            <a:r>
              <a:rPr lang="fr-FR" sz="2000" dirty="0">
                <a:latin typeface="Calibri" pitchFamily="34" charset="0"/>
                <a:cs typeface="Calibri" pitchFamily="34" charset="0"/>
              </a:rPr>
              <a:t>– Mac OS X (Mission Control - Exposé) : gestion du zoom par application</a:t>
            </a:r>
          </a:p>
          <a:p>
            <a:pPr marL="64008" indent="0">
              <a:buNone/>
            </a:pPr>
            <a:r>
              <a:rPr lang="fr-FR" sz="2000" b="1" dirty="0">
                <a:solidFill>
                  <a:srgbClr val="00B050"/>
                </a:solidFill>
              </a:rPr>
              <a:t>+ Observabilité, efficacité</a:t>
            </a:r>
          </a:p>
          <a:p>
            <a:pPr marL="0" indent="0">
              <a:lnSpc>
                <a:spcPct val="90000"/>
              </a:lnSpc>
              <a:buNone/>
            </a:pPr>
            <a:r>
              <a:rPr lang="fr-FR" sz="2200" b="1" dirty="0">
                <a:solidFill>
                  <a:srgbClr val="FF7C80"/>
                </a:solidFill>
                <a:latin typeface="Calibri" pitchFamily="34" charset="0"/>
                <a:cs typeface="Calibri" pitchFamily="34" charset="0"/>
              </a:rPr>
              <a:t>  - Cohérence – Forte variabilité des objets affichés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1597940"/>
            <a:ext cx="5256584" cy="334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23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a:t>
            </a:r>
            <a:r>
              <a:rPr lang="fr-FR" sz="2000" b="1" dirty="0">
                <a:solidFill>
                  <a:srgbClr val="FF0000"/>
                </a:solidFill>
                <a:latin typeface="Calibri" panose="020F0502020204030204" pitchFamily="34" charset="0"/>
                <a:cs typeface="Calibri" panose="020F0502020204030204" pitchFamily="34" charset="0"/>
              </a:rPr>
              <a:t>Icones</a:t>
            </a:r>
            <a:r>
              <a:rPr lang="fr-FR" sz="2000" b="1" dirty="0">
                <a:solidFill>
                  <a:schemeClr val="bg1">
                    <a:lumMod val="85000"/>
                  </a:schemeClr>
                </a:solidFill>
                <a:latin typeface="Calibri" panose="020F0502020204030204" pitchFamily="34" charset="0"/>
                <a:cs typeface="Calibri" panose="020F0502020204030204" pitchFamily="34" charset="0"/>
              </a:rPr>
              <a:t>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2542456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Icones</a:t>
            </a:r>
          </a:p>
        </p:txBody>
      </p:sp>
      <p:sp>
        <p:nvSpPr>
          <p:cNvPr id="604163" name="Rectangle 3"/>
          <p:cNvSpPr>
            <a:spLocks noGrp="1" noChangeArrowheads="1"/>
          </p:cNvSpPr>
          <p:nvPr>
            <p:ph type="body" idx="4294967295"/>
          </p:nvPr>
        </p:nvSpPr>
        <p:spPr>
          <a:xfrm>
            <a:off x="1828800" y="1412777"/>
            <a:ext cx="8557846" cy="3816423"/>
          </a:xfrm>
          <a:prstGeom prst="rect">
            <a:avLst/>
          </a:prstGeom>
        </p:spPr>
        <p:txBody>
          <a:bodyPr>
            <a:normAutofit/>
          </a:bodyPr>
          <a:lstStyle/>
          <a:p>
            <a:pPr>
              <a:buFont typeface="Wingdings" pitchFamily="2" charset="2"/>
              <a:buChar char="v"/>
            </a:pPr>
            <a:r>
              <a:rPr lang="fr-FR" sz="2000" b="1" i="1" dirty="0">
                <a:latin typeface="Calibri" panose="020F0502020204030204" pitchFamily="34" charset="0"/>
                <a:cs typeface="Calibri" pitchFamily="34" charset="0"/>
              </a:rPr>
              <a:t>Symbole graphique affiché à l'écran et associé à un objet (ou à une fonction) auquel il permet d'accéder lorsqu'il est sélectionné par un dispositif de pointage</a:t>
            </a:r>
          </a:p>
          <a:p>
            <a:pPr marL="64008" indent="0">
              <a:buNone/>
            </a:pPr>
            <a:r>
              <a:rPr lang="fr-FR" sz="2000" b="1" dirty="0">
                <a:latin typeface="Calibri" panose="020F0502020204030204" pitchFamily="34" charset="0"/>
                <a:cs typeface="Calibri" panose="020F0502020204030204" pitchFamily="34" charset="0"/>
              </a:rPr>
              <a:t>Intérêt</a:t>
            </a:r>
          </a:p>
          <a:p>
            <a:pPr>
              <a:buFont typeface="Wingdings" pitchFamily="2" charset="2"/>
              <a:buChar char="§"/>
            </a:pPr>
            <a:r>
              <a:rPr lang="fr-FR" sz="2000" dirty="0">
                <a:latin typeface="Calibri" panose="020F0502020204030204" pitchFamily="34" charset="0"/>
                <a:cs typeface="Calibri" panose="020F0502020204030204" pitchFamily="34" charset="0"/>
              </a:rPr>
              <a:t>rapidement identifiables</a:t>
            </a:r>
          </a:p>
          <a:p>
            <a:pPr>
              <a:buFont typeface="Wingdings" pitchFamily="2" charset="2"/>
              <a:buChar char="§"/>
            </a:pPr>
            <a:r>
              <a:rPr lang="fr-FR" sz="2000" dirty="0">
                <a:latin typeface="Calibri" panose="020F0502020204030204" pitchFamily="34" charset="0"/>
                <a:cs typeface="Calibri" panose="020F0502020204030204" pitchFamily="34" charset="0"/>
              </a:rPr>
              <a:t>compacts : peu de place dans l’interface</a:t>
            </a:r>
            <a:endParaRPr lang="fr-FR" sz="2000" b="1" dirty="0">
              <a:latin typeface="Calibri" panose="020F0502020204030204" pitchFamily="34" charset="0"/>
              <a:cs typeface="Calibri" panose="020F0502020204030204" pitchFamily="34" charset="0"/>
            </a:endParaRPr>
          </a:p>
          <a:p>
            <a:pPr marL="64008" indent="0">
              <a:buNone/>
            </a:pPr>
            <a:r>
              <a:rPr lang="fr-FR" sz="2000" b="1" dirty="0">
                <a:latin typeface="Calibri" panose="020F0502020204030204" pitchFamily="34" charset="0"/>
                <a:cs typeface="Calibri" panose="020F0502020204030204" pitchFamily="34" charset="0"/>
              </a:rPr>
              <a:t>Problème : affordance</a:t>
            </a:r>
          </a:p>
          <a:p>
            <a:pPr>
              <a:buFont typeface="Wingdings" pitchFamily="2" charset="2"/>
              <a:buChar char="§"/>
            </a:pPr>
            <a:r>
              <a:rPr lang="fr-FR" sz="2000" dirty="0">
                <a:latin typeface="Calibri" panose="020F0502020204030204" pitchFamily="34" charset="0"/>
                <a:cs typeface="Calibri" panose="020F0502020204030204" pitchFamily="34" charset="0"/>
              </a:rPr>
              <a:t>Capacité qu’ont les symboles à représenter les fonctions qu’ils désignent</a:t>
            </a:r>
          </a:p>
          <a:p>
            <a:pPr>
              <a:buFont typeface="Wingdings" pitchFamily="2" charset="2"/>
              <a:buChar char="§"/>
            </a:pPr>
            <a:r>
              <a:rPr lang="fr-FR" sz="2000" dirty="0">
                <a:latin typeface="Calibri" panose="020F0502020204030204" pitchFamily="34" charset="0"/>
                <a:cs typeface="Calibri" panose="020F0502020204030204" pitchFamily="34" charset="0"/>
              </a:rPr>
              <a:t>Icônes : affordance non triviale [Norman, </a:t>
            </a:r>
            <a:r>
              <a:rPr lang="fr-FR" sz="2000" dirty="0" err="1">
                <a:latin typeface="Calibri" panose="020F0502020204030204" pitchFamily="34" charset="0"/>
                <a:cs typeface="Calibri" panose="020F0502020204030204" pitchFamily="34" charset="0"/>
              </a:rPr>
              <a:t>Camacho</a:t>
            </a:r>
            <a:r>
              <a:rPr lang="fr-FR" sz="2000" dirty="0">
                <a:latin typeface="Calibri" panose="020F0502020204030204" pitchFamily="34" charset="0"/>
                <a:cs typeface="Calibri" panose="020F0502020204030204" pitchFamily="34" charset="0"/>
              </a:rPr>
              <a:t> 90]</a:t>
            </a: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buNone/>
            </a:pPr>
            <a:endParaRPr lang="fr-FR" sz="2000" b="1" dirty="0">
              <a:latin typeface="Calibri" pitchFamily="34" charset="0"/>
              <a:cs typeface="Calibri" pitchFamily="34" charset="0"/>
            </a:endParaRPr>
          </a:p>
          <a:p>
            <a:pPr marL="64008" indent="0" algn="ctr">
              <a:buNone/>
            </a:pPr>
            <a:endParaRPr lang="fr-FR" sz="2000" b="1" dirty="0">
              <a:latin typeface="Calibri" pitchFamily="34" charset="0"/>
              <a:cs typeface="Calibri"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764" y="4832843"/>
            <a:ext cx="4248472" cy="158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56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Icones - Construction</a:t>
            </a:r>
          </a:p>
        </p:txBody>
      </p:sp>
      <p:sp>
        <p:nvSpPr>
          <p:cNvPr id="604163" name="Rectangle 3"/>
          <p:cNvSpPr>
            <a:spLocks noGrp="1" noChangeArrowheads="1"/>
          </p:cNvSpPr>
          <p:nvPr>
            <p:ph type="body" idx="4294967295"/>
          </p:nvPr>
        </p:nvSpPr>
        <p:spPr>
          <a:xfrm>
            <a:off x="1828800" y="1412776"/>
            <a:ext cx="8557846" cy="1944216"/>
          </a:xfrm>
          <a:prstGeom prst="rect">
            <a:avLst/>
          </a:prstGeom>
        </p:spPr>
        <p:txBody>
          <a:bodyPr>
            <a:normAutofit/>
          </a:bodyPr>
          <a:lstStyle/>
          <a:p>
            <a:pPr marL="64008" indent="0">
              <a:buNone/>
            </a:pPr>
            <a:r>
              <a:rPr lang="fr-FR" sz="2000" b="1" dirty="0">
                <a:latin typeface="Calibri" pitchFamily="34" charset="0"/>
                <a:cs typeface="Calibri" pitchFamily="34" charset="0"/>
              </a:rPr>
              <a:t>Méthodologie</a:t>
            </a:r>
          </a:p>
          <a:p>
            <a:pPr>
              <a:buFont typeface="Wingdings" pitchFamily="2" charset="2"/>
              <a:buChar char="§"/>
            </a:pPr>
            <a:r>
              <a:rPr lang="fr-FR" sz="2000" dirty="0">
                <a:latin typeface="Calibri" pitchFamily="34" charset="0"/>
                <a:cs typeface="Calibri" pitchFamily="34" charset="0"/>
              </a:rPr>
              <a:t> Identifier toutes les commandes à iconifier et les créer en même temps</a:t>
            </a:r>
          </a:p>
          <a:p>
            <a:pPr>
              <a:buFont typeface="Wingdings" pitchFamily="2" charset="2"/>
              <a:buChar char="§"/>
            </a:pPr>
            <a:r>
              <a:rPr lang="fr-FR" sz="2000" dirty="0">
                <a:latin typeface="Calibri" pitchFamily="34" charset="0"/>
                <a:cs typeface="Calibri" pitchFamily="34" charset="0"/>
              </a:rPr>
              <a:t> Limiter les icônes aux commandes fréquentes</a:t>
            </a:r>
          </a:p>
          <a:p>
            <a:pPr>
              <a:buFont typeface="Wingdings" pitchFamily="2" charset="2"/>
              <a:buChar char="§"/>
            </a:pPr>
            <a:r>
              <a:rPr lang="fr-FR" sz="2000" dirty="0">
                <a:latin typeface="Calibri" pitchFamily="34" charset="0"/>
                <a:cs typeface="Calibri" pitchFamily="34" charset="0"/>
              </a:rPr>
              <a:t> Toujours valider la conception par une expérimentation</a:t>
            </a:r>
          </a:p>
          <a:p>
            <a:pPr marL="64008" indent="0">
              <a:buNone/>
            </a:pPr>
            <a:r>
              <a:rPr lang="fr-FR" sz="2000" b="1" dirty="0">
                <a:latin typeface="Calibri" pitchFamily="34" charset="0"/>
                <a:cs typeface="Calibri" pitchFamily="34" charset="0"/>
              </a:rPr>
              <a:t>Règles de construction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758" y="3212976"/>
            <a:ext cx="593157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146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Icones - Guidelines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413919"/>
            <a:ext cx="7632848" cy="49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699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Icones - Guidelines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604" y="1377820"/>
            <a:ext cx="7128792" cy="50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290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a:t>
            </a:r>
            <a:r>
              <a:rPr lang="fr-FR" sz="2000" b="1" dirty="0">
                <a:solidFill>
                  <a:srgbClr val="FF0000"/>
                </a:solidFill>
                <a:latin typeface="Calibri" panose="020F0502020204030204" pitchFamily="34" charset="0"/>
                <a:cs typeface="Calibri" panose="020F0502020204030204" pitchFamily="34" charset="0"/>
              </a:rPr>
              <a:t>Menus</a:t>
            </a:r>
            <a:r>
              <a:rPr lang="fr-FR" sz="2000" b="1" dirty="0">
                <a:solidFill>
                  <a:schemeClr val="bg1">
                    <a:lumMod val="85000"/>
                  </a:schemeClr>
                </a:solidFill>
                <a:latin typeface="Calibri" panose="020F0502020204030204" pitchFamily="34" charset="0"/>
                <a:cs typeface="Calibri" panose="020F0502020204030204" pitchFamily="34" charset="0"/>
              </a:rPr>
              <a:t>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4239219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a:t>
            </a:r>
          </a:p>
        </p:txBody>
      </p:sp>
      <p:sp>
        <p:nvSpPr>
          <p:cNvPr id="604163" name="Rectangle 3"/>
          <p:cNvSpPr>
            <a:spLocks noGrp="1" noChangeArrowheads="1"/>
          </p:cNvSpPr>
          <p:nvPr>
            <p:ph type="body" idx="4294967295"/>
          </p:nvPr>
        </p:nvSpPr>
        <p:spPr>
          <a:xfrm>
            <a:off x="1828800" y="1628800"/>
            <a:ext cx="8557846" cy="4464496"/>
          </a:xfrm>
          <a:prstGeom prst="rect">
            <a:avLst/>
          </a:prstGeom>
        </p:spPr>
        <p:txBody>
          <a:bodyPr>
            <a:normAutofit/>
          </a:bodyPr>
          <a:lstStyle/>
          <a:p>
            <a:pPr marL="64008" indent="0">
              <a:buNone/>
            </a:pPr>
            <a:r>
              <a:rPr lang="fr-FR" sz="2000" b="1" dirty="0">
                <a:latin typeface="Calibri" pitchFamily="34" charset="0"/>
                <a:cs typeface="Calibri" pitchFamily="34" charset="0"/>
              </a:rPr>
              <a:t>Qu’est-ce qu’un menu</a:t>
            </a:r>
          </a:p>
          <a:p>
            <a:pPr>
              <a:buFont typeface="Wingdings" pitchFamily="2" charset="2"/>
              <a:buChar char="§"/>
            </a:pPr>
            <a:r>
              <a:rPr lang="fr-FR" sz="2000" b="1" dirty="0">
                <a:latin typeface="Calibri" pitchFamily="34" charset="0"/>
                <a:cs typeface="Calibri" pitchFamily="34" charset="0"/>
              </a:rPr>
              <a:t>Définition générale </a:t>
            </a:r>
            <a:r>
              <a:rPr lang="fr-FR" sz="2000" dirty="0">
                <a:latin typeface="Calibri" pitchFamily="34" charset="0"/>
                <a:cs typeface="Calibri" pitchFamily="34" charset="0"/>
              </a:rPr>
              <a:t>– Zone où on précise ses choix pour orienter l’interaction</a:t>
            </a:r>
          </a:p>
          <a:p>
            <a:pPr>
              <a:buFont typeface="Wingdings" pitchFamily="2" charset="2"/>
              <a:buChar char="§"/>
            </a:pPr>
            <a:r>
              <a:rPr lang="fr-FR" sz="2000" b="1" dirty="0">
                <a:latin typeface="Calibri" pitchFamily="34" charset="0"/>
                <a:cs typeface="Calibri" pitchFamily="34" charset="0"/>
              </a:rPr>
              <a:t>Différents types </a:t>
            </a:r>
            <a:r>
              <a:rPr lang="fr-FR" sz="2000" dirty="0">
                <a:latin typeface="Calibri" pitchFamily="34" charset="0"/>
                <a:cs typeface="Calibri" pitchFamily="34" charset="0"/>
              </a:rPr>
              <a:t>ne se limitant pas au menus applicatifs classiques</a:t>
            </a:r>
          </a:p>
          <a:p>
            <a:endParaRPr lang="fr-FR" sz="2000" b="1" dirty="0">
              <a:latin typeface="Calibri" pitchFamily="34" charset="0"/>
              <a:cs typeface="Calibri" pitchFamily="34" charset="0"/>
            </a:endParaRPr>
          </a:p>
          <a:p>
            <a:pPr marL="64008" indent="0">
              <a:buNone/>
            </a:pPr>
            <a:r>
              <a:rPr lang="fr-FR" sz="2000" b="1" dirty="0">
                <a:latin typeface="Calibri" pitchFamily="34" charset="0"/>
                <a:cs typeface="Calibri" pitchFamily="34" charset="0"/>
              </a:rPr>
              <a:t>Intérêt</a:t>
            </a:r>
          </a:p>
          <a:p>
            <a:pPr>
              <a:buFont typeface="Wingdings" pitchFamily="2" charset="2"/>
              <a:buChar char="§"/>
            </a:pPr>
            <a:r>
              <a:rPr lang="fr-FR" sz="2000" dirty="0">
                <a:latin typeface="Calibri" pitchFamily="34" charset="0"/>
                <a:cs typeface="Calibri" pitchFamily="34" charset="0"/>
              </a:rPr>
              <a:t>Structurer des fonctionnalités du système suivant une organisation logique cohérente donc aisément mémorisable : </a:t>
            </a:r>
            <a:r>
              <a:rPr lang="fr-FR" sz="2000" i="1" dirty="0">
                <a:latin typeface="Calibri" pitchFamily="34" charset="0"/>
                <a:cs typeface="Calibri" pitchFamily="34" charset="0"/>
              </a:rPr>
              <a:t>recognition </a:t>
            </a:r>
            <a:r>
              <a:rPr lang="fr-FR" sz="2000" i="1" dirty="0" err="1">
                <a:latin typeface="Calibri" pitchFamily="34" charset="0"/>
                <a:cs typeface="Calibri" pitchFamily="34" charset="0"/>
              </a:rPr>
              <a:t>rather</a:t>
            </a:r>
            <a:r>
              <a:rPr lang="fr-FR" sz="2000" i="1" dirty="0">
                <a:latin typeface="Calibri" pitchFamily="34" charset="0"/>
                <a:cs typeface="Calibri" pitchFamily="34" charset="0"/>
              </a:rPr>
              <a:t> </a:t>
            </a:r>
            <a:r>
              <a:rPr lang="fr-FR" sz="2000" i="1" dirty="0" err="1">
                <a:latin typeface="Calibri" pitchFamily="34" charset="0"/>
                <a:cs typeface="Calibri" pitchFamily="34" charset="0"/>
              </a:rPr>
              <a:t>than</a:t>
            </a:r>
            <a:r>
              <a:rPr lang="fr-FR" sz="2000" i="1" dirty="0">
                <a:latin typeface="Calibri" pitchFamily="34" charset="0"/>
                <a:cs typeface="Calibri" pitchFamily="34" charset="0"/>
              </a:rPr>
              <a:t> </a:t>
            </a:r>
            <a:r>
              <a:rPr lang="fr-FR" sz="2000" i="1" dirty="0" err="1">
                <a:latin typeface="Calibri" pitchFamily="34" charset="0"/>
                <a:cs typeface="Calibri" pitchFamily="34" charset="0"/>
              </a:rPr>
              <a:t>recall</a:t>
            </a:r>
            <a:endParaRPr lang="fr-FR" sz="2000" i="1" dirty="0">
              <a:latin typeface="Calibri" pitchFamily="34" charset="0"/>
              <a:cs typeface="Calibri" pitchFamily="34" charset="0"/>
            </a:endParaRPr>
          </a:p>
          <a:p>
            <a:pPr>
              <a:buFont typeface="Wingdings" pitchFamily="2" charset="2"/>
              <a:buChar char="§"/>
            </a:pPr>
            <a:r>
              <a:rPr lang="fr-FR" sz="2000" dirty="0">
                <a:latin typeface="Calibri" pitchFamily="34" charset="0"/>
                <a:cs typeface="Calibri" pitchFamily="34" charset="0"/>
              </a:rPr>
              <a:t>Importance de l’analyse de la tâche</a:t>
            </a:r>
          </a:p>
          <a:p>
            <a:pPr marL="64008" indent="0">
              <a:buNone/>
            </a:pPr>
            <a:endParaRPr lang="fr-FR" sz="2000" b="1" dirty="0">
              <a:latin typeface="Calibri" pitchFamily="34" charset="0"/>
              <a:cs typeface="Calibri" pitchFamily="34" charset="0"/>
            </a:endParaRPr>
          </a:p>
          <a:p>
            <a:pPr marL="64008" indent="0">
              <a:buNone/>
            </a:pPr>
            <a:r>
              <a:rPr lang="fr-FR" sz="2000" b="1" dirty="0">
                <a:latin typeface="Calibri" pitchFamily="34" charset="0"/>
                <a:cs typeface="Calibri" pitchFamily="34" charset="0"/>
              </a:rPr>
              <a:t>Limitation</a:t>
            </a:r>
          </a:p>
          <a:p>
            <a:pPr>
              <a:buFont typeface="Wingdings" pitchFamily="2" charset="2"/>
              <a:buChar char="§"/>
            </a:pPr>
            <a:r>
              <a:rPr lang="fr-FR" sz="2000" dirty="0">
                <a:latin typeface="Calibri" pitchFamily="34" charset="0"/>
                <a:cs typeface="Calibri" pitchFamily="34" charset="0"/>
              </a:rPr>
              <a:t> Manque de rapidité : utile surtout aux utilisateurs novices et occasionnels</a:t>
            </a:r>
          </a:p>
          <a:p>
            <a:pPr>
              <a:buFont typeface="Wingdings" pitchFamily="2" charset="2"/>
              <a:buChar char="§"/>
            </a:pPr>
            <a:r>
              <a:rPr lang="fr-FR" sz="2000" dirty="0">
                <a:latin typeface="Calibri" pitchFamily="34" charset="0"/>
                <a:cs typeface="Calibri" pitchFamily="34" charset="0"/>
              </a:rPr>
              <a:t> Prévoir des raccourcis pour les experts</a:t>
            </a:r>
            <a:endParaRPr lang="fr-FR" sz="2000" b="1" dirty="0">
              <a:latin typeface="Calibri" pitchFamily="34" charset="0"/>
              <a:cs typeface="Calibri" pitchFamily="34" charset="0"/>
            </a:endParaRPr>
          </a:p>
        </p:txBody>
      </p:sp>
    </p:spTree>
    <p:extLst>
      <p:ext uri="{BB962C8B-B14F-4D97-AF65-F5344CB8AC3E}">
        <p14:creationId xmlns:p14="http://schemas.microsoft.com/office/powerpoint/2010/main" val="315002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L’ergonomie</a:t>
            </a:r>
          </a:p>
        </p:txBody>
      </p:sp>
      <p:sp>
        <p:nvSpPr>
          <p:cNvPr id="3" name="Rectangle 2"/>
          <p:cNvSpPr txBox="1">
            <a:spLocks noChangeArrowheads="1"/>
          </p:cNvSpPr>
          <p:nvPr/>
        </p:nvSpPr>
        <p:spPr>
          <a:xfrm>
            <a:off x="1775520" y="1268760"/>
            <a:ext cx="8280920" cy="516177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r>
              <a:rPr lang="fr-FR" sz="2800" b="0" dirty="0">
                <a:latin typeface="Calibri" panose="020F0502020204030204" pitchFamily="34" charset="0"/>
                <a:ea typeface="CMU Serif" pitchFamily="2" charset="0"/>
                <a:cs typeface="Calibri" panose="020F0502020204030204" pitchFamily="34" charset="0"/>
              </a:rPr>
              <a:t>Ergonomie = </a:t>
            </a:r>
            <a:r>
              <a:rPr lang="fr-FR" sz="2800" b="0" dirty="0" err="1">
                <a:latin typeface="Calibri" panose="020F0502020204030204" pitchFamily="34" charset="0"/>
                <a:ea typeface="CMU Serif" pitchFamily="2" charset="0"/>
                <a:cs typeface="Calibri" panose="020F0502020204030204" pitchFamily="34" charset="0"/>
              </a:rPr>
              <a:t>Ergon</a:t>
            </a:r>
            <a:r>
              <a:rPr lang="fr-FR" sz="2800" b="0" dirty="0">
                <a:latin typeface="Calibri" panose="020F0502020204030204" pitchFamily="34" charset="0"/>
                <a:ea typeface="CMU Serif" pitchFamily="2" charset="0"/>
                <a:cs typeface="Calibri" panose="020F0502020204030204" pitchFamily="34" charset="0"/>
              </a:rPr>
              <a:t> + Nomos</a:t>
            </a:r>
          </a:p>
          <a:p>
            <a:r>
              <a:rPr lang="fr-FR" sz="2000" b="0" dirty="0" err="1">
                <a:latin typeface="Calibri" panose="020F0502020204030204" pitchFamily="34" charset="0"/>
                <a:ea typeface="CMU Serif" pitchFamily="2" charset="0"/>
                <a:cs typeface="Calibri" panose="020F0502020204030204" pitchFamily="34" charset="0"/>
              </a:rPr>
              <a:t>Ergon</a:t>
            </a:r>
            <a:r>
              <a:rPr lang="fr-FR" sz="2000" b="0" dirty="0">
                <a:latin typeface="Calibri" panose="020F0502020204030204" pitchFamily="34" charset="0"/>
                <a:ea typeface="CMU Serif" pitchFamily="2" charset="0"/>
                <a:cs typeface="Calibri" panose="020F0502020204030204" pitchFamily="34" charset="0"/>
              </a:rPr>
              <a:t> :qui veut dire travail (étude du contexte de travail) et « Nomos » qui veut dire lois et règles (relations entre l’homme et la machine).</a:t>
            </a:r>
          </a:p>
          <a:p>
            <a:endParaRPr lang="fr-FR" sz="2000" b="0" dirty="0">
              <a:latin typeface="Calibri" panose="020F0502020204030204" pitchFamily="34" charset="0"/>
              <a:ea typeface="CMU Serif" pitchFamily="2" charset="0"/>
              <a:cs typeface="Calibri" panose="020F0502020204030204" pitchFamily="34" charset="0"/>
            </a:endParaRPr>
          </a:p>
          <a:p>
            <a:pPr algn="just"/>
            <a:r>
              <a:rPr lang="fr-FR" sz="2800" b="0" dirty="0">
                <a:latin typeface="Calibri" panose="020F0502020204030204" pitchFamily="34" charset="0"/>
                <a:ea typeface="CMU Serif" pitchFamily="2" charset="0"/>
                <a:cs typeface="Calibri" panose="020F0502020204030204" pitchFamily="34" charset="0"/>
              </a:rPr>
              <a:t>L’ergonomie (ou l’étude des facteurs humains) est la discipline scientifique qui vise la compréhension fondamentale des </a:t>
            </a:r>
            <a:r>
              <a:rPr lang="fr-FR" sz="2800" dirty="0">
                <a:latin typeface="Calibri" panose="020F0502020204030204" pitchFamily="34" charset="0"/>
                <a:ea typeface="CMU Serif" pitchFamily="2" charset="0"/>
                <a:cs typeface="Calibri" panose="020F0502020204030204" pitchFamily="34" charset="0"/>
              </a:rPr>
              <a:t>interactions entre les êtres humains et les autres composantes d’un système</a:t>
            </a:r>
            <a:r>
              <a:rPr lang="fr-FR" sz="2800" b="0" dirty="0">
                <a:latin typeface="Calibri" panose="020F0502020204030204" pitchFamily="34" charset="0"/>
                <a:ea typeface="CMU Serif" pitchFamily="2" charset="0"/>
                <a:cs typeface="Calibri" panose="020F0502020204030204" pitchFamily="34" charset="0"/>
              </a:rPr>
              <a:t>, et la mise en œuvre dans la conception de théories, de principes, de méthodes et de données pertinentes afin d'améliorer le bien-être des hommes et l'efficacité globale des systèmes (S.E.L.F. 2001)</a:t>
            </a:r>
            <a:endParaRPr lang="fr-FR" sz="4800" b="0" dirty="0">
              <a:effectLst>
                <a:outerShdw blurRad="38100" dist="38100" dir="2700000" algn="tl">
                  <a:srgbClr val="000000">
                    <a:alpha val="43137"/>
                  </a:srgbClr>
                </a:outerShdw>
              </a:effectLst>
              <a:latin typeface="Calibri" panose="020F0502020204030204" pitchFamily="34" charset="0"/>
              <a:ea typeface="CMU Serif" pitchFamily="2" charset="0"/>
              <a:cs typeface="Calibri" panose="020F0502020204030204" pitchFamily="34" charset="0"/>
            </a:endParaRPr>
          </a:p>
        </p:txBody>
      </p:sp>
    </p:spTree>
    <p:extLst>
      <p:ext uri="{BB962C8B-B14F-4D97-AF65-F5344CB8AC3E}">
        <p14:creationId xmlns:p14="http://schemas.microsoft.com/office/powerpoint/2010/main" val="1693354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588" y="1370414"/>
            <a:ext cx="7416824" cy="503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592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a:t>
            </a:r>
          </a:p>
        </p:txBody>
      </p:sp>
      <p:sp>
        <p:nvSpPr>
          <p:cNvPr id="604163" name="Rectangle 3"/>
          <p:cNvSpPr>
            <a:spLocks noGrp="1" noChangeArrowheads="1"/>
          </p:cNvSpPr>
          <p:nvPr>
            <p:ph type="body" idx="4294967295"/>
          </p:nvPr>
        </p:nvSpPr>
        <p:spPr>
          <a:xfrm>
            <a:off x="1828800" y="1340768"/>
            <a:ext cx="8557846" cy="5040560"/>
          </a:xfrm>
          <a:prstGeom prst="rect">
            <a:avLst/>
          </a:prstGeom>
        </p:spPr>
        <p:txBody>
          <a:bodyPr>
            <a:noAutofit/>
          </a:bodyPr>
          <a:lstStyle/>
          <a:p>
            <a:pPr marL="64008" indent="0">
              <a:buNone/>
            </a:pPr>
            <a:r>
              <a:rPr lang="fr-FR" b="1" dirty="0">
                <a:latin typeface="Calibri" pitchFamily="34" charset="0"/>
                <a:cs typeface="Calibri" pitchFamily="34" charset="0"/>
              </a:rPr>
              <a:t>Concevoir un menu : les questions à se poser</a:t>
            </a:r>
          </a:p>
          <a:p>
            <a:pPr>
              <a:buFont typeface="Wingdings" pitchFamily="2" charset="2"/>
              <a:buChar char="§"/>
            </a:pPr>
            <a:r>
              <a:rPr lang="fr-FR" dirty="0">
                <a:latin typeface="Calibri" pitchFamily="34" charset="0"/>
                <a:cs typeface="Calibri" pitchFamily="34" charset="0"/>
              </a:rPr>
              <a:t> Quel type de menu choisir : dépend de la tâche</a:t>
            </a:r>
          </a:p>
          <a:p>
            <a:pPr>
              <a:buFont typeface="Wingdings" pitchFamily="2" charset="2"/>
              <a:buChar char="§"/>
            </a:pPr>
            <a:r>
              <a:rPr lang="fr-FR" dirty="0">
                <a:latin typeface="Calibri" pitchFamily="34" charset="0"/>
                <a:cs typeface="Calibri" pitchFamily="34" charset="0"/>
              </a:rPr>
              <a:t> Quelle organisation globale entre menus (modes d’interaction)</a:t>
            </a:r>
          </a:p>
          <a:p>
            <a:pPr>
              <a:buFont typeface="Wingdings" pitchFamily="2" charset="2"/>
              <a:buChar char="§"/>
            </a:pPr>
            <a:r>
              <a:rPr lang="fr-FR" dirty="0">
                <a:latin typeface="Calibri" pitchFamily="34" charset="0"/>
                <a:cs typeface="Calibri" pitchFamily="34" charset="0"/>
              </a:rPr>
              <a:t> Quelle organisation interne des menus : positionnement des items</a:t>
            </a:r>
          </a:p>
          <a:p>
            <a:endParaRPr lang="fr-FR" sz="1600" b="1" dirty="0">
              <a:latin typeface="Calibri" pitchFamily="34" charset="0"/>
              <a:cs typeface="Calibri" pitchFamily="34" charset="0"/>
            </a:endParaRPr>
          </a:p>
          <a:p>
            <a:pPr marL="64008" indent="0">
              <a:buNone/>
            </a:pPr>
            <a:r>
              <a:rPr lang="fr-FR" sz="2000" b="1" dirty="0">
                <a:latin typeface="Calibri" pitchFamily="34" charset="0"/>
                <a:cs typeface="Calibri" pitchFamily="34" charset="0"/>
              </a:rPr>
              <a:t>Différentes structures pour différents modes d’interaction</a:t>
            </a:r>
          </a:p>
          <a:p>
            <a:pPr>
              <a:buFont typeface="Wingdings" pitchFamily="2" charset="2"/>
              <a:buChar char="§"/>
            </a:pPr>
            <a:r>
              <a:rPr lang="fr-FR" sz="2000" b="1" dirty="0">
                <a:latin typeface="Calibri" pitchFamily="34" charset="0"/>
                <a:cs typeface="Calibri" pitchFamily="34" charset="0"/>
              </a:rPr>
              <a:t>Linéaire</a:t>
            </a:r>
            <a:r>
              <a:rPr lang="fr-FR" sz="2000" dirty="0">
                <a:latin typeface="Calibri" pitchFamily="34" charset="0"/>
                <a:cs typeface="Calibri" pitchFamily="34" charset="0"/>
              </a:rPr>
              <a:t> : Tâche séquentielle simplifiée en une suite de sous-tâches</a:t>
            </a:r>
          </a:p>
          <a:p>
            <a:pPr marL="64008" indent="0">
              <a:buNone/>
            </a:pPr>
            <a:r>
              <a:rPr lang="fr-FR" sz="2000" dirty="0">
                <a:latin typeface="Calibri" pitchFamily="34" charset="0"/>
                <a:cs typeface="Calibri" pitchFamily="34" charset="0"/>
              </a:rPr>
              <a:t>	Exemple : installation formulaire, assistant Office</a:t>
            </a:r>
          </a:p>
          <a:p>
            <a:pPr>
              <a:buFont typeface="Wingdings" pitchFamily="2" charset="2"/>
              <a:buChar char="§"/>
            </a:pPr>
            <a:r>
              <a:rPr lang="fr-FR" sz="2000" b="1" dirty="0">
                <a:latin typeface="Calibri" pitchFamily="34" charset="0"/>
                <a:cs typeface="Calibri" pitchFamily="34" charset="0"/>
              </a:rPr>
              <a:t>Arborescente</a:t>
            </a:r>
            <a:r>
              <a:rPr lang="fr-FR" sz="2000" dirty="0">
                <a:latin typeface="Calibri" pitchFamily="34" charset="0"/>
                <a:cs typeface="Calibri" pitchFamily="34" charset="0"/>
              </a:rPr>
              <a:t> : Actions regroupées en groupes cohérents: arbre d’options</a:t>
            </a:r>
          </a:p>
          <a:p>
            <a:pPr lvl="1"/>
            <a:r>
              <a:rPr lang="fr-FR" sz="1600" dirty="0">
                <a:latin typeface="Calibri" pitchFamily="34" charset="0"/>
                <a:cs typeface="Calibri" pitchFamily="34" charset="0"/>
              </a:rPr>
              <a:t>adapté pour regrouper sémantiquement les actions les plus fréquentes d’une interface</a:t>
            </a:r>
          </a:p>
          <a:p>
            <a:pPr lvl="1"/>
            <a:r>
              <a:rPr lang="fr-FR" sz="1600" dirty="0">
                <a:latin typeface="Calibri" pitchFamily="34" charset="0"/>
                <a:cs typeface="Calibri" pitchFamily="34" charset="0"/>
              </a:rPr>
              <a:t>Apprentissage aisé de la position des option : </a:t>
            </a:r>
            <a:r>
              <a:rPr lang="fr-FR" sz="1600" i="1" dirty="0">
                <a:latin typeface="Calibri" pitchFamily="34" charset="0"/>
                <a:cs typeface="Calibri" pitchFamily="34" charset="0"/>
              </a:rPr>
              <a:t>recognition vs. </a:t>
            </a:r>
            <a:r>
              <a:rPr lang="fr-FR" sz="1600" i="1" dirty="0" err="1">
                <a:latin typeface="Calibri" pitchFamily="34" charset="0"/>
                <a:cs typeface="Calibri" pitchFamily="34" charset="0"/>
              </a:rPr>
              <a:t>recall</a:t>
            </a:r>
            <a:endParaRPr lang="fr-FR" sz="1600" i="1" dirty="0">
              <a:latin typeface="Calibri" pitchFamily="34" charset="0"/>
              <a:cs typeface="Calibri" pitchFamily="34" charset="0"/>
            </a:endParaRPr>
          </a:p>
          <a:p>
            <a:pPr lvl="1"/>
            <a:r>
              <a:rPr lang="fr-FR" sz="1600" dirty="0">
                <a:latin typeface="Calibri" pitchFamily="34" charset="0"/>
                <a:cs typeface="Calibri" pitchFamily="34" charset="0"/>
              </a:rPr>
              <a:t>importance de la qualité de la structuration: analyse de la tâche</a:t>
            </a:r>
          </a:p>
          <a:p>
            <a:pPr>
              <a:buFont typeface="Wingdings" pitchFamily="2" charset="2"/>
              <a:buChar char="§"/>
            </a:pPr>
            <a:r>
              <a:rPr lang="fr-FR" sz="2200" b="1" dirty="0">
                <a:latin typeface="Calibri" pitchFamily="34" charset="0"/>
                <a:cs typeface="Calibri" pitchFamily="34" charset="0"/>
              </a:rPr>
              <a:t>Acyclique</a:t>
            </a:r>
          </a:p>
        </p:txBody>
      </p:sp>
    </p:spTree>
    <p:extLst>
      <p:ext uri="{BB962C8B-B14F-4D97-AF65-F5344CB8AC3E}">
        <p14:creationId xmlns:p14="http://schemas.microsoft.com/office/powerpoint/2010/main" val="3885547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 arborescents</a:t>
            </a:r>
          </a:p>
        </p:txBody>
      </p:sp>
      <p:sp>
        <p:nvSpPr>
          <p:cNvPr id="604163" name="Rectangle 3"/>
          <p:cNvSpPr>
            <a:spLocks noGrp="1" noChangeArrowheads="1"/>
          </p:cNvSpPr>
          <p:nvPr>
            <p:ph type="body" idx="4294967295"/>
          </p:nvPr>
        </p:nvSpPr>
        <p:spPr>
          <a:xfrm>
            <a:off x="1828800" y="1268760"/>
            <a:ext cx="3475112" cy="5040560"/>
          </a:xfrm>
          <a:prstGeom prst="rect">
            <a:avLst/>
          </a:prstGeom>
        </p:spPr>
        <p:txBody>
          <a:bodyPr>
            <a:normAutofit/>
          </a:bodyPr>
          <a:lstStyle/>
          <a:p>
            <a:pPr marL="64008" indent="0">
              <a:buNone/>
            </a:pPr>
            <a:r>
              <a:rPr lang="fr-FR" b="1" dirty="0">
                <a:latin typeface="Calibri" pitchFamily="34" charset="0"/>
                <a:cs typeface="Calibri" pitchFamily="34" charset="0"/>
              </a:rPr>
              <a:t>Intérêt</a:t>
            </a:r>
          </a:p>
          <a:p>
            <a:pPr>
              <a:buFont typeface="Wingdings" pitchFamily="2" charset="2"/>
              <a:buChar char="§"/>
            </a:pPr>
            <a:r>
              <a:rPr lang="fr-FR" dirty="0">
                <a:latin typeface="Calibri" pitchFamily="34" charset="0"/>
                <a:cs typeface="Calibri" pitchFamily="34" charset="0"/>
              </a:rPr>
              <a:t>Recognition </a:t>
            </a:r>
            <a:r>
              <a:rPr lang="fr-FR" dirty="0" err="1">
                <a:latin typeface="Calibri" pitchFamily="34" charset="0"/>
                <a:cs typeface="Calibri" pitchFamily="34" charset="0"/>
              </a:rPr>
              <a:t>rather</a:t>
            </a:r>
            <a:r>
              <a:rPr lang="fr-FR" dirty="0">
                <a:latin typeface="Calibri" pitchFamily="34" charset="0"/>
                <a:cs typeface="Calibri" pitchFamily="34" charset="0"/>
              </a:rPr>
              <a:t> </a:t>
            </a:r>
            <a:r>
              <a:rPr lang="fr-FR" dirty="0" err="1">
                <a:latin typeface="Calibri" pitchFamily="34" charset="0"/>
                <a:cs typeface="Calibri" pitchFamily="34" charset="0"/>
              </a:rPr>
              <a:t>than</a:t>
            </a:r>
            <a:r>
              <a:rPr lang="fr-FR" dirty="0">
                <a:latin typeface="Calibri" pitchFamily="34" charset="0"/>
                <a:cs typeface="Calibri" pitchFamily="34" charset="0"/>
              </a:rPr>
              <a:t> </a:t>
            </a:r>
            <a:r>
              <a:rPr lang="fr-FR" dirty="0" err="1">
                <a:latin typeface="Calibri" pitchFamily="34" charset="0"/>
                <a:cs typeface="Calibri" pitchFamily="34" charset="0"/>
              </a:rPr>
              <a:t>recall</a:t>
            </a:r>
            <a:r>
              <a:rPr lang="fr-FR" dirty="0">
                <a:latin typeface="Calibri" pitchFamily="34" charset="0"/>
                <a:cs typeface="Calibri" pitchFamily="34" charset="0"/>
              </a:rPr>
              <a:t> : structuration sémantique qui favorise la mémorisation et donc l’</a:t>
            </a:r>
            <a:r>
              <a:rPr lang="fr-FR" dirty="0" err="1">
                <a:latin typeface="Calibri" pitchFamily="34" charset="0"/>
                <a:cs typeface="Calibri" pitchFamily="34" charset="0"/>
              </a:rPr>
              <a:t>apprenabilité</a:t>
            </a:r>
            <a:endParaRPr lang="fr-FR" dirty="0">
              <a:latin typeface="Calibri" pitchFamily="34" charset="0"/>
              <a:cs typeface="Calibri" pitchFamily="34" charset="0"/>
            </a:endParaRPr>
          </a:p>
          <a:p>
            <a:pPr>
              <a:buFont typeface="Wingdings" pitchFamily="2" charset="2"/>
              <a:buChar char="§"/>
            </a:pPr>
            <a:r>
              <a:rPr lang="fr-FR" b="1" dirty="0">
                <a:latin typeface="Calibri" pitchFamily="34" charset="0"/>
                <a:cs typeface="Calibri" pitchFamily="34" charset="0"/>
              </a:rPr>
              <a:t>Attention</a:t>
            </a:r>
            <a:r>
              <a:rPr lang="fr-FR" dirty="0">
                <a:latin typeface="Calibri" pitchFamily="34" charset="0"/>
                <a:cs typeface="Calibri" pitchFamily="34" charset="0"/>
              </a:rPr>
              <a:t> : comme toujours, intérêt dépendant du contexte d’usage</a:t>
            </a:r>
            <a:endParaRPr lang="fr-FR" sz="2200" b="1" dirty="0">
              <a:latin typeface="Calibri" pitchFamily="34" charset="0"/>
              <a:cs typeface="Calibri"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13" y="1445167"/>
            <a:ext cx="5161955" cy="436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82518" y="5807006"/>
            <a:ext cx="5449987" cy="323165"/>
          </a:xfrm>
          <a:prstGeom prst="rect">
            <a:avLst/>
          </a:prstGeom>
        </p:spPr>
        <p:txBody>
          <a:bodyPr wrap="square">
            <a:spAutoFit/>
          </a:bodyPr>
          <a:lstStyle/>
          <a:p>
            <a:pPr algn="ctr"/>
            <a:r>
              <a:rPr lang="fr-FR" sz="1500" b="1" dirty="0">
                <a:latin typeface="Calibri" pitchFamily="34" charset="0"/>
                <a:cs typeface="Calibri" pitchFamily="34" charset="0"/>
              </a:rPr>
              <a:t>Exemple </a:t>
            </a:r>
            <a:r>
              <a:rPr lang="fr-FR" sz="1500" dirty="0">
                <a:latin typeface="Calibri" pitchFamily="34" charset="0"/>
                <a:cs typeface="Calibri" pitchFamily="34" charset="0"/>
              </a:rPr>
              <a:t>: profondeur 3, largeur (facteur de branchement) 5 à 17</a:t>
            </a:r>
          </a:p>
        </p:txBody>
      </p:sp>
    </p:spTree>
    <p:extLst>
      <p:ext uri="{BB962C8B-B14F-4D97-AF65-F5344CB8AC3E}">
        <p14:creationId xmlns:p14="http://schemas.microsoft.com/office/powerpoint/2010/main" val="3399826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 arborescents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72" y="1361165"/>
            <a:ext cx="7704856" cy="50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122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 acycliques</a:t>
            </a:r>
          </a:p>
        </p:txBody>
      </p:sp>
      <p:sp>
        <p:nvSpPr>
          <p:cNvPr id="604163" name="Rectangle 3"/>
          <p:cNvSpPr>
            <a:spLocks noGrp="1" noChangeArrowheads="1"/>
          </p:cNvSpPr>
          <p:nvPr>
            <p:ph type="body" idx="4294967295"/>
          </p:nvPr>
        </p:nvSpPr>
        <p:spPr>
          <a:xfrm>
            <a:off x="1828800" y="1412776"/>
            <a:ext cx="8557846" cy="1440160"/>
          </a:xfrm>
          <a:prstGeom prst="rect">
            <a:avLst/>
          </a:prstGeom>
        </p:spPr>
        <p:txBody>
          <a:bodyPr>
            <a:normAutofit fontScale="92500" lnSpcReduction="10000"/>
          </a:bodyPr>
          <a:lstStyle/>
          <a:p>
            <a:pPr marL="64008" indent="0">
              <a:buNone/>
            </a:pPr>
            <a:r>
              <a:rPr lang="fr-FR" b="1" dirty="0">
                <a:latin typeface="Calibri" pitchFamily="34" charset="0"/>
                <a:cs typeface="Calibri" pitchFamily="34" charset="0"/>
              </a:rPr>
              <a:t>Onglets : recommandations</a:t>
            </a:r>
          </a:p>
          <a:p>
            <a:pPr>
              <a:buFont typeface="Wingdings" pitchFamily="2" charset="2"/>
              <a:buChar char="§"/>
            </a:pPr>
            <a:r>
              <a:rPr lang="fr-FR" dirty="0">
                <a:latin typeface="Calibri" pitchFamily="34" charset="0"/>
                <a:cs typeface="Calibri" pitchFamily="34" charset="0"/>
              </a:rPr>
              <a:t>Cohérence positionnelle : éviter les onglets à positionnement dynamique</a:t>
            </a:r>
          </a:p>
          <a:p>
            <a:pPr>
              <a:buFont typeface="Wingdings" pitchFamily="2" charset="2"/>
              <a:buChar char="§"/>
            </a:pPr>
            <a:r>
              <a:rPr lang="fr-FR" dirty="0">
                <a:latin typeface="Calibri" pitchFamily="34" charset="0"/>
                <a:cs typeface="Calibri" pitchFamily="34" charset="0"/>
              </a:rPr>
              <a:t>Eviter les onglets sur plusieurs lignes : restructurer l’application !</a:t>
            </a:r>
            <a:endParaRPr lang="fr-FR" sz="2200" b="1" dirty="0">
              <a:latin typeface="Calibri" pitchFamily="34" charset="0"/>
              <a:cs typeface="Calibri"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2780928"/>
            <a:ext cx="65341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04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 : Organisation des items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96" y="1390083"/>
            <a:ext cx="7272808" cy="491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17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 : </a:t>
            </a: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Ordre de présentation des items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556" y="1368448"/>
            <a:ext cx="7992888" cy="501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497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Menus : </a:t>
            </a: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Synthèse</a:t>
            </a:r>
          </a:p>
        </p:txBody>
      </p:sp>
      <p:sp>
        <p:nvSpPr>
          <p:cNvPr id="2" name="Rectangle 1"/>
          <p:cNvSpPr/>
          <p:nvPr/>
        </p:nvSpPr>
        <p:spPr>
          <a:xfrm>
            <a:off x="2135560" y="1412777"/>
            <a:ext cx="8136904" cy="3662541"/>
          </a:xfrm>
          <a:prstGeom prst="rect">
            <a:avLst/>
          </a:prstGeom>
        </p:spPr>
        <p:txBody>
          <a:bodyPr wrap="square">
            <a:spAutoFit/>
          </a:bodyPr>
          <a:lstStyle/>
          <a:p>
            <a:r>
              <a:rPr lang="fr-FR" sz="2000" b="1" dirty="0">
                <a:latin typeface="Calibri" pitchFamily="34" charset="0"/>
                <a:cs typeface="Calibri" pitchFamily="34" charset="0"/>
              </a:rPr>
              <a:t>Guidelines généraux</a:t>
            </a:r>
            <a:endParaRPr lang="fr-FR" sz="2000" dirty="0">
              <a:latin typeface="Calibri" pitchFamily="34" charset="0"/>
              <a:cs typeface="Calibri" pitchFamily="34" charset="0"/>
            </a:endParaRP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Se baser sur la sémantique de la tâche pour organiser les menus</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Grouper les menus d’une manière cohérente</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Préférer des menus larges aux menus profonds</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Un menu statique favorise l’</a:t>
            </a:r>
            <a:r>
              <a:rPr lang="fr-FR" sz="2000" dirty="0" err="1">
                <a:latin typeface="Calibri" pitchFamily="34" charset="0"/>
                <a:cs typeface="Calibri" pitchFamily="34" charset="0"/>
              </a:rPr>
              <a:t>apprenabilité</a:t>
            </a:r>
            <a:r>
              <a:rPr lang="fr-FR" sz="2000" dirty="0">
                <a:latin typeface="Calibri" pitchFamily="34" charset="0"/>
                <a:cs typeface="Calibri" pitchFamily="34" charset="0"/>
              </a:rPr>
              <a:t> vs. menu dynamique</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Un menu dynamique peut améliorer la rapidité d’interaction</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Préférer des noms d’items brefs : verbes (actions) ou noms/adjectifs (attributs)</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Autoriser les raccourcis</a:t>
            </a:r>
          </a:p>
          <a:p>
            <a:pPr marL="448056" indent="-384048">
              <a:spcBef>
                <a:spcPct val="20000"/>
              </a:spcBef>
              <a:buClr>
                <a:schemeClr val="accent1"/>
              </a:buClr>
              <a:buSzPct val="80000"/>
              <a:buFont typeface="Wingdings" pitchFamily="2" charset="2"/>
              <a:buChar char="§"/>
            </a:pPr>
            <a:r>
              <a:rPr lang="fr-FR" sz="2000" dirty="0">
                <a:latin typeface="Calibri" pitchFamily="34" charset="0"/>
                <a:cs typeface="Calibri" pitchFamily="34" charset="0"/>
              </a:rPr>
              <a:t>Utiliser des items comme noms pour les sous-menus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013" y="5085185"/>
            <a:ext cx="3881053" cy="134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608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Menus - </a:t>
            </a:r>
            <a:r>
              <a:rPr lang="fr-FR" sz="2000" b="1" dirty="0">
                <a:solidFill>
                  <a:srgbClr val="FF0000"/>
                </a:solidFill>
                <a:latin typeface="Calibri" panose="020F0502020204030204" pitchFamily="34" charset="0"/>
                <a:cs typeface="Calibri" panose="020F0502020204030204" pitchFamily="34" charset="0"/>
              </a:rPr>
              <a:t>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169512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Pointeur : Souris</a:t>
            </a:r>
            <a:endPar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556792"/>
            <a:ext cx="841651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07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EA9EC1-9E4B-432B-BFEB-7990707A1BEF}"/>
              </a:ext>
            </a:extLst>
          </p:cNvPr>
          <p:cNvPicPr>
            <a:picLocks noChangeAspect="1"/>
          </p:cNvPicPr>
          <p:nvPr/>
        </p:nvPicPr>
        <p:blipFill>
          <a:blip r:embed="rId2"/>
          <a:stretch>
            <a:fillRect/>
          </a:stretch>
        </p:blipFill>
        <p:spPr>
          <a:xfrm>
            <a:off x="1643778" y="1400745"/>
            <a:ext cx="8904444" cy="4908575"/>
          </a:xfrm>
          <a:prstGeom prst="rect">
            <a:avLst/>
          </a:prstGeom>
        </p:spPr>
      </p:pic>
      <p:sp>
        <p:nvSpPr>
          <p:cNvPr id="4" name="Rectangle 2">
            <a:extLst>
              <a:ext uri="{FF2B5EF4-FFF2-40B4-BE49-F238E27FC236}">
                <a16:creationId xmlns:a16="http://schemas.microsoft.com/office/drawing/2014/main" id="{59C7C2CB-4959-4A88-88DB-99AD20407972}"/>
              </a:ext>
            </a:extLst>
          </p:cNvPr>
          <p:cNvSpPr txBox="1">
            <a:spLocks noChangeArrowheads="1"/>
          </p:cNvSpPr>
          <p:nvPr/>
        </p:nvSpPr>
        <p:spPr>
          <a:xfrm>
            <a:off x="2567610" y="427464"/>
            <a:ext cx="7056783"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kumimoji="1" lang="fr-FR" kern="120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L’ergonomie</a:t>
            </a:r>
            <a:endPar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88730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36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Pointeur : Souris</a:t>
            </a:r>
            <a:endPar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1434625"/>
            <a:ext cx="7056784" cy="46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04112" y="6084004"/>
            <a:ext cx="3195298" cy="369332"/>
          </a:xfrm>
          <a:prstGeom prst="rect">
            <a:avLst/>
          </a:prstGeom>
        </p:spPr>
        <p:txBody>
          <a:bodyPr wrap="none">
            <a:spAutoFit/>
          </a:bodyPr>
          <a:lstStyle/>
          <a:p>
            <a:r>
              <a:rPr lang="fr-FR" sz="1800" dirty="0">
                <a:solidFill>
                  <a:schemeClr val="bg1">
                    <a:lumMod val="50000"/>
                  </a:schemeClr>
                </a:solidFill>
                <a:latin typeface="Calibri" pitchFamily="34" charset="0"/>
                <a:cs typeface="Calibri" pitchFamily="34" charset="0"/>
              </a:rPr>
              <a:t>http://www.generation-nt.com/</a:t>
            </a:r>
          </a:p>
        </p:txBody>
      </p:sp>
    </p:spTree>
    <p:extLst>
      <p:ext uri="{BB962C8B-B14F-4D97-AF65-F5344CB8AC3E}">
        <p14:creationId xmlns:p14="http://schemas.microsoft.com/office/powerpoint/2010/main" val="4028483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3767D3-2B0B-4940-8959-C45C9A850227}"/>
              </a:ext>
            </a:extLst>
          </p:cNvPr>
          <p:cNvSpPr>
            <a:spLocks noGrp="1"/>
          </p:cNvSpPr>
          <p:nvPr>
            <p:ph type="body" sz="quarter" idx="10"/>
          </p:nvPr>
        </p:nvSpPr>
        <p:spPr>
          <a:xfrm>
            <a:off x="2008189" y="1544886"/>
            <a:ext cx="8175625" cy="4476402"/>
          </a:xfrm>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q"/>
              <a:defRPr/>
            </a:pPr>
            <a:r>
              <a:rPr lang="fr-FR" sz="2800" b="0" dirty="0">
                <a:latin typeface="Calibri" panose="020F0502020204030204" pitchFamily="34" charset="0"/>
                <a:cs typeface="Calibri" panose="020F0502020204030204" pitchFamily="34" charset="0"/>
              </a:rPr>
              <a:t>Un widget est un item unique dans une interface graphique (GUI)</a:t>
            </a:r>
          </a:p>
          <a:p>
            <a:pPr lvl="1">
              <a:buFont typeface="Arial" panose="020B0604020202020204" pitchFamily="34" charset="0"/>
              <a:buChar char="•"/>
              <a:defRPr/>
            </a:pPr>
            <a:r>
              <a:rPr lang="fr-FR" sz="2400" dirty="0">
                <a:latin typeface="Calibri" panose="020F0502020204030204" pitchFamily="34" charset="0"/>
                <a:cs typeface="Calibri" panose="020F0502020204030204" pitchFamily="34" charset="0"/>
              </a:rPr>
              <a:t>ex: Listes et listes déroulantes, barre de séparation, boite de dialogue, zone de saisie, molette d’incrément , indicateur de progression, …</a:t>
            </a:r>
          </a:p>
          <a:p>
            <a:pPr lvl="1">
              <a:defRPr/>
            </a:pPr>
            <a:endParaRPr lang="fr-FR" sz="2400" dirty="0">
              <a:latin typeface="Calibri" panose="020F0502020204030204" pitchFamily="34" charset="0"/>
              <a:cs typeface="Calibri" panose="020F0502020204030204" pitchFamily="34" charset="0"/>
            </a:endParaRPr>
          </a:p>
          <a:p>
            <a:pPr lvl="1">
              <a:defRPr/>
            </a:pPr>
            <a:endParaRPr lang="fr-FR" sz="2400" dirty="0">
              <a:latin typeface="Calibri" panose="020F0502020204030204" pitchFamily="34" charset="0"/>
              <a:cs typeface="Calibri" panose="020F0502020204030204" pitchFamily="34" charset="0"/>
            </a:endParaRPr>
          </a:p>
          <a:p>
            <a:pPr>
              <a:buFont typeface="Wingdings" panose="05000000000000000000" pitchFamily="2" charset="2"/>
              <a:buChar char="q"/>
              <a:defRPr/>
            </a:pPr>
            <a:r>
              <a:rPr lang="en-US" dirty="0" err="1">
                <a:latin typeface="Calibri" panose="020F0502020204030204" pitchFamily="34" charset="0"/>
                <a:cs typeface="Calibri" panose="020F0502020204030204" pitchFamily="34" charset="0"/>
              </a:rPr>
              <a:t>Comporte</a:t>
            </a:r>
            <a:r>
              <a:rPr lang="en-US" dirty="0">
                <a:latin typeface="Calibri" panose="020F0502020204030204" pitchFamily="34" charset="0"/>
                <a:cs typeface="Calibri" panose="020F0502020204030204" pitchFamily="34" charset="0"/>
              </a:rPr>
              <a:t> 3 aspects:</a:t>
            </a:r>
          </a:p>
          <a:p>
            <a:pPr lvl="1">
              <a:buFont typeface="Wingdings" panose="05000000000000000000" pitchFamily="2" charset="2"/>
              <a:buChar char="§"/>
              <a:defRPr/>
            </a:pPr>
            <a:r>
              <a:rPr lang="en-US" b="1" i="1" dirty="0" err="1">
                <a:latin typeface="Calibri" panose="020F0502020204030204" pitchFamily="34" charset="0"/>
                <a:cs typeface="Calibri" panose="020F0502020204030204" pitchFamily="34" charset="0"/>
              </a:rPr>
              <a:t>Apparence</a:t>
            </a:r>
            <a:r>
              <a:rPr lang="en-US" dirty="0">
                <a:latin typeface="Calibri" panose="020F0502020204030204" pitchFamily="34" charset="0"/>
                <a:cs typeface="Calibri" panose="020F0502020204030204" pitchFamily="34" charset="0"/>
              </a:rPr>
              <a:t>: à quoi </a:t>
            </a:r>
            <a:r>
              <a:rPr lang="en-US" dirty="0" err="1">
                <a:latin typeface="Calibri" panose="020F0502020204030204" pitchFamily="34" charset="0"/>
                <a:cs typeface="Calibri" panose="020F0502020204030204" pitchFamily="34" charset="0"/>
              </a:rPr>
              <a:t>il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ressemble</a:t>
            </a:r>
            <a:r>
              <a:rPr lang="en-US" dirty="0">
                <a:latin typeface="Calibri" panose="020F0502020204030204" pitchFamily="34" charset="0"/>
                <a:cs typeface="Calibri" panose="020F0502020204030204" pitchFamily="34" charset="0"/>
              </a:rPr>
              <a:t>(son image)</a:t>
            </a:r>
          </a:p>
          <a:p>
            <a:pPr lvl="1">
              <a:buFont typeface="Wingdings" panose="05000000000000000000" pitchFamily="2" charset="2"/>
              <a:buChar char="§"/>
              <a:defRPr/>
            </a:pPr>
            <a:r>
              <a:rPr lang="en-US" b="1" i="1" dirty="0">
                <a:latin typeface="Calibri" panose="020F0502020204030204" pitchFamily="34" charset="0"/>
                <a:cs typeface="Calibri" panose="020F0502020204030204" pitchFamily="34" charset="0"/>
              </a:rPr>
              <a:t>Interaction</a:t>
            </a:r>
            <a:r>
              <a:rPr lang="en-US" dirty="0">
                <a:latin typeface="Calibri" panose="020F0502020204030204" pitchFamily="34" charset="0"/>
                <a:cs typeface="Calibri" panose="020F0502020204030204" pitchFamily="34" charset="0"/>
              </a:rPr>
              <a:t>: comment </a:t>
            </a:r>
            <a:r>
              <a:rPr lang="en-US" dirty="0" err="1">
                <a:latin typeface="Calibri" panose="020F0502020204030204" pitchFamily="34" charset="0"/>
                <a:cs typeface="Calibri" panose="020F0502020204030204" pitchFamily="34" charset="0"/>
              </a:rPr>
              <a:t>il</a:t>
            </a:r>
            <a:r>
              <a:rPr lang="en-US" dirty="0">
                <a:latin typeface="Calibri" panose="020F0502020204030204" pitchFamily="34" charset="0"/>
                <a:cs typeface="Calibri" panose="020F0502020204030204" pitchFamily="34" charset="0"/>
              </a:rPr>
              <a:t> se </a:t>
            </a:r>
            <a:r>
              <a:rPr lang="en-US" dirty="0" err="1">
                <a:latin typeface="Calibri" panose="020F0502020204030204" pitchFamily="34" charset="0"/>
                <a:cs typeface="Calibri" panose="020F0502020204030204" pitchFamily="34" charset="0"/>
              </a:rPr>
              <a:t>comporte</a:t>
            </a: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US" b="1" i="1" dirty="0" err="1">
                <a:latin typeface="Calibri" panose="020F0502020204030204" pitchFamily="34" charset="0"/>
                <a:cs typeface="Calibri" panose="020F0502020204030204" pitchFamily="34" charset="0"/>
              </a:rPr>
              <a:t>Sémantique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qu’il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signifie</a:t>
            </a:r>
            <a:r>
              <a:rPr lang="en-US" dirty="0">
                <a:latin typeface="Calibri" panose="020F0502020204030204" pitchFamily="34" charset="0"/>
                <a:cs typeface="Calibri" panose="020F0502020204030204" pitchFamily="34" charset="0"/>
              </a:rPr>
              <a:t> </a:t>
            </a:r>
          </a:p>
        </p:txBody>
      </p:sp>
      <p:sp>
        <p:nvSpPr>
          <p:cNvPr id="58372" name="Espace réservé du pied de page 2">
            <a:extLst>
              <a:ext uri="{FF2B5EF4-FFF2-40B4-BE49-F238E27FC236}">
                <a16:creationId xmlns:a16="http://schemas.microsoft.com/office/drawing/2014/main" id="{F70BF49A-FAEF-4BA3-B4B7-81F6762EE68B}"/>
              </a:ext>
            </a:extLst>
          </p:cNvPr>
          <p:cNvSpPr>
            <a:spLocks noGrp="1" noChangeArrowheads="1"/>
          </p:cNvSpPr>
          <p:nvPr>
            <p:ph type="ftr" sz="quarter" idx="4294967295"/>
          </p:nvPr>
        </p:nvSpPr>
        <p:spPr bwMode="auto">
          <a:xfrm>
            <a:off x="6132514" y="6500814"/>
            <a:ext cx="3405187" cy="325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a:solidFill>
                  <a:schemeClr val="bg1"/>
                </a:solidFill>
              </a:rPr>
              <a:t>© Mostefai Sihem</a:t>
            </a:r>
          </a:p>
        </p:txBody>
      </p:sp>
      <p:pic>
        <p:nvPicPr>
          <p:cNvPr id="58373" name="Picture 3">
            <a:extLst>
              <a:ext uri="{FF2B5EF4-FFF2-40B4-BE49-F238E27FC236}">
                <a16:creationId xmlns:a16="http://schemas.microsoft.com/office/drawing/2014/main" id="{C4EA8AA4-3ED3-4884-BD24-699B2C214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564" y="3501009"/>
            <a:ext cx="1298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2">
            <a:extLst>
              <a:ext uri="{FF2B5EF4-FFF2-40B4-BE49-F238E27FC236}">
                <a16:creationId xmlns:a16="http://schemas.microsoft.com/office/drawing/2014/main" id="{CEC92E8C-607E-4060-A70B-7653EDFB3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213" y="3537521"/>
            <a:ext cx="3059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a:extLst>
              <a:ext uri="{FF2B5EF4-FFF2-40B4-BE49-F238E27FC236}">
                <a16:creationId xmlns:a16="http://schemas.microsoft.com/office/drawing/2014/main" id="{23F41097-43EF-4302-AD4E-B39203C539C4}"/>
              </a:ext>
            </a:extLst>
          </p:cNvPr>
          <p:cNvSpPr txBox="1">
            <a:spLocks noChangeArrowheads="1"/>
          </p:cNvSpPr>
          <p:nvPr/>
        </p:nvSpPr>
        <p:spPr>
          <a:xfrm>
            <a:off x="1919536" y="548680"/>
            <a:ext cx="8424936" cy="815752"/>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kumimoji="0" lang="fr-FR" sz="3600" kern="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Les Widgets </a:t>
            </a:r>
            <a:endParaRPr kumimoji="0" lang="fr-FR" sz="2800" kern="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Tree>
    <p:extLst>
      <p:ext uri="{BB962C8B-B14F-4D97-AF65-F5344CB8AC3E}">
        <p14:creationId xmlns:p14="http://schemas.microsoft.com/office/powerpoint/2010/main" val="1929074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3767D3-2B0B-4940-8959-C45C9A850227}"/>
              </a:ext>
            </a:extLst>
          </p:cNvPr>
          <p:cNvSpPr>
            <a:spLocks noGrp="1"/>
          </p:cNvSpPr>
          <p:nvPr>
            <p:ph type="body" sz="quarter" idx="10"/>
          </p:nvPr>
        </p:nvSpPr>
        <p:spPr>
          <a:xfrm>
            <a:off x="2008189" y="1844824"/>
            <a:ext cx="8175625" cy="4188370"/>
          </a:xfrm>
        </p:spPr>
        <p:txBody>
          <a:bodyPr vert="horz" wrap="square" lIns="91440" tIns="45720" rIns="91440" bIns="45720" numCol="1" anchor="t" anchorCtr="0" compatLnSpc="1">
            <a:prstTxWarp prst="textNoShape">
              <a:avLst/>
            </a:prstTxWarp>
          </a:bodyPr>
          <a:lstStyle/>
          <a:p>
            <a:pPr marL="0" indent="0">
              <a:buNone/>
              <a:defRPr/>
            </a:pPr>
            <a:r>
              <a:rPr lang="fr-FR" sz="2800" b="0" dirty="0">
                <a:latin typeface="Calibri" panose="020F0502020204030204" pitchFamily="34" charset="0"/>
                <a:cs typeface="Calibri" panose="020F0502020204030204" pitchFamily="34" charset="0"/>
              </a:rPr>
              <a:t>Quels éléments d’interface pour quelle tâche?</a:t>
            </a:r>
          </a:p>
          <a:p>
            <a:pPr>
              <a:buFont typeface="Wingdings" panose="05000000000000000000" pitchFamily="2" charset="2"/>
              <a:buChar char="q"/>
              <a:defRPr/>
            </a:pPr>
            <a:r>
              <a:rPr lang="fr-FR" sz="2800" b="0" dirty="0">
                <a:latin typeface="Calibri" panose="020F0502020204030204" pitchFamily="34" charset="0"/>
                <a:cs typeface="Calibri" panose="020F0502020204030204" pitchFamily="34" charset="0"/>
              </a:rPr>
              <a:t>Les tâches courantes:</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saisie </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sélection </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déclenchement </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défilement </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spécification d’arguments et de propriétés</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Transformation</a:t>
            </a:r>
          </a:p>
          <a:p>
            <a:pPr lvl="1">
              <a:buFont typeface="Wingdings" panose="05000000000000000000" pitchFamily="2" charset="2"/>
              <a:buChar char="§"/>
              <a:defRPr/>
            </a:pPr>
            <a:r>
              <a:rPr lang="fr-FR" sz="2400" dirty="0">
                <a:latin typeface="Calibri" panose="020F0502020204030204" pitchFamily="34" charset="0"/>
                <a:cs typeface="Calibri" panose="020F0502020204030204" pitchFamily="34" charset="0"/>
              </a:rPr>
              <a:t>…</a:t>
            </a:r>
          </a:p>
          <a:p>
            <a:pPr marL="269213" lvl="1" indent="0">
              <a:buNone/>
              <a:defRPr/>
            </a:pPr>
            <a:r>
              <a:rPr lang="fr-FR" sz="2400" dirty="0">
                <a:latin typeface="Calibri" panose="020F0502020204030204" pitchFamily="34" charset="0"/>
                <a:cs typeface="Calibri" panose="020F0502020204030204" pitchFamily="34" charset="0"/>
              </a:rPr>
              <a:t>Choisir soigneusement les composants adaptés à la tâche.</a:t>
            </a:r>
          </a:p>
        </p:txBody>
      </p:sp>
      <p:sp>
        <p:nvSpPr>
          <p:cNvPr id="59396" name="Espace réservé du pied de page 2">
            <a:extLst>
              <a:ext uri="{FF2B5EF4-FFF2-40B4-BE49-F238E27FC236}">
                <a16:creationId xmlns:a16="http://schemas.microsoft.com/office/drawing/2014/main" id="{802BFBD9-1AA4-4218-8941-73087DE9EBD3}"/>
              </a:ext>
            </a:extLst>
          </p:cNvPr>
          <p:cNvSpPr>
            <a:spLocks noGrp="1" noChangeArrowheads="1"/>
          </p:cNvSpPr>
          <p:nvPr>
            <p:ph type="ftr" sz="quarter" idx="4294967295"/>
          </p:nvPr>
        </p:nvSpPr>
        <p:spPr bwMode="auto">
          <a:xfrm>
            <a:off x="6132514" y="6500814"/>
            <a:ext cx="3405187" cy="325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a:solidFill>
                  <a:schemeClr val="bg1"/>
                </a:solidFill>
              </a:rPr>
              <a:t>© Mostefai Sihem</a:t>
            </a:r>
          </a:p>
        </p:txBody>
      </p:sp>
      <p:sp>
        <p:nvSpPr>
          <p:cNvPr id="7" name="Rectangle 2">
            <a:extLst>
              <a:ext uri="{FF2B5EF4-FFF2-40B4-BE49-F238E27FC236}">
                <a16:creationId xmlns:a16="http://schemas.microsoft.com/office/drawing/2014/main" id="{345AC221-D4A3-4B51-A396-39A54D883601}"/>
              </a:ext>
            </a:extLst>
          </p:cNvPr>
          <p:cNvSpPr txBox="1">
            <a:spLocks noChangeArrowheads="1"/>
          </p:cNvSpPr>
          <p:nvPr/>
        </p:nvSpPr>
        <p:spPr>
          <a:xfrm>
            <a:off x="1919536" y="548680"/>
            <a:ext cx="8424936" cy="815752"/>
          </a:xfrm>
          <a:prstGeom prst="rect">
            <a:avLst/>
          </a:prstGeom>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kumimoji="0" lang="fr-FR" sz="3600" kern="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Eléments – Tâches </a:t>
            </a:r>
          </a:p>
        </p:txBody>
      </p:sp>
    </p:spTree>
    <p:extLst>
      <p:ext uri="{BB962C8B-B14F-4D97-AF65-F5344CB8AC3E}">
        <p14:creationId xmlns:p14="http://schemas.microsoft.com/office/powerpoint/2010/main" val="2606349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Inconvénients des interfaces WIMP</a:t>
            </a:r>
            <a:endParaRPr lang="fr-FR" sz="20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3" name="Rectangle 2"/>
          <p:cNvSpPr/>
          <p:nvPr/>
        </p:nvSpPr>
        <p:spPr>
          <a:xfrm>
            <a:off x="2063552" y="1340768"/>
            <a:ext cx="8064896" cy="4981364"/>
          </a:xfrm>
          <a:prstGeom prst="rect">
            <a:avLst/>
          </a:prstGeom>
        </p:spPr>
        <p:txBody>
          <a:bodyPr wrap="square">
            <a:spAutoFit/>
          </a:bodyPr>
          <a:lstStyle/>
          <a:p>
            <a:pPr marL="448056" indent="-384048">
              <a:spcBef>
                <a:spcPct val="20000"/>
              </a:spcBef>
              <a:buClr>
                <a:schemeClr val="accent1"/>
              </a:buClr>
              <a:buSzPct val="80000"/>
              <a:buFont typeface="Wingdings" pitchFamily="2" charset="2"/>
              <a:buChar char="§"/>
            </a:pPr>
            <a:r>
              <a:rPr lang="fr-FR" dirty="0">
                <a:latin typeface="Calibri" pitchFamily="34" charset="0"/>
                <a:cs typeface="Calibri" pitchFamily="34" charset="0"/>
              </a:rPr>
              <a:t>Les interfaces WIMP sont le résultat d'une standardisation qui, au départ, a joué un rôle positif</a:t>
            </a:r>
          </a:p>
          <a:p>
            <a:endParaRPr lang="fr-FR" dirty="0">
              <a:latin typeface="Calibri" pitchFamily="34" charset="0"/>
              <a:cs typeface="Calibri" pitchFamily="34" charset="0"/>
            </a:endParaRPr>
          </a:p>
          <a:p>
            <a:pPr marL="448056" indent="-384048">
              <a:spcBef>
                <a:spcPct val="20000"/>
              </a:spcBef>
              <a:buClr>
                <a:schemeClr val="accent1"/>
              </a:buClr>
              <a:buSzPct val="80000"/>
              <a:buFont typeface="Wingdings" pitchFamily="2" charset="2"/>
              <a:buChar char="§"/>
            </a:pPr>
            <a:r>
              <a:rPr lang="fr-FR" dirty="0">
                <a:latin typeface="Calibri" pitchFamily="34" charset="0"/>
                <a:cs typeface="Calibri" pitchFamily="34" charset="0"/>
              </a:rPr>
              <a:t>Malheureusement, elles sont trop simple à programmer…</a:t>
            </a:r>
          </a:p>
          <a:p>
            <a:pPr marL="905256" lvl="1" indent="-384048">
              <a:spcBef>
                <a:spcPct val="20000"/>
              </a:spcBef>
              <a:buClr>
                <a:schemeClr val="accent1"/>
              </a:buClr>
              <a:buSzPct val="80000"/>
              <a:buFont typeface="Courier New" pitchFamily="49" charset="0"/>
              <a:buChar char="o"/>
            </a:pPr>
            <a:r>
              <a:rPr lang="fr-FR" dirty="0">
                <a:latin typeface="Calibri" pitchFamily="34" charset="0"/>
                <a:cs typeface="Calibri" pitchFamily="34" charset="0"/>
              </a:rPr>
              <a:t>une nouvelle version tous les 6 mois</a:t>
            </a:r>
          </a:p>
          <a:p>
            <a:pPr marL="905256" lvl="1" indent="-384048">
              <a:spcBef>
                <a:spcPct val="20000"/>
              </a:spcBef>
              <a:buClr>
                <a:schemeClr val="accent1"/>
              </a:buClr>
              <a:buSzPct val="80000"/>
              <a:buFont typeface="Courier New" pitchFamily="49" charset="0"/>
              <a:buChar char="o"/>
            </a:pPr>
            <a:r>
              <a:rPr lang="fr-FR" dirty="0">
                <a:latin typeface="Calibri" pitchFamily="34" charset="0"/>
                <a:cs typeface="Calibri" pitchFamily="34" charset="0"/>
              </a:rPr>
              <a:t>de plus en plus de menus, de palettes, de barres d'outils, et de boîtes de dialogue</a:t>
            </a:r>
          </a:p>
          <a:p>
            <a:pPr marL="905256" lvl="1" indent="-384048">
              <a:spcBef>
                <a:spcPct val="20000"/>
              </a:spcBef>
              <a:buClr>
                <a:schemeClr val="accent1"/>
              </a:buClr>
              <a:buSzPct val="80000"/>
              <a:buFont typeface="Courier New" pitchFamily="49" charset="0"/>
              <a:buChar char="o"/>
            </a:pPr>
            <a:r>
              <a:rPr lang="fr-FR" dirty="0">
                <a:latin typeface="Calibri" pitchFamily="34" charset="0"/>
                <a:cs typeface="Calibri" pitchFamily="34" charset="0"/>
              </a:rPr>
              <a:t>pas de réel travail de conception de l’interaction…</a:t>
            </a:r>
          </a:p>
          <a:p>
            <a:endParaRPr lang="fr-FR" sz="1000" dirty="0">
              <a:latin typeface="Calibri" pitchFamily="34" charset="0"/>
              <a:cs typeface="Calibri" pitchFamily="34" charset="0"/>
            </a:endParaRPr>
          </a:p>
          <a:p>
            <a:pPr marL="448056" indent="-384048">
              <a:spcBef>
                <a:spcPct val="20000"/>
              </a:spcBef>
              <a:buClr>
                <a:schemeClr val="accent1"/>
              </a:buClr>
              <a:buSzPct val="80000"/>
              <a:buFont typeface="Wingdings" pitchFamily="2" charset="2"/>
              <a:buChar char="§"/>
            </a:pPr>
            <a:r>
              <a:rPr lang="fr-FR" dirty="0">
                <a:latin typeface="Calibri" pitchFamily="34" charset="0"/>
                <a:cs typeface="Calibri" pitchFamily="34" charset="0"/>
              </a:rPr>
              <a:t>Elles favorisent la manipulation indirecte</a:t>
            </a:r>
          </a:p>
          <a:p>
            <a:pPr marL="448056" indent="-384048">
              <a:spcBef>
                <a:spcPct val="20000"/>
              </a:spcBef>
              <a:buClr>
                <a:schemeClr val="accent1"/>
              </a:buClr>
              <a:buSzPct val="80000"/>
              <a:buFont typeface="Wingdings" pitchFamily="2" charset="2"/>
              <a:buChar char="§"/>
            </a:pPr>
            <a:endParaRPr lang="fr-FR" sz="1000" dirty="0">
              <a:latin typeface="Calibri" pitchFamily="34" charset="0"/>
              <a:cs typeface="Calibri" pitchFamily="34" charset="0"/>
            </a:endParaRPr>
          </a:p>
          <a:p>
            <a:pPr marL="448056" indent="-384048">
              <a:spcBef>
                <a:spcPct val="20000"/>
              </a:spcBef>
              <a:buClr>
                <a:schemeClr val="accent1"/>
              </a:buClr>
              <a:buSzPct val="80000"/>
              <a:buFont typeface="Wingdings" pitchFamily="2" charset="2"/>
              <a:buChar char="§"/>
            </a:pPr>
            <a:r>
              <a:rPr lang="fr-FR" dirty="0">
                <a:latin typeface="Calibri" pitchFamily="34" charset="0"/>
                <a:cs typeface="Calibri" pitchFamily="34" charset="0"/>
              </a:rPr>
              <a:t>Elles reposent essentiellement sur un clavier et une souris pour l'entrée, et sur un écran pour la sortie</a:t>
            </a:r>
          </a:p>
        </p:txBody>
      </p:sp>
    </p:spTree>
    <p:extLst>
      <p:ext uri="{BB962C8B-B14F-4D97-AF65-F5344CB8AC3E}">
        <p14:creationId xmlns:p14="http://schemas.microsoft.com/office/powerpoint/2010/main" val="348710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2363162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Ergonomie des interfaces mobiles</a:t>
            </a:r>
            <a:endParaRPr lang="fr-FR" sz="20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3" name="Rectangle 2"/>
          <p:cNvSpPr/>
          <p:nvPr/>
        </p:nvSpPr>
        <p:spPr>
          <a:xfrm>
            <a:off x="2063552" y="2276872"/>
            <a:ext cx="8064896" cy="2529923"/>
          </a:xfrm>
          <a:prstGeom prst="rect">
            <a:avLst/>
          </a:prstGeom>
        </p:spPr>
        <p:txBody>
          <a:bodyPr wrap="square">
            <a:spAutoFit/>
          </a:bodyPr>
          <a:lstStyle/>
          <a:p>
            <a:pPr marL="64008" algn="just">
              <a:spcBef>
                <a:spcPct val="20000"/>
              </a:spcBef>
              <a:buClr>
                <a:schemeClr val="accent1"/>
              </a:buClr>
              <a:buSzPct val="80000"/>
            </a:pPr>
            <a:r>
              <a:rPr lang="fr-FR" b="1" dirty="0">
                <a:latin typeface="Calibri" pitchFamily="34" charset="0"/>
                <a:cs typeface="Calibri" pitchFamily="34" charset="0"/>
              </a:rPr>
              <a:t>Définition: </a:t>
            </a:r>
            <a:r>
              <a:rPr lang="fr-FR" dirty="0">
                <a:latin typeface="Calibri" pitchFamily="34" charset="0"/>
                <a:cs typeface="Calibri" pitchFamily="34" charset="0"/>
              </a:rPr>
              <a:t>L’ergonomie mobile vise à prendre en considération le dialogue entre utilisateur et l’appareil</a:t>
            </a:r>
          </a:p>
          <a:p>
            <a:pPr marL="448056" indent="-384048" algn="just">
              <a:spcBef>
                <a:spcPct val="20000"/>
              </a:spcBef>
              <a:buClr>
                <a:schemeClr val="accent1"/>
              </a:buClr>
              <a:buSzPct val="80000"/>
              <a:buFont typeface="Wingdings" pitchFamily="2" charset="2"/>
              <a:buChar char="§"/>
            </a:pPr>
            <a:r>
              <a:rPr lang="fr-FR" dirty="0">
                <a:latin typeface="Calibri" pitchFamily="34" charset="0"/>
                <a:cs typeface="Calibri" pitchFamily="34" charset="0"/>
              </a:rPr>
              <a:t>Ecrans plus petits,</a:t>
            </a:r>
          </a:p>
          <a:p>
            <a:pPr marL="448056" indent="-384048" algn="just">
              <a:spcBef>
                <a:spcPct val="20000"/>
              </a:spcBef>
              <a:buClr>
                <a:schemeClr val="accent1"/>
              </a:buClr>
              <a:buSzPct val="80000"/>
              <a:buFont typeface="Wingdings" pitchFamily="2" charset="2"/>
              <a:buChar char="§"/>
            </a:pPr>
            <a:r>
              <a:rPr lang="fr-FR" dirty="0">
                <a:latin typeface="Calibri" pitchFamily="34" charset="0"/>
                <a:cs typeface="Calibri" pitchFamily="34" charset="0"/>
              </a:rPr>
              <a:t>Les moyens d'interaction (doigt, stylet) ainsi que les widgets sont différents,</a:t>
            </a:r>
          </a:p>
          <a:p>
            <a:pPr marL="448056" indent="-384048" algn="just">
              <a:spcBef>
                <a:spcPct val="20000"/>
              </a:spcBef>
              <a:buClr>
                <a:schemeClr val="accent1"/>
              </a:buClr>
              <a:buSzPct val="80000"/>
              <a:buFont typeface="Wingdings" pitchFamily="2" charset="2"/>
              <a:buChar char="§"/>
            </a:pPr>
            <a:r>
              <a:rPr lang="fr-FR" dirty="0">
                <a:latin typeface="Calibri" pitchFamily="34" charset="0"/>
                <a:cs typeface="Calibri" pitchFamily="34" charset="0"/>
              </a:rPr>
              <a:t>La géolocalisation et la notion de réseau sans fil.</a:t>
            </a:r>
          </a:p>
        </p:txBody>
      </p:sp>
    </p:spTree>
    <p:extLst>
      <p:ext uri="{BB962C8B-B14F-4D97-AF65-F5344CB8AC3E}">
        <p14:creationId xmlns:p14="http://schemas.microsoft.com/office/powerpoint/2010/main" val="115615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Ergonomie des interfaces mobiles</a:t>
            </a:r>
            <a:endParaRPr lang="fr-FR" sz="20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3" name="Rectangle 2"/>
          <p:cNvSpPr/>
          <p:nvPr/>
        </p:nvSpPr>
        <p:spPr>
          <a:xfrm>
            <a:off x="2063552" y="1340768"/>
            <a:ext cx="8064896" cy="5262979"/>
          </a:xfrm>
          <a:prstGeom prst="rect">
            <a:avLst/>
          </a:prstGeom>
        </p:spPr>
        <p:txBody>
          <a:bodyPr wrap="square">
            <a:spAutoFit/>
          </a:bodyPr>
          <a:lstStyle/>
          <a:p>
            <a:pPr marL="64008" algn="just">
              <a:spcBef>
                <a:spcPct val="20000"/>
              </a:spcBef>
              <a:buClr>
                <a:schemeClr val="accent1"/>
              </a:buClr>
              <a:buSzPct val="80000"/>
            </a:pPr>
            <a:r>
              <a:rPr lang="fr-FR" b="1" dirty="0">
                <a:latin typeface="Calibri" pitchFamily="34" charset="0"/>
                <a:cs typeface="Calibri" pitchFamily="34" charset="0"/>
              </a:rPr>
              <a:t>Règle ergonomique de bases</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Adapter l’affichage au petit écran</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Agrandir les zones cliquables</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Indiquer ou on se trouve dans l’application</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Limiter l’utilisation du clavier</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Rendre les éléments cliquables « reconnaissables »</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Soigner les icônes</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Exploiter le canal sonore et haptique</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Assurer la continuité des contenus</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Exploiter les outils « mobiles »</a:t>
            </a:r>
          </a:p>
          <a:p>
            <a:pPr marL="406908" indent="-342900" algn="just">
              <a:spcBef>
                <a:spcPct val="20000"/>
              </a:spcBef>
              <a:buClr>
                <a:schemeClr val="accent1"/>
              </a:buClr>
              <a:buSzPct val="80000"/>
              <a:buFont typeface="Arial" panose="020B0604020202020204" pitchFamily="34" charset="0"/>
              <a:buChar char="•"/>
            </a:pPr>
            <a:r>
              <a:rPr lang="fr-FR" dirty="0">
                <a:latin typeface="Calibri" pitchFamily="34" charset="0"/>
                <a:cs typeface="Calibri" pitchFamily="34" charset="0"/>
              </a:rPr>
              <a:t>Penser au contexte d’utilisation et adapter la charte graphique</a:t>
            </a:r>
          </a:p>
        </p:txBody>
      </p:sp>
    </p:spTree>
    <p:extLst>
      <p:ext uri="{BB962C8B-B14F-4D97-AF65-F5344CB8AC3E}">
        <p14:creationId xmlns:p14="http://schemas.microsoft.com/office/powerpoint/2010/main" val="1433959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548680"/>
            <a:ext cx="8424936" cy="815752"/>
          </a:xfrm>
        </p:spPr>
        <p:txBody>
          <a:bodyPr/>
          <a:lstStyle/>
          <a:p>
            <a:pPr algn="ctr"/>
            <a:r>
              <a:rPr lang="fr-FR" sz="28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Conclusion</a:t>
            </a:r>
            <a:endParaRPr lang="fr-FR" sz="2000"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3" name="Rectangle 2"/>
          <p:cNvSpPr/>
          <p:nvPr/>
        </p:nvSpPr>
        <p:spPr>
          <a:xfrm>
            <a:off x="2063552" y="1340768"/>
            <a:ext cx="8064896" cy="5041380"/>
          </a:xfrm>
          <a:prstGeom prst="rect">
            <a:avLst/>
          </a:prstGeom>
        </p:spPr>
        <p:txBody>
          <a:bodyPr wrap="square">
            <a:spAutoFit/>
          </a:bodyPr>
          <a:lstStyle/>
          <a:p>
            <a:pPr marL="64008" algn="just">
              <a:spcBef>
                <a:spcPct val="20000"/>
              </a:spcBef>
              <a:buClr>
                <a:schemeClr val="accent1"/>
              </a:buClr>
              <a:buSzPct val="80000"/>
            </a:pPr>
            <a:r>
              <a:rPr lang="fr-FR" dirty="0">
                <a:latin typeface="Calibri" pitchFamily="34" charset="0"/>
                <a:cs typeface="Calibri" pitchFamily="34" charset="0"/>
              </a:rPr>
              <a:t>Les critères ergonomiques sont issus des travaux en psychologie cognitive. Ils sont utilisés depuis plusieurs décennies déjà avec succès, et cela sur plusieurs types d’interface digitale, bien que ces derniers soient en constante évolution, l’aspect cognitif et psychologique de l’être humain n’a pas changé.</a:t>
            </a:r>
          </a:p>
          <a:p>
            <a:pPr marL="64008" algn="just">
              <a:spcBef>
                <a:spcPct val="20000"/>
              </a:spcBef>
              <a:buClr>
                <a:schemeClr val="accent1"/>
              </a:buClr>
              <a:buSzPct val="80000"/>
            </a:pPr>
            <a:endParaRPr lang="fr-FR" dirty="0">
              <a:latin typeface="Calibri" pitchFamily="34" charset="0"/>
              <a:cs typeface="Calibri" pitchFamily="34" charset="0"/>
            </a:endParaRPr>
          </a:p>
          <a:p>
            <a:pPr marL="64008" algn="just">
              <a:spcBef>
                <a:spcPct val="20000"/>
              </a:spcBef>
              <a:buClr>
                <a:schemeClr val="accent1"/>
              </a:buClr>
              <a:buSzPct val="80000"/>
            </a:pPr>
            <a:r>
              <a:rPr lang="fr-FR" dirty="0">
                <a:latin typeface="Calibri" pitchFamily="34" charset="0"/>
                <a:cs typeface="Calibri" pitchFamily="34" charset="0"/>
              </a:rPr>
              <a:t>Les critères ergonomiques sont basés principalement sur les caractéristiques </a:t>
            </a:r>
            <a:r>
              <a:rPr lang="fr-FR" dirty="0" err="1">
                <a:latin typeface="Calibri" pitchFamily="34" charset="0"/>
                <a:cs typeface="Calibri" pitchFamily="34" charset="0"/>
              </a:rPr>
              <a:t>psychocognitives</a:t>
            </a:r>
            <a:r>
              <a:rPr lang="fr-FR" dirty="0">
                <a:latin typeface="Calibri" pitchFamily="34" charset="0"/>
                <a:cs typeface="Calibri" pitchFamily="34" charset="0"/>
              </a:rPr>
              <a:t> de l’utilisateur à savoir sa façon d’apercevoir, de mémoriser, de traiter l’information et de raisonner. Par conséquent, ces critères resteront d’actualité encore dans le futur. Ils sont notamment employés aussi bien en conception qu’en évaluation.</a:t>
            </a:r>
          </a:p>
        </p:txBody>
      </p:sp>
    </p:spTree>
    <p:extLst>
      <p:ext uri="{BB962C8B-B14F-4D97-AF65-F5344CB8AC3E}">
        <p14:creationId xmlns:p14="http://schemas.microsoft.com/office/powerpoint/2010/main" val="103035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La psychologie cognitive</a:t>
            </a:r>
          </a:p>
        </p:txBody>
      </p:sp>
      <p:sp>
        <p:nvSpPr>
          <p:cNvPr id="3" name="Rectangle 2"/>
          <p:cNvSpPr txBox="1">
            <a:spLocks noChangeArrowheads="1"/>
          </p:cNvSpPr>
          <p:nvPr/>
        </p:nvSpPr>
        <p:spPr>
          <a:xfrm>
            <a:off x="335360" y="1628800"/>
            <a:ext cx="7435055" cy="4248472"/>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r>
              <a:rPr lang="fr-FR" sz="2800" b="0" dirty="0">
                <a:latin typeface="Calibri" panose="020F0502020204030204" pitchFamily="34" charset="0"/>
                <a:ea typeface="CMU Serif" pitchFamily="2" charset="0"/>
                <a:cs typeface="Calibri" panose="020F0502020204030204" pitchFamily="34" charset="0"/>
              </a:rPr>
              <a:t>La psychologie cognitive est une étude scientifique des fonctions cognitives humaines : la mémoire, le langage, les perceptions, le raisonnement, la résolution d’un problème… </a:t>
            </a:r>
          </a:p>
          <a:p>
            <a:pPr algn="just"/>
            <a:endParaRPr lang="fr-FR" sz="2800" b="0" dirty="0">
              <a:latin typeface="Calibri" panose="020F0502020204030204" pitchFamily="34" charset="0"/>
              <a:ea typeface="CMU Serif" pitchFamily="2" charset="0"/>
              <a:cs typeface="Calibri" panose="020F0502020204030204" pitchFamily="34" charset="0"/>
            </a:endParaRPr>
          </a:p>
          <a:p>
            <a:pPr algn="just"/>
            <a:r>
              <a:rPr lang="fr-FR" sz="2800" b="0" dirty="0">
                <a:latin typeface="Calibri" panose="020F0502020204030204" pitchFamily="34" charset="0"/>
                <a:ea typeface="CMU Serif" pitchFamily="2" charset="0"/>
                <a:cs typeface="Calibri" panose="020F0502020204030204" pitchFamily="34" charset="0"/>
              </a:rPr>
              <a:t>Pour accéder à cette « boîte noire », comprendre les processus cognitifs et prédire les comportements des êtres humains, la méthode de la psychologie cognitive consiste à utiliser des modèles du fonctionnement mental.</a:t>
            </a:r>
          </a:p>
        </p:txBody>
      </p:sp>
      <p:pic>
        <p:nvPicPr>
          <p:cNvPr id="2050" name="Picture 2" descr="I.1.B Les branches de la Psychologie Cognitive">
            <a:extLst>
              <a:ext uri="{FF2B5EF4-FFF2-40B4-BE49-F238E27FC236}">
                <a16:creationId xmlns:a16="http://schemas.microsoft.com/office/drawing/2014/main" id="{26BA5557-D8F3-4B0F-A0FC-4D38896D3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415" y="1988840"/>
            <a:ext cx="4086225" cy="3467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9D8104A-8C1B-4BA8-A3C5-749F18105C8F}"/>
              </a:ext>
            </a:extLst>
          </p:cNvPr>
          <p:cNvSpPr txBox="1"/>
          <p:nvPr/>
        </p:nvSpPr>
        <p:spPr>
          <a:xfrm>
            <a:off x="3863752" y="6051103"/>
            <a:ext cx="6093372" cy="400110"/>
          </a:xfrm>
          <a:prstGeom prst="rect">
            <a:avLst/>
          </a:prstGeom>
          <a:noFill/>
        </p:spPr>
        <p:txBody>
          <a:bodyPr wrap="square">
            <a:spAutoFit/>
          </a:bodyPr>
          <a:lstStyle/>
          <a:p>
            <a:r>
              <a:rPr lang="fr-FR" sz="2000" i="1" dirty="0">
                <a:solidFill>
                  <a:schemeClr val="bg1">
                    <a:lumMod val="75000"/>
                  </a:schemeClr>
                </a:solidFill>
                <a:latin typeface="Calibri" panose="020F0502020204030204" pitchFamily="34" charset="0"/>
                <a:cs typeface="Calibri" panose="020F0502020204030204" pitchFamily="34" charset="0"/>
              </a:rPr>
              <a:t>https://youtu.be/tUUg4f3WmtA</a:t>
            </a:r>
          </a:p>
        </p:txBody>
      </p:sp>
    </p:spTree>
    <p:extLst>
      <p:ext uri="{BB962C8B-B14F-4D97-AF65-F5344CB8AC3E}">
        <p14:creationId xmlns:p14="http://schemas.microsoft.com/office/powerpoint/2010/main" val="422211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43874" y="427464"/>
            <a:ext cx="2304255" cy="553264"/>
          </a:xfrm>
          <a:prstGeom prst="rect">
            <a:avLst/>
          </a:prstGeom>
          <a:noFill/>
          <a:ln/>
        </p:spPr>
        <p:txBody>
          <a:bodyPr/>
          <a:lstStyle/>
          <a:p>
            <a:pPr algn="ctr"/>
            <a:r>
              <a:rPr kumimoji="1" lang="en-US"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Outline</a:t>
            </a:r>
          </a:p>
        </p:txBody>
      </p:sp>
      <p:sp>
        <p:nvSpPr>
          <p:cNvPr id="8" name="Rectangle 2">
            <a:extLst>
              <a:ext uri="{FF2B5EF4-FFF2-40B4-BE49-F238E27FC236}">
                <a16:creationId xmlns:a16="http://schemas.microsoft.com/office/drawing/2014/main" id="{98457B7E-BF5B-4072-844C-5FA68F15CB4B}"/>
              </a:ext>
            </a:extLst>
          </p:cNvPr>
          <p:cNvSpPr txBox="1">
            <a:spLocks noChangeArrowheads="1"/>
          </p:cNvSpPr>
          <p:nvPr/>
        </p:nvSpPr>
        <p:spPr>
          <a:xfrm>
            <a:off x="6096001" y="1573199"/>
            <a:ext cx="2304255"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endParaRPr lang="en-GB"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FCA902A4-B639-48B2-B814-FF9C90635EC9}"/>
              </a:ext>
            </a:extLst>
          </p:cNvPr>
          <p:cNvSpPr/>
          <p:nvPr/>
        </p:nvSpPr>
        <p:spPr>
          <a:xfrm>
            <a:off x="1847528" y="1988840"/>
            <a:ext cx="8496944" cy="3295961"/>
          </a:xfrm>
          <a:prstGeom prst="rect">
            <a:avLst/>
          </a:prstGeom>
          <a:noFill/>
          <a:ln/>
        </p:spPr>
        <p:txBody>
          <a:bodyPr>
            <a:noAutofit/>
          </a:bodyPr>
          <a:lstStyle/>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Psychologie cognitive et Ergonomie</a:t>
            </a:r>
          </a:p>
          <a:p>
            <a:pPr marL="342900" indent="-342900" eaLnBrk="1" hangingPunct="1">
              <a:lnSpc>
                <a:spcPct val="200000"/>
              </a:lnSpc>
              <a:spcAft>
                <a:spcPts val="600"/>
              </a:spcAft>
              <a:buFont typeface="Wingdings" panose="05000000000000000000" pitchFamily="2" charset="2"/>
              <a:buChar char="Ø"/>
            </a:pPr>
            <a:r>
              <a:rPr lang="fr-FR" sz="2000" b="1" dirty="0">
                <a:solidFill>
                  <a:srgbClr val="FF0000"/>
                </a:solidFill>
                <a:latin typeface="Calibri" panose="020F0502020204030204" pitchFamily="34" charset="0"/>
                <a:cs typeface="Calibri" panose="020F0502020204030204" pitchFamily="34" charset="0"/>
              </a:rPr>
              <a:t>Apports de la psychologie cognitive à la modélisation en IHM</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WIMP</a:t>
            </a:r>
          </a:p>
          <a:p>
            <a:pPr eaLnBrk="1" hangingPunct="1">
              <a:spcAft>
                <a:spcPts val="600"/>
              </a:spcAft>
            </a:pPr>
            <a:r>
              <a:rPr lang="fr-FR" sz="2000" b="1" dirty="0">
                <a:solidFill>
                  <a:schemeClr val="bg1">
                    <a:lumMod val="85000"/>
                  </a:schemeClr>
                </a:solidFill>
                <a:latin typeface="Calibri" panose="020F0502020204030204" pitchFamily="34" charset="0"/>
                <a:cs typeface="Calibri" panose="020F0502020204030204" pitchFamily="34" charset="0"/>
              </a:rPr>
              <a:t>Définition – Fenêtres – Icones – Menus - Pointeur</a:t>
            </a:r>
          </a:p>
          <a:p>
            <a:pPr marL="342900" indent="-342900" eaLnBrk="1" hangingPunct="1">
              <a:lnSpc>
                <a:spcPct val="200000"/>
              </a:lnSpc>
              <a:spcAft>
                <a:spcPts val="600"/>
              </a:spcAft>
              <a:buFont typeface="Wingdings" panose="05000000000000000000" pitchFamily="2" charset="2"/>
              <a:buChar char="Ø"/>
            </a:pPr>
            <a:r>
              <a:rPr lang="fr-FR" sz="2000" b="1" dirty="0">
                <a:latin typeface="Calibri" panose="020F0502020204030204" pitchFamily="34" charset="0"/>
                <a:cs typeface="Calibri" panose="020F0502020204030204" pitchFamily="34" charset="0"/>
              </a:rPr>
              <a:t>Ergonomie des interfaces mobiles</a:t>
            </a:r>
          </a:p>
        </p:txBody>
      </p:sp>
    </p:spTree>
    <p:extLst>
      <p:ext uri="{BB962C8B-B14F-4D97-AF65-F5344CB8AC3E}">
        <p14:creationId xmlns:p14="http://schemas.microsoft.com/office/powerpoint/2010/main" val="258400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Apports de la psychologie cognitive à la modélisation en IHM</a:t>
            </a:r>
          </a:p>
        </p:txBody>
      </p:sp>
      <p:sp>
        <p:nvSpPr>
          <p:cNvPr id="3" name="Rectangle 2"/>
          <p:cNvSpPr txBox="1">
            <a:spLocks noChangeArrowheads="1"/>
          </p:cNvSpPr>
          <p:nvPr/>
        </p:nvSpPr>
        <p:spPr>
          <a:xfrm>
            <a:off x="1847528" y="1844824"/>
            <a:ext cx="8280920" cy="4032448"/>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r>
              <a:rPr lang="fr-FR" sz="2800" b="0" i="0" u="none" strike="noStrike" baseline="0" dirty="0">
                <a:latin typeface="Calibri" panose="020F0502020204030204" pitchFamily="34" charset="0"/>
                <a:cs typeface="Calibri" panose="020F0502020204030204" pitchFamily="34" charset="0"/>
              </a:rPr>
              <a:t>Dans une approche où l’acteur principal est l’humain, plusieurs modèles ont été proposés issus de la psychologie cognitive permettant ainsi de modéliser l’utilisateur.</a:t>
            </a:r>
          </a:p>
          <a:p>
            <a:endParaRPr lang="fr-FR" sz="2400" b="0" dirty="0">
              <a:latin typeface="Calibri" panose="020F0502020204030204" pitchFamily="34" charset="0"/>
              <a:ea typeface="CMU Serif" pitchFamily="2" charset="0"/>
              <a:cs typeface="Calibri" panose="020F0502020204030204" pitchFamily="34" charset="0"/>
            </a:endParaRPr>
          </a:p>
          <a:p>
            <a:pPr marL="457200" indent="-457200">
              <a:buFont typeface="Arial" panose="020B0604020202020204" pitchFamily="34" charset="0"/>
              <a:buChar char="•"/>
            </a:pPr>
            <a:r>
              <a:rPr lang="fr-FR" sz="2800" b="0" dirty="0">
                <a:latin typeface="Calibri" panose="020F0502020204030204" pitchFamily="34" charset="0"/>
                <a:ea typeface="CMU Serif" pitchFamily="2" charset="0"/>
                <a:cs typeface="Calibri" panose="020F0502020204030204" pitchFamily="34" charset="0"/>
              </a:rPr>
              <a:t>La théorie de l’action de Norman,</a:t>
            </a:r>
          </a:p>
          <a:p>
            <a:pPr marL="457200" indent="-457200">
              <a:buFont typeface="Arial" panose="020B0604020202020204" pitchFamily="34" charset="0"/>
              <a:buChar char="•"/>
            </a:pPr>
            <a:r>
              <a:rPr lang="fr-FR" sz="2800" b="0" dirty="0">
                <a:latin typeface="Calibri" panose="020F0502020204030204" pitchFamily="34" charset="0"/>
                <a:ea typeface="CMU Serif" pitchFamily="2" charset="0"/>
                <a:cs typeface="Calibri" panose="020F0502020204030204" pitchFamily="34" charset="0"/>
              </a:rPr>
              <a:t>Modèle de Rasmussen,</a:t>
            </a:r>
          </a:p>
          <a:p>
            <a:pPr marL="457200" indent="-457200">
              <a:buFont typeface="Arial" panose="020B0604020202020204" pitchFamily="34" charset="0"/>
              <a:buChar char="•"/>
            </a:pPr>
            <a:r>
              <a:rPr lang="fr-FR" sz="2800" b="0" dirty="0">
                <a:latin typeface="Calibri" panose="020F0502020204030204" pitchFamily="34" charset="0"/>
                <a:ea typeface="CMU Serif" pitchFamily="2" charset="0"/>
                <a:cs typeface="Calibri" panose="020F0502020204030204" pitchFamily="34" charset="0"/>
              </a:rPr>
              <a:t>Modèles GOMS et </a:t>
            </a:r>
            <a:r>
              <a:rPr lang="fr-FR" sz="2800" b="0" dirty="0" err="1">
                <a:latin typeface="Calibri" panose="020F0502020204030204" pitchFamily="34" charset="0"/>
                <a:ea typeface="CMU Serif" pitchFamily="2" charset="0"/>
                <a:cs typeface="Calibri" panose="020F0502020204030204" pitchFamily="34" charset="0"/>
              </a:rPr>
              <a:t>Keystroke</a:t>
            </a:r>
            <a:r>
              <a:rPr lang="fr-FR" sz="2800" b="0" dirty="0">
                <a:latin typeface="Calibri" panose="020F0502020204030204" pitchFamily="34" charset="0"/>
                <a:ea typeface="CMU Serif" pitchFamily="2" charset="0"/>
                <a:cs typeface="Calibri" panose="020F0502020204030204" pitchFamily="34" charset="0"/>
              </a:rPr>
              <a:t>,</a:t>
            </a:r>
          </a:p>
          <a:p>
            <a:pPr marL="457200" indent="-457200">
              <a:buFont typeface="Arial" panose="020B0604020202020204" pitchFamily="34" charset="0"/>
              <a:buChar char="•"/>
            </a:pPr>
            <a:r>
              <a:rPr lang="fr-FR" sz="2800" dirty="0">
                <a:latin typeface="Calibri" panose="020F0502020204030204" pitchFamily="34" charset="0"/>
                <a:cs typeface="Calibri" panose="020F0502020204030204" pitchFamily="34" charset="0"/>
              </a:rPr>
              <a:t>Modèle du processeur humain.</a:t>
            </a:r>
          </a:p>
          <a:p>
            <a:pPr marL="457200" indent="-457200">
              <a:buFont typeface="Arial" panose="020B0604020202020204" pitchFamily="34" charset="0"/>
              <a:buChar char="•"/>
            </a:pPr>
            <a:endParaRPr lang="fr-FR" sz="4800" b="0" dirty="0">
              <a:effectLst>
                <a:outerShdw blurRad="38100" dist="38100" dir="2700000" algn="tl">
                  <a:srgbClr val="000000">
                    <a:alpha val="43137"/>
                  </a:srgbClr>
                </a:outerShdw>
              </a:effectLst>
              <a:latin typeface="Calibri" panose="020F0502020204030204" pitchFamily="34" charset="0"/>
              <a:ea typeface="CMU Serif" pitchFamily="2" charset="0"/>
              <a:cs typeface="Calibri" panose="020F0502020204030204" pitchFamily="34" charset="0"/>
            </a:endParaRPr>
          </a:p>
        </p:txBody>
      </p:sp>
    </p:spTree>
    <p:extLst>
      <p:ext uri="{BB962C8B-B14F-4D97-AF65-F5344CB8AC3E}">
        <p14:creationId xmlns:p14="http://schemas.microsoft.com/office/powerpoint/2010/main" val="188127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Apports de la psychologie cognitive à la modélisation en IHM</a:t>
            </a:r>
          </a:p>
        </p:txBody>
      </p:sp>
      <p:sp>
        <p:nvSpPr>
          <p:cNvPr id="3" name="Rectangle 2"/>
          <p:cNvSpPr txBox="1">
            <a:spLocks noChangeArrowheads="1"/>
          </p:cNvSpPr>
          <p:nvPr/>
        </p:nvSpPr>
        <p:spPr>
          <a:xfrm>
            <a:off x="1955540" y="1700808"/>
            <a:ext cx="8280920" cy="4536504"/>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r>
              <a:rPr lang="fr-FR" dirty="0">
                <a:latin typeface="Calibri" panose="020F0502020204030204" pitchFamily="34" charset="0"/>
                <a:ea typeface="CMU Serif" pitchFamily="2" charset="0"/>
                <a:cs typeface="Calibri" panose="020F0502020204030204" pitchFamily="34" charset="0"/>
              </a:rPr>
              <a:t>Modèle du processeur humain</a:t>
            </a:r>
          </a:p>
          <a:p>
            <a:pPr marL="457200" indent="-457200" algn="just">
              <a:buFont typeface="Arial" panose="020B0604020202020204" pitchFamily="34" charset="0"/>
              <a:buChar char="•"/>
            </a:pPr>
            <a:r>
              <a:rPr lang="fr-FR" sz="2400" b="0" dirty="0">
                <a:latin typeface="Calibri" panose="020F0502020204030204" pitchFamily="34" charset="0"/>
                <a:ea typeface="CMU Serif" pitchFamily="2" charset="0"/>
                <a:cs typeface="Calibri" panose="020F0502020204030204" pitchFamily="34" charset="0"/>
              </a:rPr>
              <a:t>Vise à représenter l’être humain par une analogie avec l’ordinateur. Issu de la psychologie cognitive, ce modèle permet d'évaluer l'utilisabilité d'un produit.</a:t>
            </a:r>
          </a:p>
          <a:p>
            <a:pPr marL="457200" indent="-457200" algn="just">
              <a:buFont typeface="Arial" panose="020B0604020202020204" pitchFamily="34" charset="0"/>
              <a:buChar char="•"/>
            </a:pPr>
            <a:r>
              <a:rPr lang="fr-FR" sz="2400" b="0" i="0" u="none" strike="noStrike" baseline="0" dirty="0">
                <a:latin typeface="CIDFont+F3"/>
              </a:rPr>
              <a:t>Dans ce modèle l’humain est vu comme un système de traitement de l'information qui comporte 3 sous-systèmes interdépendants </a:t>
            </a:r>
          </a:p>
          <a:p>
            <a:pPr marL="914400" lvl="1" indent="-457200" algn="just">
              <a:buFont typeface="Arial" panose="020B0604020202020204" pitchFamily="34" charset="0"/>
              <a:buChar char="•"/>
            </a:pPr>
            <a:r>
              <a:rPr lang="fr-FR" sz="2400" b="0" i="0" u="none" strike="noStrike" baseline="0" dirty="0">
                <a:latin typeface="CIDFont+F3"/>
              </a:rPr>
              <a:t>le système sensoriel, </a:t>
            </a:r>
          </a:p>
          <a:p>
            <a:pPr marL="914400" lvl="1" indent="-457200" algn="just">
              <a:buFont typeface="Arial" panose="020B0604020202020204" pitchFamily="34" charset="0"/>
              <a:buChar char="•"/>
            </a:pPr>
            <a:r>
              <a:rPr lang="fr-FR" sz="2400" b="0" i="0" u="none" strike="noStrike" baseline="0" dirty="0">
                <a:latin typeface="CIDFont+F3"/>
              </a:rPr>
              <a:t>le système moteur, </a:t>
            </a:r>
          </a:p>
          <a:p>
            <a:pPr marL="914400" lvl="1" indent="-457200" algn="just">
              <a:buFont typeface="Arial" panose="020B0604020202020204" pitchFamily="34" charset="0"/>
              <a:buChar char="•"/>
            </a:pPr>
            <a:r>
              <a:rPr lang="fr-FR" sz="2400" b="0" i="0" u="none" strike="noStrike" baseline="0" dirty="0">
                <a:latin typeface="CIDFont+F3"/>
              </a:rPr>
              <a:t>le système cognitif.</a:t>
            </a:r>
          </a:p>
          <a:p>
            <a:pPr marL="457200" indent="-457200" algn="just">
              <a:buFont typeface="Arial" panose="020B0604020202020204" pitchFamily="34" charset="0"/>
              <a:buChar char="•"/>
            </a:pPr>
            <a:r>
              <a:rPr lang="fr-FR" sz="2400" b="0" dirty="0">
                <a:latin typeface="CIDFont+F3"/>
              </a:rPr>
              <a:t>Chacun de ces sous-systèmes dispose d’un processeur et d’une </a:t>
            </a:r>
            <a:r>
              <a:rPr lang="fr-FR" sz="2400" dirty="0">
                <a:latin typeface="CIDFont+F3"/>
              </a:rPr>
              <a:t>mémoire</a:t>
            </a:r>
            <a:r>
              <a:rPr lang="fr-FR" sz="2400" b="0" dirty="0">
                <a:latin typeface="CIDFont+F3"/>
              </a:rPr>
              <a:t>.</a:t>
            </a:r>
          </a:p>
          <a:p>
            <a:pPr marL="457200" indent="-457200" algn="just">
              <a:buFont typeface="Arial" panose="020B0604020202020204" pitchFamily="34" charset="0"/>
              <a:buChar char="•"/>
            </a:pPr>
            <a:endParaRPr lang="fr-FR" sz="2400" b="0" dirty="0">
              <a:latin typeface="Calibri" panose="020F0502020204030204" pitchFamily="34" charset="0"/>
              <a:ea typeface="CMU Serif" pitchFamily="2" charset="0"/>
              <a:cs typeface="Calibri" panose="020F0502020204030204" pitchFamily="34" charset="0"/>
            </a:endParaRPr>
          </a:p>
          <a:p>
            <a:pPr marL="457200" indent="-457200">
              <a:buFont typeface="Arial" panose="020B0604020202020204" pitchFamily="34" charset="0"/>
              <a:buChar char="•"/>
            </a:pPr>
            <a:endParaRPr lang="fr-FR" dirty="0">
              <a:latin typeface="Calibri" panose="020F0502020204030204" pitchFamily="34" charset="0"/>
              <a:ea typeface="CMU Serif" pitchFamily="2" charset="0"/>
              <a:cs typeface="Calibri" panose="020F0502020204030204" pitchFamily="34" charset="0"/>
            </a:endParaRPr>
          </a:p>
        </p:txBody>
      </p:sp>
    </p:spTree>
    <p:extLst>
      <p:ext uri="{BB962C8B-B14F-4D97-AF65-F5344CB8AC3E}">
        <p14:creationId xmlns:p14="http://schemas.microsoft.com/office/powerpoint/2010/main" val="1619713938"/>
      </p:ext>
    </p:extLst>
  </p:cSld>
  <p:clrMapOvr>
    <a:masterClrMapping/>
  </p:clrMapOvr>
</p:sld>
</file>

<file path=ppt/theme/theme1.xml><?xml version="1.0" encoding="utf-8"?>
<a:theme xmlns:a="http://schemas.openxmlformats.org/drawingml/2006/main" name="Marketing plan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Thème Office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Thème Office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Marketing plan presentation</Template>
  <TotalTime>41849</TotalTime>
  <Words>3201</Words>
  <Application>Microsoft Office PowerPoint</Application>
  <PresentationFormat>Grand écran</PresentationFormat>
  <Paragraphs>423</Paragraphs>
  <Slides>57</Slides>
  <Notes>42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57</vt:i4>
      </vt:variant>
    </vt:vector>
  </HeadingPairs>
  <TitlesOfParts>
    <vt:vector size="68" baseType="lpstr">
      <vt:lpstr>Arial</vt:lpstr>
      <vt:lpstr>Calibri</vt:lpstr>
      <vt:lpstr>CIDFont+F3</vt:lpstr>
      <vt:lpstr>CMU Serif</vt:lpstr>
      <vt:lpstr>Courier New</vt:lpstr>
      <vt:lpstr>Lato Light</vt:lpstr>
      <vt:lpstr>Tahoma</vt:lpstr>
      <vt:lpstr>Times</vt:lpstr>
      <vt:lpstr>Times New Roman</vt:lpstr>
      <vt:lpstr>Wingdings</vt:lpstr>
      <vt:lpstr>Marketing plan presentation</vt:lpstr>
      <vt:lpstr>Présentation PowerPoint</vt:lpstr>
      <vt:lpstr>Outline</vt:lpstr>
      <vt:lpstr>Outline</vt:lpstr>
      <vt:lpstr>L’ergonomie</vt:lpstr>
      <vt:lpstr>Présentation PowerPoint</vt:lpstr>
      <vt:lpstr>La psychologie cognitive</vt:lpstr>
      <vt:lpstr>Outline</vt:lpstr>
      <vt:lpstr>Apports de la psychologie cognitive à la modélisation en IHM</vt:lpstr>
      <vt:lpstr>Apports de la psychologie cognitive à la modélisation en IHM</vt:lpstr>
      <vt:lpstr>Présentation PowerPoint</vt:lpstr>
      <vt:lpstr>Présentation PowerPoint</vt:lpstr>
      <vt:lpstr>Présentation PowerPoint</vt:lpstr>
      <vt:lpstr>  Quelques principaux facteurs de la mémorisation</vt:lpstr>
      <vt:lpstr>  Caractéristiques de la mémoire à court-terme</vt:lpstr>
      <vt:lpstr>Présentation PowerPoint</vt:lpstr>
      <vt:lpstr>Présentation PowerPoint</vt:lpstr>
      <vt:lpstr>  Test de la mémoire à court-terme</vt:lpstr>
      <vt:lpstr>  Test de la mémoire à court-terme</vt:lpstr>
      <vt:lpstr>Présentation PowerPoint</vt:lpstr>
      <vt:lpstr>  Test de la mémoire à court-terme</vt:lpstr>
      <vt:lpstr>En résumé</vt:lpstr>
      <vt:lpstr>Outline</vt:lpstr>
      <vt:lpstr>Présentation PowerPoint</vt:lpstr>
      <vt:lpstr>Outline</vt:lpstr>
      <vt:lpstr>WIMP - Définition</vt:lpstr>
      <vt:lpstr>Outline</vt:lpstr>
      <vt:lpstr>Fenêtres</vt:lpstr>
      <vt:lpstr>Modèles de fenêtrage</vt:lpstr>
      <vt:lpstr>Manipulation des fenêtres</vt:lpstr>
      <vt:lpstr>Manipulation des fenêtres</vt:lpstr>
      <vt:lpstr>Manipulation des fenêtres - Stratégie</vt:lpstr>
      <vt:lpstr>Manipulation des fenêtres - Stratégie</vt:lpstr>
      <vt:lpstr>Outline</vt:lpstr>
      <vt:lpstr>Icones</vt:lpstr>
      <vt:lpstr>Icones - Construction</vt:lpstr>
      <vt:lpstr>Icones - Guidelines</vt:lpstr>
      <vt:lpstr>Icones - Guidelines</vt:lpstr>
      <vt:lpstr>Outline</vt:lpstr>
      <vt:lpstr>Menus</vt:lpstr>
      <vt:lpstr>Menus</vt:lpstr>
      <vt:lpstr>Menus</vt:lpstr>
      <vt:lpstr>Menus arborescents</vt:lpstr>
      <vt:lpstr>Menus arborescents</vt:lpstr>
      <vt:lpstr>Menus acycliques</vt:lpstr>
      <vt:lpstr>Menus : Organisation des items</vt:lpstr>
      <vt:lpstr>Menus : Ordre de présentation des items</vt:lpstr>
      <vt:lpstr>Menus : Synthèse</vt:lpstr>
      <vt:lpstr>Outline</vt:lpstr>
      <vt:lpstr>Pointeur : Souris</vt:lpstr>
      <vt:lpstr>Pointeur : Souris</vt:lpstr>
      <vt:lpstr>Présentation PowerPoint</vt:lpstr>
      <vt:lpstr>Présentation PowerPoint</vt:lpstr>
      <vt:lpstr>Inconvénients des interfaces WIMP</vt:lpstr>
      <vt:lpstr>Outline</vt:lpstr>
      <vt:lpstr>Ergonomie des interfaces mobiles</vt:lpstr>
      <vt:lpstr>Ergonomie des interfaces mobiles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Architecture des Systèmes  d'Information</dc:title>
  <dc:creator>Lya</dc:creator>
  <cp:lastModifiedBy>Guezouli</cp:lastModifiedBy>
  <cp:revision>854</cp:revision>
  <dcterms:created xsi:type="dcterms:W3CDTF">2012-11-17T09:51:26Z</dcterms:created>
  <dcterms:modified xsi:type="dcterms:W3CDTF">2021-10-17T05:55:57Z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TC010178121036</vt:lpwstr>
  </property>
</Properties>
</file>