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456" r:id="rId2"/>
    <p:sldId id="485" r:id="rId3"/>
    <p:sldId id="505" r:id="rId4"/>
    <p:sldId id="486" r:id="rId5"/>
    <p:sldId id="490" r:id="rId6"/>
    <p:sldId id="286" r:id="rId7"/>
    <p:sldId id="487" r:id="rId8"/>
    <p:sldId id="287" r:id="rId9"/>
    <p:sldId id="288" r:id="rId10"/>
    <p:sldId id="488" r:id="rId11"/>
    <p:sldId id="489" r:id="rId12"/>
    <p:sldId id="491" r:id="rId13"/>
    <p:sldId id="492" r:id="rId14"/>
    <p:sldId id="493" r:id="rId15"/>
    <p:sldId id="499" r:id="rId16"/>
    <p:sldId id="494" r:id="rId17"/>
    <p:sldId id="500" r:id="rId18"/>
    <p:sldId id="495" r:id="rId19"/>
    <p:sldId id="501" r:id="rId20"/>
    <p:sldId id="496" r:id="rId21"/>
    <p:sldId id="502" r:id="rId22"/>
    <p:sldId id="497" r:id="rId23"/>
    <p:sldId id="503" r:id="rId24"/>
    <p:sldId id="498" r:id="rId25"/>
    <p:sldId id="504" r:id="rId26"/>
    <p:sldId id="506" r:id="rId27"/>
  </p:sldIdLst>
  <p:sldSz cx="12192000" cy="6858000"/>
  <p:notesSz cx="6946900" cy="9283700"/>
  <p:defaultTextStyle>
    <a:defPPr>
      <a:defRPr lang="en-GB"/>
    </a:defPPr>
    <a:lvl1pPr algn="l" rtl="0" eaLnBrk="0" fontAlgn="base" hangingPunct="0">
      <a:spcBef>
        <a:spcPct val="0"/>
      </a:spcBef>
      <a:spcAft>
        <a:spcPct val="0"/>
      </a:spcAft>
      <a:defRPr kumimoji="1" sz="2400" kern="1200">
        <a:solidFill>
          <a:schemeClr val="tx1"/>
        </a:solidFill>
        <a:latin typeface="Tahoma" charset="0"/>
        <a:ea typeface="+mn-ea"/>
        <a:cs typeface="+mn-cs"/>
      </a:defRPr>
    </a:lvl1pPr>
    <a:lvl2pPr marL="457200" algn="l" rtl="0" eaLnBrk="0" fontAlgn="base" hangingPunct="0">
      <a:spcBef>
        <a:spcPct val="0"/>
      </a:spcBef>
      <a:spcAft>
        <a:spcPct val="0"/>
      </a:spcAft>
      <a:defRPr kumimoji="1" sz="2400" kern="1200">
        <a:solidFill>
          <a:schemeClr val="tx1"/>
        </a:solidFill>
        <a:latin typeface="Tahoma" charset="0"/>
        <a:ea typeface="+mn-ea"/>
        <a:cs typeface="+mn-cs"/>
      </a:defRPr>
    </a:lvl2pPr>
    <a:lvl3pPr marL="914400" algn="l" rtl="0" eaLnBrk="0" fontAlgn="base" hangingPunct="0">
      <a:spcBef>
        <a:spcPct val="0"/>
      </a:spcBef>
      <a:spcAft>
        <a:spcPct val="0"/>
      </a:spcAft>
      <a:defRPr kumimoji="1" sz="2400" kern="1200">
        <a:solidFill>
          <a:schemeClr val="tx1"/>
        </a:solidFill>
        <a:latin typeface="Tahoma" charset="0"/>
        <a:ea typeface="+mn-ea"/>
        <a:cs typeface="+mn-cs"/>
      </a:defRPr>
    </a:lvl3pPr>
    <a:lvl4pPr marL="1371600" algn="l" rtl="0" eaLnBrk="0" fontAlgn="base" hangingPunct="0">
      <a:spcBef>
        <a:spcPct val="0"/>
      </a:spcBef>
      <a:spcAft>
        <a:spcPct val="0"/>
      </a:spcAft>
      <a:defRPr kumimoji="1" sz="2400" kern="1200">
        <a:solidFill>
          <a:schemeClr val="tx1"/>
        </a:solidFill>
        <a:latin typeface="Tahoma" charset="0"/>
        <a:ea typeface="+mn-ea"/>
        <a:cs typeface="+mn-cs"/>
      </a:defRPr>
    </a:lvl4pPr>
    <a:lvl5pPr marL="1828800" algn="l" rtl="0" eaLnBrk="0" fontAlgn="base" hangingPunct="0">
      <a:spcBef>
        <a:spcPct val="0"/>
      </a:spcBef>
      <a:spcAft>
        <a:spcPct val="0"/>
      </a:spcAft>
      <a:defRPr kumimoji="1" sz="2400" kern="1200">
        <a:solidFill>
          <a:schemeClr val="tx1"/>
        </a:solidFill>
        <a:latin typeface="Tahoma" charset="0"/>
        <a:ea typeface="+mn-ea"/>
        <a:cs typeface="+mn-cs"/>
      </a:defRPr>
    </a:lvl5pPr>
    <a:lvl6pPr marL="2286000" algn="l" defTabSz="914400" rtl="0" eaLnBrk="1" latinLnBrk="0" hangingPunct="1">
      <a:defRPr kumimoji="1" sz="2400" kern="1200">
        <a:solidFill>
          <a:schemeClr val="tx1"/>
        </a:solidFill>
        <a:latin typeface="Tahoma" charset="0"/>
        <a:ea typeface="+mn-ea"/>
        <a:cs typeface="+mn-cs"/>
      </a:defRPr>
    </a:lvl6pPr>
    <a:lvl7pPr marL="2743200" algn="l" defTabSz="914400" rtl="0" eaLnBrk="1" latinLnBrk="0" hangingPunct="1">
      <a:defRPr kumimoji="1" sz="2400" kern="1200">
        <a:solidFill>
          <a:schemeClr val="tx1"/>
        </a:solidFill>
        <a:latin typeface="Tahoma" charset="0"/>
        <a:ea typeface="+mn-ea"/>
        <a:cs typeface="+mn-cs"/>
      </a:defRPr>
    </a:lvl7pPr>
    <a:lvl8pPr marL="3200400" algn="l" defTabSz="914400" rtl="0" eaLnBrk="1" latinLnBrk="0" hangingPunct="1">
      <a:defRPr kumimoji="1" sz="2400" kern="1200">
        <a:solidFill>
          <a:schemeClr val="tx1"/>
        </a:solidFill>
        <a:latin typeface="Tahoma" charset="0"/>
        <a:ea typeface="+mn-ea"/>
        <a:cs typeface="+mn-cs"/>
      </a:defRPr>
    </a:lvl8pPr>
    <a:lvl9pPr marL="3657600" algn="l" defTabSz="914400" rtl="0" eaLnBrk="1" latinLnBrk="0" hangingPunct="1">
      <a:defRPr kumimoji="1"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a" initials="L" lastIdx="2" clrIdx="0"/>
  <p:cmAuthor id="1" name="Guezouli" initials="G" lastIdx="2" clrIdx="1">
    <p:extLst>
      <p:ext uri="{19B8F6BF-5375-455C-9EA6-DF929625EA0E}">
        <p15:presenceInfo xmlns:p15="http://schemas.microsoft.com/office/powerpoint/2012/main" userId="Guezouli" providerId="None"/>
      </p:ext>
    </p:extLst>
  </p:cmAuthor>
  <p:cmAuthor id="2" name="Auteu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DADADA"/>
    <a:srgbClr val="4F4F4F"/>
    <a:srgbClr val="C5CAD3"/>
    <a:srgbClr val="484848"/>
    <a:srgbClr val="5A5A5A"/>
    <a:srgbClr val="464646"/>
    <a:srgbClr val="838383"/>
    <a:srgbClr val="797979"/>
    <a:srgbClr val="E59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89319" autoAdjust="0"/>
  </p:normalViewPr>
  <p:slideViewPr>
    <p:cSldViewPr>
      <p:cViewPr varScale="1">
        <p:scale>
          <a:sx n="61" d="100"/>
          <a:sy n="61" d="100"/>
        </p:scale>
        <p:origin x="900" y="60"/>
      </p:cViewPr>
      <p:guideLst>
        <p:guide orient="horz" pos="2160"/>
        <p:guide pos="3840"/>
      </p:guideLst>
    </p:cSldViewPr>
  </p:slideViewPr>
  <p:outlineViewPr>
    <p:cViewPr>
      <p:scale>
        <a:sx n="33" d="100"/>
        <a:sy n="33" d="100"/>
      </p:scale>
      <p:origin x="0" y="1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56" y="-96"/>
      </p:cViewPr>
      <p:guideLst>
        <p:guide orient="horz" pos="2924"/>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19EAF-7B0C-4C9D-BEFB-8BEF2828BF5B}"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985673FC-14B6-4DB9-BD87-63F55A775127}">
      <dgm:prSet phldrT="[Texte]"/>
      <dgm:spPr/>
      <dgm:t>
        <a:bodyPr/>
        <a:lstStyle/>
        <a:p>
          <a:r>
            <a:rPr lang="fr-FR" dirty="0"/>
            <a:t>Guidage</a:t>
          </a:r>
        </a:p>
      </dgm:t>
    </dgm:pt>
    <dgm:pt modelId="{11B7086B-23A7-45B2-A390-82169DF14DE2}" type="parTrans" cxnId="{C1D65EF4-3801-4B51-8B57-F62A565313EE}">
      <dgm:prSet/>
      <dgm:spPr/>
      <dgm:t>
        <a:bodyPr/>
        <a:lstStyle/>
        <a:p>
          <a:endParaRPr lang="fr-FR"/>
        </a:p>
      </dgm:t>
    </dgm:pt>
    <dgm:pt modelId="{33E98BD1-11ED-4C06-876E-F20EF3BC2DFF}" type="sibTrans" cxnId="{C1D65EF4-3801-4B51-8B57-F62A565313EE}">
      <dgm:prSet/>
      <dgm:spPr/>
      <dgm:t>
        <a:bodyPr/>
        <a:lstStyle/>
        <a:p>
          <a:endParaRPr lang="fr-FR"/>
        </a:p>
      </dgm:t>
    </dgm:pt>
    <dgm:pt modelId="{ECA9472C-8A03-4859-B433-3E44B1D644E7}">
      <dgm:prSet phldrT="[Texte]"/>
      <dgm:spPr/>
      <dgm:t>
        <a:bodyPr/>
        <a:lstStyle/>
        <a:p>
          <a:r>
            <a:rPr lang="fr-FR" dirty="0"/>
            <a:t>Incitation</a:t>
          </a:r>
        </a:p>
      </dgm:t>
    </dgm:pt>
    <dgm:pt modelId="{1F3D512E-F507-4768-A4AC-60785249E33A}" type="parTrans" cxnId="{DBE26638-18BE-464D-A865-11ED704C06BB}">
      <dgm:prSet/>
      <dgm:spPr/>
      <dgm:t>
        <a:bodyPr/>
        <a:lstStyle/>
        <a:p>
          <a:endParaRPr lang="fr-FR"/>
        </a:p>
      </dgm:t>
    </dgm:pt>
    <dgm:pt modelId="{8FF151BD-8576-4AF9-932B-644A658CC06B}" type="sibTrans" cxnId="{DBE26638-18BE-464D-A865-11ED704C06BB}">
      <dgm:prSet/>
      <dgm:spPr/>
      <dgm:t>
        <a:bodyPr/>
        <a:lstStyle/>
        <a:p>
          <a:endParaRPr lang="fr-FR"/>
        </a:p>
      </dgm:t>
    </dgm:pt>
    <dgm:pt modelId="{B5B8C180-E9D2-4657-83EC-D7BCE985DF9E}">
      <dgm:prSet phldrT="[Texte]"/>
      <dgm:spPr/>
      <dgm:t>
        <a:bodyPr/>
        <a:lstStyle/>
        <a:p>
          <a:r>
            <a:rPr lang="fr-FR" dirty="0"/>
            <a:t>Feed-back</a:t>
          </a:r>
        </a:p>
        <a:p>
          <a:r>
            <a:rPr lang="fr-FR" dirty="0"/>
            <a:t>immédiat</a:t>
          </a:r>
        </a:p>
      </dgm:t>
    </dgm:pt>
    <dgm:pt modelId="{B265DD97-72E1-417A-B0AB-E106F0F7319E}" type="parTrans" cxnId="{54D2175B-90AE-4C23-B4C9-AF42C52B8BBA}">
      <dgm:prSet/>
      <dgm:spPr/>
      <dgm:t>
        <a:bodyPr/>
        <a:lstStyle/>
        <a:p>
          <a:endParaRPr lang="fr-FR"/>
        </a:p>
      </dgm:t>
    </dgm:pt>
    <dgm:pt modelId="{796586B0-733B-4D3D-9C7B-C8940EF501BC}" type="sibTrans" cxnId="{54D2175B-90AE-4C23-B4C9-AF42C52B8BBA}">
      <dgm:prSet/>
      <dgm:spPr/>
      <dgm:t>
        <a:bodyPr/>
        <a:lstStyle/>
        <a:p>
          <a:endParaRPr lang="fr-FR"/>
        </a:p>
      </dgm:t>
    </dgm:pt>
    <dgm:pt modelId="{4A4A323D-7E87-40AD-B056-1FE2161C51C0}">
      <dgm:prSet phldrT="[Texte]"/>
      <dgm:spPr/>
      <dgm:t>
        <a:bodyPr/>
        <a:lstStyle/>
        <a:p>
          <a:r>
            <a:rPr lang="fr-FR" dirty="0"/>
            <a:t>Groupement</a:t>
          </a:r>
        </a:p>
      </dgm:t>
    </dgm:pt>
    <dgm:pt modelId="{9C0970E9-10CF-461A-98B1-02811E275A93}" type="parTrans" cxnId="{3064B1B2-58FD-4BD0-BC71-E63E70422352}">
      <dgm:prSet/>
      <dgm:spPr/>
      <dgm:t>
        <a:bodyPr/>
        <a:lstStyle/>
        <a:p>
          <a:endParaRPr lang="fr-FR"/>
        </a:p>
      </dgm:t>
    </dgm:pt>
    <dgm:pt modelId="{4EAC32FA-5717-4D3C-8396-F886D07EEB43}" type="sibTrans" cxnId="{3064B1B2-58FD-4BD0-BC71-E63E70422352}">
      <dgm:prSet/>
      <dgm:spPr/>
      <dgm:t>
        <a:bodyPr/>
        <a:lstStyle/>
        <a:p>
          <a:endParaRPr lang="fr-FR"/>
        </a:p>
      </dgm:t>
    </dgm:pt>
    <dgm:pt modelId="{61F76957-CDD9-44C8-9D41-528664CDE2C9}">
      <dgm:prSet phldrT="[Texte]"/>
      <dgm:spPr/>
      <dgm:t>
        <a:bodyPr/>
        <a:lstStyle/>
        <a:p>
          <a:r>
            <a:rPr lang="fr-FR" dirty="0"/>
            <a:t>Lisibilité</a:t>
          </a:r>
        </a:p>
      </dgm:t>
    </dgm:pt>
    <dgm:pt modelId="{BA3CBEDE-C133-4136-A061-A9F7BA15E0E0}" type="parTrans" cxnId="{1F439509-29AB-4D48-A5C0-449D87CAF049}">
      <dgm:prSet/>
      <dgm:spPr/>
      <dgm:t>
        <a:bodyPr/>
        <a:lstStyle/>
        <a:p>
          <a:endParaRPr lang="fr-FR"/>
        </a:p>
      </dgm:t>
    </dgm:pt>
    <dgm:pt modelId="{CE2EBA2B-6C85-4EF9-9CEE-9ED9D0FDE83C}" type="sibTrans" cxnId="{1F439509-29AB-4D48-A5C0-449D87CAF049}">
      <dgm:prSet/>
      <dgm:spPr/>
      <dgm:t>
        <a:bodyPr/>
        <a:lstStyle/>
        <a:p>
          <a:endParaRPr lang="fr-FR"/>
        </a:p>
      </dgm:t>
    </dgm:pt>
    <dgm:pt modelId="{595780E0-B747-458C-BEEA-AC209F1E7B37}" type="pres">
      <dgm:prSet presAssocID="{2E819EAF-7B0C-4C9D-BEFB-8BEF2828BF5B}" presName="diagram" presStyleCnt="0">
        <dgm:presLayoutVars>
          <dgm:chMax val="1"/>
          <dgm:dir/>
          <dgm:animLvl val="ctr"/>
          <dgm:resizeHandles val="exact"/>
        </dgm:presLayoutVars>
      </dgm:prSet>
      <dgm:spPr/>
    </dgm:pt>
    <dgm:pt modelId="{BB737056-2C37-4414-89BE-3A96B6F03573}" type="pres">
      <dgm:prSet presAssocID="{2E819EAF-7B0C-4C9D-BEFB-8BEF2828BF5B}" presName="matrix" presStyleCnt="0"/>
      <dgm:spPr/>
    </dgm:pt>
    <dgm:pt modelId="{C9748BD6-F1ED-469D-84C4-2707210B11D7}" type="pres">
      <dgm:prSet presAssocID="{2E819EAF-7B0C-4C9D-BEFB-8BEF2828BF5B}" presName="tile1" presStyleLbl="node1" presStyleIdx="0" presStyleCnt="4"/>
      <dgm:spPr/>
    </dgm:pt>
    <dgm:pt modelId="{22921EB3-6F84-4D1F-A72A-90B976DB0F41}" type="pres">
      <dgm:prSet presAssocID="{2E819EAF-7B0C-4C9D-BEFB-8BEF2828BF5B}" presName="tile1text" presStyleLbl="node1" presStyleIdx="0" presStyleCnt="4">
        <dgm:presLayoutVars>
          <dgm:chMax val="0"/>
          <dgm:chPref val="0"/>
          <dgm:bulletEnabled val="1"/>
        </dgm:presLayoutVars>
      </dgm:prSet>
      <dgm:spPr/>
    </dgm:pt>
    <dgm:pt modelId="{DCE8F374-0A0F-4FFD-9379-B00523DD4DC4}" type="pres">
      <dgm:prSet presAssocID="{2E819EAF-7B0C-4C9D-BEFB-8BEF2828BF5B}" presName="tile2" presStyleLbl="node1" presStyleIdx="1" presStyleCnt="4"/>
      <dgm:spPr/>
    </dgm:pt>
    <dgm:pt modelId="{70B64132-8AA4-4585-830C-4E416FFF70F5}" type="pres">
      <dgm:prSet presAssocID="{2E819EAF-7B0C-4C9D-BEFB-8BEF2828BF5B}" presName="tile2text" presStyleLbl="node1" presStyleIdx="1" presStyleCnt="4">
        <dgm:presLayoutVars>
          <dgm:chMax val="0"/>
          <dgm:chPref val="0"/>
          <dgm:bulletEnabled val="1"/>
        </dgm:presLayoutVars>
      </dgm:prSet>
      <dgm:spPr/>
    </dgm:pt>
    <dgm:pt modelId="{A04CC239-1F0F-4AFD-B865-19DE4E2FCDC6}" type="pres">
      <dgm:prSet presAssocID="{2E819EAF-7B0C-4C9D-BEFB-8BEF2828BF5B}" presName="tile3" presStyleLbl="node1" presStyleIdx="2" presStyleCnt="4"/>
      <dgm:spPr/>
    </dgm:pt>
    <dgm:pt modelId="{1908F685-AB5B-4030-800A-525CC7A422BF}" type="pres">
      <dgm:prSet presAssocID="{2E819EAF-7B0C-4C9D-BEFB-8BEF2828BF5B}" presName="tile3text" presStyleLbl="node1" presStyleIdx="2" presStyleCnt="4">
        <dgm:presLayoutVars>
          <dgm:chMax val="0"/>
          <dgm:chPref val="0"/>
          <dgm:bulletEnabled val="1"/>
        </dgm:presLayoutVars>
      </dgm:prSet>
      <dgm:spPr/>
    </dgm:pt>
    <dgm:pt modelId="{23B81F5F-D416-4C9B-BAF9-583BCC76BF9D}" type="pres">
      <dgm:prSet presAssocID="{2E819EAF-7B0C-4C9D-BEFB-8BEF2828BF5B}" presName="tile4" presStyleLbl="node1" presStyleIdx="3" presStyleCnt="4" custLinFactNeighborY="3333"/>
      <dgm:spPr/>
    </dgm:pt>
    <dgm:pt modelId="{CC9420A3-4496-4E62-9660-C2BB52DB0BB4}" type="pres">
      <dgm:prSet presAssocID="{2E819EAF-7B0C-4C9D-BEFB-8BEF2828BF5B}" presName="tile4text" presStyleLbl="node1" presStyleIdx="3" presStyleCnt="4">
        <dgm:presLayoutVars>
          <dgm:chMax val="0"/>
          <dgm:chPref val="0"/>
          <dgm:bulletEnabled val="1"/>
        </dgm:presLayoutVars>
      </dgm:prSet>
      <dgm:spPr/>
    </dgm:pt>
    <dgm:pt modelId="{F767A430-0F57-4682-A758-99C1E913209D}" type="pres">
      <dgm:prSet presAssocID="{2E819EAF-7B0C-4C9D-BEFB-8BEF2828BF5B}" presName="centerTile" presStyleLbl="fgShp" presStyleIdx="0" presStyleCnt="1">
        <dgm:presLayoutVars>
          <dgm:chMax val="0"/>
          <dgm:chPref val="0"/>
        </dgm:presLayoutVars>
      </dgm:prSet>
      <dgm:spPr/>
    </dgm:pt>
  </dgm:ptLst>
  <dgm:cxnLst>
    <dgm:cxn modelId="{1F439509-29AB-4D48-A5C0-449D87CAF049}" srcId="{985673FC-14B6-4DB9-BD87-63F55A775127}" destId="{61F76957-CDD9-44C8-9D41-528664CDE2C9}" srcOrd="3" destOrd="0" parTransId="{BA3CBEDE-C133-4136-A061-A9F7BA15E0E0}" sibTransId="{CE2EBA2B-6C85-4EF9-9CEE-9ED9D0FDE83C}"/>
    <dgm:cxn modelId="{5CBECA0B-3B1C-4055-A7D1-6D1330C2FF69}" type="presOf" srcId="{61F76957-CDD9-44C8-9D41-528664CDE2C9}" destId="{CC9420A3-4496-4E62-9660-C2BB52DB0BB4}" srcOrd="1" destOrd="0" presId="urn:microsoft.com/office/officeart/2005/8/layout/matrix1"/>
    <dgm:cxn modelId="{BD86D716-2B1C-4164-90BF-371041531622}" type="presOf" srcId="{2E819EAF-7B0C-4C9D-BEFB-8BEF2828BF5B}" destId="{595780E0-B747-458C-BEEA-AC209F1E7B37}" srcOrd="0" destOrd="0" presId="urn:microsoft.com/office/officeart/2005/8/layout/matrix1"/>
    <dgm:cxn modelId="{D61FFE2B-133D-4DFF-ADE5-5D81E520A1F5}" type="presOf" srcId="{61F76957-CDD9-44C8-9D41-528664CDE2C9}" destId="{23B81F5F-D416-4C9B-BAF9-583BCC76BF9D}" srcOrd="0" destOrd="0" presId="urn:microsoft.com/office/officeart/2005/8/layout/matrix1"/>
    <dgm:cxn modelId="{DBE26638-18BE-464D-A865-11ED704C06BB}" srcId="{985673FC-14B6-4DB9-BD87-63F55A775127}" destId="{ECA9472C-8A03-4859-B433-3E44B1D644E7}" srcOrd="0" destOrd="0" parTransId="{1F3D512E-F507-4768-A4AC-60785249E33A}" sibTransId="{8FF151BD-8576-4AF9-932B-644A658CC06B}"/>
    <dgm:cxn modelId="{54D2175B-90AE-4C23-B4C9-AF42C52B8BBA}" srcId="{985673FC-14B6-4DB9-BD87-63F55A775127}" destId="{B5B8C180-E9D2-4657-83EC-D7BCE985DF9E}" srcOrd="1" destOrd="0" parTransId="{B265DD97-72E1-417A-B0AB-E106F0F7319E}" sibTransId="{796586B0-733B-4D3D-9C7B-C8940EF501BC}"/>
    <dgm:cxn modelId="{5F43A47B-BEE6-42EA-82BD-2EBAE379D8CF}" type="presOf" srcId="{4A4A323D-7E87-40AD-B056-1FE2161C51C0}" destId="{A04CC239-1F0F-4AFD-B865-19DE4E2FCDC6}" srcOrd="0" destOrd="0" presId="urn:microsoft.com/office/officeart/2005/8/layout/matrix1"/>
    <dgm:cxn modelId="{DF14CEAC-9C87-4CDF-B823-BA045EBE4CF1}" type="presOf" srcId="{985673FC-14B6-4DB9-BD87-63F55A775127}" destId="{F767A430-0F57-4682-A758-99C1E913209D}" srcOrd="0" destOrd="0" presId="urn:microsoft.com/office/officeart/2005/8/layout/matrix1"/>
    <dgm:cxn modelId="{3064B1B2-58FD-4BD0-BC71-E63E70422352}" srcId="{985673FC-14B6-4DB9-BD87-63F55A775127}" destId="{4A4A323D-7E87-40AD-B056-1FE2161C51C0}" srcOrd="2" destOrd="0" parTransId="{9C0970E9-10CF-461A-98B1-02811E275A93}" sibTransId="{4EAC32FA-5717-4D3C-8396-F886D07EEB43}"/>
    <dgm:cxn modelId="{1DB49EB9-2AAA-4142-95DD-2DA5FBB153DA}" type="presOf" srcId="{4A4A323D-7E87-40AD-B056-1FE2161C51C0}" destId="{1908F685-AB5B-4030-800A-525CC7A422BF}" srcOrd="1" destOrd="0" presId="urn:microsoft.com/office/officeart/2005/8/layout/matrix1"/>
    <dgm:cxn modelId="{757558BC-A2FC-4B6C-8E8D-6AD07F34F7A0}" type="presOf" srcId="{B5B8C180-E9D2-4657-83EC-D7BCE985DF9E}" destId="{70B64132-8AA4-4585-830C-4E416FFF70F5}" srcOrd="1" destOrd="0" presId="urn:microsoft.com/office/officeart/2005/8/layout/matrix1"/>
    <dgm:cxn modelId="{920F57D0-9830-4BF9-82E4-66413AEFB2F1}" type="presOf" srcId="{ECA9472C-8A03-4859-B433-3E44B1D644E7}" destId="{22921EB3-6F84-4D1F-A72A-90B976DB0F41}" srcOrd="1" destOrd="0" presId="urn:microsoft.com/office/officeart/2005/8/layout/matrix1"/>
    <dgm:cxn modelId="{93401DE4-F913-4772-AB02-BFB8D5BDD0A6}" type="presOf" srcId="{ECA9472C-8A03-4859-B433-3E44B1D644E7}" destId="{C9748BD6-F1ED-469D-84C4-2707210B11D7}" srcOrd="0" destOrd="0" presId="urn:microsoft.com/office/officeart/2005/8/layout/matrix1"/>
    <dgm:cxn modelId="{C1D65EF4-3801-4B51-8B57-F62A565313EE}" srcId="{2E819EAF-7B0C-4C9D-BEFB-8BEF2828BF5B}" destId="{985673FC-14B6-4DB9-BD87-63F55A775127}" srcOrd="0" destOrd="0" parTransId="{11B7086B-23A7-45B2-A390-82169DF14DE2}" sibTransId="{33E98BD1-11ED-4C06-876E-F20EF3BC2DFF}"/>
    <dgm:cxn modelId="{463769FE-AB9D-417F-990C-B3163404E127}" type="presOf" srcId="{B5B8C180-E9D2-4657-83EC-D7BCE985DF9E}" destId="{DCE8F374-0A0F-4FFD-9379-B00523DD4DC4}" srcOrd="0" destOrd="0" presId="urn:microsoft.com/office/officeart/2005/8/layout/matrix1"/>
    <dgm:cxn modelId="{DB488562-0C50-4AFC-9DAB-2E7A59CE02FE}" type="presParOf" srcId="{595780E0-B747-458C-BEEA-AC209F1E7B37}" destId="{BB737056-2C37-4414-89BE-3A96B6F03573}" srcOrd="0" destOrd="0" presId="urn:microsoft.com/office/officeart/2005/8/layout/matrix1"/>
    <dgm:cxn modelId="{C3BD89AD-F66D-42AD-A50A-4D05165F3F54}" type="presParOf" srcId="{BB737056-2C37-4414-89BE-3A96B6F03573}" destId="{C9748BD6-F1ED-469D-84C4-2707210B11D7}" srcOrd="0" destOrd="0" presId="urn:microsoft.com/office/officeart/2005/8/layout/matrix1"/>
    <dgm:cxn modelId="{D02F07F7-632B-4FA6-8F48-3A307E66F71D}" type="presParOf" srcId="{BB737056-2C37-4414-89BE-3A96B6F03573}" destId="{22921EB3-6F84-4D1F-A72A-90B976DB0F41}" srcOrd="1" destOrd="0" presId="urn:microsoft.com/office/officeart/2005/8/layout/matrix1"/>
    <dgm:cxn modelId="{780F64CF-8D4C-475E-9B63-9F040BA0A802}" type="presParOf" srcId="{BB737056-2C37-4414-89BE-3A96B6F03573}" destId="{DCE8F374-0A0F-4FFD-9379-B00523DD4DC4}" srcOrd="2" destOrd="0" presId="urn:microsoft.com/office/officeart/2005/8/layout/matrix1"/>
    <dgm:cxn modelId="{A47C22D5-7BEE-4AB2-96EA-B5813CC11B14}" type="presParOf" srcId="{BB737056-2C37-4414-89BE-3A96B6F03573}" destId="{70B64132-8AA4-4585-830C-4E416FFF70F5}" srcOrd="3" destOrd="0" presId="urn:microsoft.com/office/officeart/2005/8/layout/matrix1"/>
    <dgm:cxn modelId="{8376CF0F-6DC5-4058-82CC-C4C1013E5E82}" type="presParOf" srcId="{BB737056-2C37-4414-89BE-3A96B6F03573}" destId="{A04CC239-1F0F-4AFD-B865-19DE4E2FCDC6}" srcOrd="4" destOrd="0" presId="urn:microsoft.com/office/officeart/2005/8/layout/matrix1"/>
    <dgm:cxn modelId="{D0D9E09F-651B-4830-8D8F-53F75D7631FB}" type="presParOf" srcId="{BB737056-2C37-4414-89BE-3A96B6F03573}" destId="{1908F685-AB5B-4030-800A-525CC7A422BF}" srcOrd="5" destOrd="0" presId="urn:microsoft.com/office/officeart/2005/8/layout/matrix1"/>
    <dgm:cxn modelId="{71D6319E-EBE5-48A5-AA8B-BF3967CDBA6D}" type="presParOf" srcId="{BB737056-2C37-4414-89BE-3A96B6F03573}" destId="{23B81F5F-D416-4C9B-BAF9-583BCC76BF9D}" srcOrd="6" destOrd="0" presId="urn:microsoft.com/office/officeart/2005/8/layout/matrix1"/>
    <dgm:cxn modelId="{FB8A0455-A3AD-4B06-A117-76703CB28C86}" type="presParOf" srcId="{BB737056-2C37-4414-89BE-3A96B6F03573}" destId="{CC9420A3-4496-4E62-9660-C2BB52DB0BB4}" srcOrd="7" destOrd="0" presId="urn:microsoft.com/office/officeart/2005/8/layout/matrix1"/>
    <dgm:cxn modelId="{CC9B7B9E-EEF6-4CB9-99DE-8ADD0C93B5A2}" type="presParOf" srcId="{595780E0-B747-458C-BEEA-AC209F1E7B37}" destId="{F767A430-0F57-4682-A758-99C1E913209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48BD6-F1ED-469D-84C4-2707210B11D7}">
      <dsp:nvSpPr>
        <dsp:cNvPr id="0" name=""/>
        <dsp:cNvSpPr/>
      </dsp:nvSpPr>
      <dsp:spPr>
        <a:xfrm rot="16200000">
          <a:off x="720080" y="-720080"/>
          <a:ext cx="2160239" cy="36004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fr-FR" sz="3400" kern="1200" dirty="0"/>
            <a:t>Incitation</a:t>
          </a:r>
        </a:p>
      </dsp:txBody>
      <dsp:txXfrm rot="5400000">
        <a:off x="0" y="0"/>
        <a:ext cx="3600400" cy="1620179"/>
      </dsp:txXfrm>
    </dsp:sp>
    <dsp:sp modelId="{DCE8F374-0A0F-4FFD-9379-B00523DD4DC4}">
      <dsp:nvSpPr>
        <dsp:cNvPr id="0" name=""/>
        <dsp:cNvSpPr/>
      </dsp:nvSpPr>
      <dsp:spPr>
        <a:xfrm>
          <a:off x="3600400" y="0"/>
          <a:ext cx="3600400" cy="216023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fr-FR" sz="3400" kern="1200" dirty="0"/>
            <a:t>Feed-back</a:t>
          </a:r>
        </a:p>
        <a:p>
          <a:pPr marL="0" lvl="0" indent="0" algn="ctr" defTabSz="1511300">
            <a:lnSpc>
              <a:spcPct val="90000"/>
            </a:lnSpc>
            <a:spcBef>
              <a:spcPct val="0"/>
            </a:spcBef>
            <a:spcAft>
              <a:spcPct val="35000"/>
            </a:spcAft>
            <a:buNone/>
          </a:pPr>
          <a:r>
            <a:rPr lang="fr-FR" sz="3400" kern="1200" dirty="0"/>
            <a:t>immédiat</a:t>
          </a:r>
        </a:p>
      </dsp:txBody>
      <dsp:txXfrm>
        <a:off x="3600400" y="0"/>
        <a:ext cx="3600400" cy="1620179"/>
      </dsp:txXfrm>
    </dsp:sp>
    <dsp:sp modelId="{A04CC239-1F0F-4AFD-B865-19DE4E2FCDC6}">
      <dsp:nvSpPr>
        <dsp:cNvPr id="0" name=""/>
        <dsp:cNvSpPr/>
      </dsp:nvSpPr>
      <dsp:spPr>
        <a:xfrm rot="10800000">
          <a:off x="0" y="2160239"/>
          <a:ext cx="3600400" cy="2160239"/>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fr-FR" sz="3400" kern="1200" dirty="0"/>
            <a:t>Groupement</a:t>
          </a:r>
        </a:p>
      </dsp:txBody>
      <dsp:txXfrm rot="10800000">
        <a:off x="0" y="2700298"/>
        <a:ext cx="3600400" cy="1620179"/>
      </dsp:txXfrm>
    </dsp:sp>
    <dsp:sp modelId="{23B81F5F-D416-4C9B-BAF9-583BCC76BF9D}">
      <dsp:nvSpPr>
        <dsp:cNvPr id="0" name=""/>
        <dsp:cNvSpPr/>
      </dsp:nvSpPr>
      <dsp:spPr>
        <a:xfrm rot="5400000">
          <a:off x="4320480" y="1440158"/>
          <a:ext cx="2160239" cy="36004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fr-FR" sz="3400" kern="1200" dirty="0"/>
            <a:t>Lisibilité</a:t>
          </a:r>
        </a:p>
      </dsp:txBody>
      <dsp:txXfrm rot="-5400000">
        <a:off x="3600400" y="2700298"/>
        <a:ext cx="3600400" cy="1620179"/>
      </dsp:txXfrm>
    </dsp:sp>
    <dsp:sp modelId="{F767A430-0F57-4682-A758-99C1E913209D}">
      <dsp:nvSpPr>
        <dsp:cNvPr id="0" name=""/>
        <dsp:cNvSpPr/>
      </dsp:nvSpPr>
      <dsp:spPr>
        <a:xfrm>
          <a:off x="2520279" y="1620179"/>
          <a:ext cx="2160240" cy="1080119"/>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Guidage</a:t>
          </a:r>
        </a:p>
      </dsp:txBody>
      <dsp:txXfrm>
        <a:off x="2573006" y="1672906"/>
        <a:ext cx="2054786" cy="97466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09900" cy="463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35413" y="0"/>
            <a:ext cx="3009900" cy="463550"/>
          </a:xfrm>
          <a:prstGeom prst="rect">
            <a:avLst/>
          </a:prstGeom>
        </p:spPr>
        <p:txBody>
          <a:bodyPr vert="horz" lIns="91440" tIns="45720" rIns="91440" bIns="45720" rtlCol="0"/>
          <a:lstStyle>
            <a:lvl1pPr algn="r">
              <a:defRPr sz="1200"/>
            </a:lvl1pPr>
          </a:lstStyle>
          <a:p>
            <a:endParaRPr lang="fr-FR"/>
          </a:p>
        </p:txBody>
      </p:sp>
      <p:sp>
        <p:nvSpPr>
          <p:cNvPr id="4" name="Espace réservé du pied de page 3"/>
          <p:cNvSpPr>
            <a:spLocks noGrp="1"/>
          </p:cNvSpPr>
          <p:nvPr>
            <p:ph type="ftr" sz="quarter" idx="2"/>
          </p:nvPr>
        </p:nvSpPr>
        <p:spPr>
          <a:xfrm>
            <a:off x="0" y="8818564"/>
            <a:ext cx="3009900" cy="463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35413" y="8818564"/>
            <a:ext cx="3009900" cy="463550"/>
          </a:xfrm>
          <a:prstGeom prst="rect">
            <a:avLst/>
          </a:prstGeom>
        </p:spPr>
        <p:txBody>
          <a:bodyPr vert="horz" lIns="91440" tIns="45720" rIns="91440" bIns="45720" rtlCol="0" anchor="b"/>
          <a:lstStyle>
            <a:lvl1pPr algn="r">
              <a:defRPr sz="1200"/>
            </a:lvl1pPr>
          </a:lstStyle>
          <a:p>
            <a:fld id="{E8AC89CE-9F18-4F8C-8302-C0917DD0E94C}" type="slidenum">
              <a:rPr lang="fr-FR" smtClean="0"/>
              <a:pPr/>
              <a:t>‹N°›</a:t>
            </a:fld>
            <a:endParaRPr lang="fr-FR"/>
          </a:p>
        </p:txBody>
      </p:sp>
    </p:spTree>
    <p:extLst>
      <p:ext uri="{BB962C8B-B14F-4D97-AF65-F5344CB8AC3E}">
        <p14:creationId xmlns:p14="http://schemas.microsoft.com/office/powerpoint/2010/main" val="46904635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lvl1pPr defTabSz="925513">
              <a:defRPr kumimoji="0" sz="1200">
                <a:latin typeface="Times New Roman" pitchFamily="18" charset="0"/>
              </a:defRPr>
            </a:lvl1pPr>
          </a:lstStyle>
          <a:p>
            <a:endParaRPr lang="en-GB"/>
          </a:p>
        </p:txBody>
      </p:sp>
      <p:sp>
        <p:nvSpPr>
          <p:cNvPr id="23555" name="Rectangle 3"/>
          <p:cNvSpPr>
            <a:spLocks noGrp="1" noChangeArrowheads="1"/>
          </p:cNvSpPr>
          <p:nvPr>
            <p:ph type="dt" idx="1"/>
          </p:nvPr>
        </p:nvSpPr>
        <p:spPr bwMode="auto">
          <a:xfrm>
            <a:off x="3937000" y="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lvl1pPr algn="r" defTabSz="925513">
              <a:defRPr kumimoji="0" sz="1200">
                <a:latin typeface="Times New Roman" pitchFamily="18" charset="0"/>
              </a:defRPr>
            </a:lvl1pPr>
          </a:lstStyle>
          <a:p>
            <a:endParaRPr lang="en-GB"/>
          </a:p>
        </p:txBody>
      </p:sp>
      <p:sp>
        <p:nvSpPr>
          <p:cNvPr id="23556" name="Rectangle 4"/>
          <p:cNvSpPr>
            <a:spLocks noGrp="1" noRot="1" noChangeAspect="1" noChangeArrowheads="1" noTextEdit="1"/>
          </p:cNvSpPr>
          <p:nvPr>
            <p:ph type="sldImg" idx="2"/>
          </p:nvPr>
        </p:nvSpPr>
        <p:spPr bwMode="auto">
          <a:xfrm>
            <a:off x="379413" y="695325"/>
            <a:ext cx="6188075" cy="3481388"/>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25514" y="4410076"/>
            <a:ext cx="5095875" cy="4176713"/>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p>
            <a:pPr lvl="0"/>
            <a:r>
              <a:rPr lang="en-GB" dirty="0" err="1"/>
              <a:t>Cliquer</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3558" name="Rectangle 6"/>
          <p:cNvSpPr>
            <a:spLocks noGrp="1" noChangeArrowheads="1"/>
          </p:cNvSpPr>
          <p:nvPr>
            <p:ph type="ftr" sz="quarter" idx="4"/>
          </p:nvPr>
        </p:nvSpPr>
        <p:spPr bwMode="auto">
          <a:xfrm>
            <a:off x="0" y="882015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b" anchorCtr="0" compatLnSpc="1">
            <a:prstTxWarp prst="textNoShape">
              <a:avLst/>
            </a:prstTxWarp>
          </a:bodyPr>
          <a:lstStyle>
            <a:lvl1pPr defTabSz="925513">
              <a:defRPr kumimoji="0" sz="1200">
                <a:latin typeface="Times New Roman" pitchFamily="18" charset="0"/>
              </a:defRPr>
            </a:lvl1pPr>
          </a:lstStyle>
          <a:p>
            <a:endParaRPr lang="en-GB"/>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b" anchorCtr="0" compatLnSpc="1">
            <a:prstTxWarp prst="textNoShape">
              <a:avLst/>
            </a:prstTxWarp>
          </a:bodyPr>
          <a:lstStyle>
            <a:lvl1pPr algn="r" defTabSz="925513">
              <a:defRPr kumimoji="0" sz="1200">
                <a:latin typeface="Times New Roman" pitchFamily="18" charset="0"/>
              </a:defRPr>
            </a:lvl1pPr>
          </a:lstStyle>
          <a:p>
            <a:fld id="{21292AE6-9543-430D-B325-5DF2CF3B86C7}" type="slidenum">
              <a:rPr lang="en-GB"/>
              <a:pPr/>
              <a:t>‹N°›</a:t>
            </a:fld>
            <a:endParaRPr lang="en-GB"/>
          </a:p>
        </p:txBody>
      </p:sp>
    </p:spTree>
    <p:extLst>
      <p:ext uri="{BB962C8B-B14F-4D97-AF65-F5344CB8AC3E}">
        <p14:creationId xmlns:p14="http://schemas.microsoft.com/office/powerpoint/2010/main" val="1596440877"/>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fr-FR"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60247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10</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01907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11</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47562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80581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13</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57023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50289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15</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81403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54115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17</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03700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47113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19</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07044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54005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276014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21</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882631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897744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23</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584113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015049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25</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57440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62294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0104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59786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6</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7</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r>
              <a:rPr lang="en-US" dirty="0">
                <a:ea typeface="ＭＳ Ｐゴシック" charset="0"/>
                <a:cs typeface="+mn-cs"/>
              </a:rPr>
              <a:t>Le </a:t>
            </a:r>
            <a:r>
              <a:rPr lang="fr-FR" noProof="0" dirty="0">
                <a:ea typeface="ＭＳ Ｐゴシック" charset="0"/>
                <a:cs typeface="+mn-cs"/>
              </a:rPr>
              <a:t>guidage</a:t>
            </a:r>
            <a:r>
              <a:rPr lang="en-US" dirty="0">
                <a:ea typeface="ＭＳ Ｐゴシック" charset="0"/>
                <a:cs typeface="+mn-cs"/>
              </a:rPr>
              <a:t> englobe:</a:t>
            </a:r>
          </a:p>
        </p:txBody>
      </p:sp>
    </p:spTree>
    <p:extLst>
      <p:ext uri="{BB962C8B-B14F-4D97-AF65-F5344CB8AC3E}">
        <p14:creationId xmlns:p14="http://schemas.microsoft.com/office/powerpoint/2010/main" val="103668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8</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9</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914400" y="1981200"/>
            <a:ext cx="10363200" cy="4114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9"/>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fr-FR"/>
          </a:p>
        </p:txBody>
      </p:sp>
      <p:sp>
        <p:nvSpPr>
          <p:cNvPr id="5" name="Rectangle 10"/>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D65AC9CE-47AF-4D0C-AE36-CE68FEE4B29D}" type="slidenum">
              <a:rPr lang="fr-FR"/>
              <a:pPr/>
              <a:t>‹N°›</a:t>
            </a:fld>
            <a:endParaRPr lang="fr-FR"/>
          </a:p>
        </p:txBody>
      </p:sp>
    </p:spTree>
    <p:extLst>
      <p:ext uri="{BB962C8B-B14F-4D97-AF65-F5344CB8AC3E}">
        <p14:creationId xmlns:p14="http://schemas.microsoft.com/office/powerpoint/2010/main" val="273597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352583" y="0"/>
            <a:ext cx="744797"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gner et arrondir un rectangle à un seul coin 7"/>
          <p:cNvSpPr/>
          <p:nvPr userDrawn="1"/>
        </p:nvSpPr>
        <p:spPr>
          <a:xfrm>
            <a:off x="239350" y="260648"/>
            <a:ext cx="11713301" cy="6336704"/>
          </a:xfrm>
          <a:prstGeom prst="snipRoundRect">
            <a:avLst>
              <a:gd name="adj1" fmla="val 11067"/>
              <a:gd name="adj2" fmla="val 14513"/>
            </a:avLst>
          </a:prstGeom>
          <a:gradFill flip="none" rotWithShape="1">
            <a:gsLst>
              <a:gs pos="0">
                <a:schemeClr val="bg1"/>
              </a:gs>
              <a:gs pos="81000">
                <a:schemeClr val="bg1"/>
              </a:gs>
              <a:gs pos="100000">
                <a:schemeClr val="accent1">
                  <a:lumMod val="30000"/>
                  <a:lumOff val="70000"/>
                </a:schemeClr>
              </a:gs>
            </a:gsLst>
            <a:lin ang="16200000" scaled="1"/>
            <a:tileRect/>
          </a:gra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b="1" dirty="0">
              <a:solidFill>
                <a:srgbClr val="000000"/>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9" name="Pentagone 8"/>
          <p:cNvSpPr/>
          <p:nvPr userDrawn="1"/>
        </p:nvSpPr>
        <p:spPr>
          <a:xfrm>
            <a:off x="527381" y="6453336"/>
            <a:ext cx="2832315"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400" dirty="0">
                <a:solidFill>
                  <a:srgbClr val="000000"/>
                </a:solidFill>
              </a:rPr>
              <a:t>Dr. Guezouli L. – Cours des IHM</a:t>
            </a:r>
          </a:p>
        </p:txBody>
      </p:sp>
      <p:sp>
        <p:nvSpPr>
          <p:cNvPr id="10" name="Pentagone 9"/>
          <p:cNvSpPr/>
          <p:nvPr userDrawn="1"/>
        </p:nvSpPr>
        <p:spPr>
          <a:xfrm flipH="1">
            <a:off x="10800523" y="6453336"/>
            <a:ext cx="864000"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eaLnBrk="0" fontAlgn="base" hangingPunct="0">
              <a:spcBef>
                <a:spcPct val="0"/>
              </a:spcBef>
              <a:spcAft>
                <a:spcPct val="0"/>
              </a:spcAft>
            </a:pPr>
            <a:fld id="{090E26ED-B2F5-4811-9455-0442D5628303}" type="slidenum">
              <a:rPr kumimoji="1" lang="fr-FR" sz="1400" kern="1200" smtClean="0">
                <a:solidFill>
                  <a:srgbClr val="000000"/>
                </a:solidFill>
                <a:latin typeface="+mn-lt"/>
                <a:ea typeface="+mn-ea"/>
                <a:cs typeface="+mn-cs"/>
              </a:rPr>
              <a:pPr algn="r" rtl="0" eaLnBrk="0" fontAlgn="base" hangingPunct="0">
                <a:spcBef>
                  <a:spcPct val="0"/>
                </a:spcBef>
                <a:spcAft>
                  <a:spcPct val="0"/>
                </a:spcAft>
              </a:pPr>
              <a:t>‹N°›</a:t>
            </a:fld>
            <a:endParaRPr kumimoji="1" lang="fr-FR" sz="1400" kern="1200" dirty="0">
              <a:solidFill>
                <a:srgbClr val="000000"/>
              </a:solidFill>
              <a:latin typeface="+mn-lt"/>
              <a:ea typeface="+mn-ea"/>
              <a:cs typeface="+mn-cs"/>
            </a:endParaRPr>
          </a:p>
        </p:txBody>
      </p:sp>
      <p:sp>
        <p:nvSpPr>
          <p:cNvPr id="2" name="ZoneTexte 1">
            <a:extLst>
              <a:ext uri="{FF2B5EF4-FFF2-40B4-BE49-F238E27FC236}">
                <a16:creationId xmlns:a16="http://schemas.microsoft.com/office/drawing/2014/main" id="{DAB6E111-01A3-4489-97B2-82A78DEE0709}"/>
              </a:ext>
            </a:extLst>
          </p:cNvPr>
          <p:cNvSpPr txBox="1"/>
          <p:nvPr userDrawn="1"/>
        </p:nvSpPr>
        <p:spPr>
          <a:xfrm>
            <a:off x="6213331" y="6531825"/>
            <a:ext cx="1178813" cy="338554"/>
          </a:xfrm>
          <a:prstGeom prst="rect">
            <a:avLst/>
          </a:prstGeom>
          <a:noFill/>
        </p:spPr>
        <p:txBody>
          <a:bodyPr wrap="square" rtlCol="0">
            <a:spAutoFit/>
          </a:bodyPr>
          <a:lstStyle/>
          <a:p>
            <a:r>
              <a:rPr lang="fr-FR" sz="1600" b="0" dirty="0"/>
              <a:t>2020-2021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p:titleStyle>
    <p:bodyStyle>
      <a:lvl1pPr marL="342900" indent="-342900" algn="l" rtl="0" eaLnBrk="1" fontAlgn="base" hangingPunct="1">
        <a:spcBef>
          <a:spcPct val="20000"/>
        </a:spcBef>
        <a:spcAft>
          <a:spcPct val="0"/>
        </a:spcAft>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2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rgbClr val="000000"/>
          </a:solidFill>
          <a:latin typeface="+mn-lt"/>
        </a:defRPr>
      </a:lvl4pPr>
      <a:lvl5pPr marL="2057400" indent="-228600" algn="l" rtl="0" eaLnBrk="1" fontAlgn="base" hangingPunct="1">
        <a:spcBef>
          <a:spcPct val="20000"/>
        </a:spcBef>
        <a:spcAft>
          <a:spcPct val="0"/>
        </a:spcAft>
        <a:buChar char="•"/>
        <a:defRPr>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youtu.be/IdVh9RE8GUQ"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youtu.be/a0mVEqcYDMU"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hyperlink" Target="https://youtu.be/_j-Kjm4d2R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youtu.be/-k_ySUcjvkc" TargetMode="Externa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youtu.be/aSPEQbX_5c0"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TOchKFqtpvI"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youtu.be/Tli4r4u39A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youtu.be/O83BboO0DKU"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58F1E6E-6B1B-4117-B7DD-AB84776D0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177" y="-841066"/>
            <a:ext cx="5237647" cy="7527137"/>
          </a:xfrm>
          <a:prstGeom prst="rect">
            <a:avLst/>
          </a:prstGeom>
        </p:spPr>
      </p:pic>
      <p:sp>
        <p:nvSpPr>
          <p:cNvPr id="14" name="Rectangle 3">
            <a:extLst>
              <a:ext uri="{FF2B5EF4-FFF2-40B4-BE49-F238E27FC236}">
                <a16:creationId xmlns:a16="http://schemas.microsoft.com/office/drawing/2014/main" id="{4DA383CD-7A37-446C-908B-E503C232B2C0}"/>
              </a:ext>
            </a:extLst>
          </p:cNvPr>
          <p:cNvSpPr txBox="1">
            <a:spLocks noChangeArrowheads="1"/>
          </p:cNvSpPr>
          <p:nvPr/>
        </p:nvSpPr>
        <p:spPr>
          <a:xfrm>
            <a:off x="1811524" y="2132856"/>
            <a:ext cx="8568952" cy="1872208"/>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Cours</a:t>
            </a:r>
          </a:p>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Interface Homme Machine</a:t>
            </a:r>
          </a:p>
        </p:txBody>
      </p:sp>
      <p:sp>
        <p:nvSpPr>
          <p:cNvPr id="15" name="Rectangle 3">
            <a:extLst>
              <a:ext uri="{FF2B5EF4-FFF2-40B4-BE49-F238E27FC236}">
                <a16:creationId xmlns:a16="http://schemas.microsoft.com/office/drawing/2014/main" id="{82D0F752-7A86-4A1C-ADA9-54FE90F11D18}"/>
              </a:ext>
            </a:extLst>
          </p:cNvPr>
          <p:cNvSpPr txBox="1">
            <a:spLocks noChangeArrowheads="1"/>
          </p:cNvSpPr>
          <p:nvPr/>
        </p:nvSpPr>
        <p:spPr>
          <a:xfrm>
            <a:off x="1812339" y="3356992"/>
            <a:ext cx="8568952" cy="648072"/>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2400" b="0" dirty="0">
                <a:latin typeface="Lato Light" panose="020F0502020204030203" pitchFamily="34" charset="0"/>
                <a:ea typeface="Lato Light" panose="020F0502020204030203" pitchFamily="34" charset="0"/>
                <a:cs typeface="Lato Light" panose="020F0502020204030203" pitchFamily="34" charset="0"/>
              </a:rPr>
              <a:t>Pour les étudiant Licence 3 - ISIL</a:t>
            </a:r>
          </a:p>
        </p:txBody>
      </p:sp>
      <p:sp>
        <p:nvSpPr>
          <p:cNvPr id="7" name="Rectangle 3">
            <a:extLst>
              <a:ext uri="{FF2B5EF4-FFF2-40B4-BE49-F238E27FC236}">
                <a16:creationId xmlns:a16="http://schemas.microsoft.com/office/drawing/2014/main" id="{073A6741-CF11-42DD-8D8B-1981FB009F77}"/>
              </a:ext>
            </a:extLst>
          </p:cNvPr>
          <p:cNvSpPr txBox="1">
            <a:spLocks noChangeArrowheads="1"/>
          </p:cNvSpPr>
          <p:nvPr/>
        </p:nvSpPr>
        <p:spPr>
          <a:xfrm>
            <a:off x="1811524" y="4365104"/>
            <a:ext cx="8568952" cy="648072"/>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36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Chapitre 3: Critères ergonomiques, facteur d’utilisabilité</a:t>
            </a:r>
          </a:p>
        </p:txBody>
      </p:sp>
    </p:spTree>
    <p:extLst>
      <p:ext uri="{BB962C8B-B14F-4D97-AF65-F5344CB8AC3E}">
        <p14:creationId xmlns:p14="http://schemas.microsoft.com/office/powerpoint/2010/main" val="347320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Guidage</a:t>
            </a:r>
          </a:p>
        </p:txBody>
      </p:sp>
      <p:sp>
        <p:nvSpPr>
          <p:cNvPr id="8" name="Rectangle 3"/>
          <p:cNvSpPr txBox="1">
            <a:spLocks noChangeArrowheads="1"/>
          </p:cNvSpPr>
          <p:nvPr/>
        </p:nvSpPr>
        <p:spPr>
          <a:xfrm>
            <a:off x="1972816" y="1340768"/>
            <a:ext cx="8299648" cy="504056"/>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400" b="1" dirty="0">
                <a:latin typeface="Calibri" panose="020F0502020204030204" pitchFamily="34" charset="0"/>
                <a:cs typeface="Calibri" panose="020F0502020204030204" pitchFamily="34" charset="0"/>
              </a:rPr>
              <a:t>Quatre manières d’améliorer le guidage</a:t>
            </a:r>
          </a:p>
        </p:txBody>
      </p:sp>
      <p:sp>
        <p:nvSpPr>
          <p:cNvPr id="5" name="Rectangle 3"/>
          <p:cNvSpPr txBox="1">
            <a:spLocks noChangeArrowheads="1"/>
          </p:cNvSpPr>
          <p:nvPr/>
        </p:nvSpPr>
        <p:spPr>
          <a:xfrm>
            <a:off x="1972816" y="2024844"/>
            <a:ext cx="8299648" cy="828092"/>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r>
              <a:rPr lang="fr-FR" sz="2000" b="1" dirty="0">
                <a:latin typeface="Calibri" panose="020F0502020204030204" pitchFamily="34" charset="0"/>
                <a:cs typeface="Calibri" panose="020F0502020204030204" pitchFamily="34" charset="0"/>
              </a:rPr>
              <a:t>Feedback immédiat </a:t>
            </a:r>
            <a:r>
              <a:rPr lang="fr-FR" sz="2000" dirty="0">
                <a:latin typeface="Calibri" panose="020F0502020204030204" pitchFamily="34" charset="0"/>
                <a:cs typeface="Calibri" panose="020F0502020204030204" pitchFamily="34" charset="0"/>
              </a:rPr>
              <a:t>–Ca concerne les réponses de l’ordinateur consécutives aux actions des  utilisateurs. </a:t>
            </a:r>
          </a:p>
        </p:txBody>
      </p:sp>
      <p:sp>
        <p:nvSpPr>
          <p:cNvPr id="6" name="Rectangle 3">
            <a:extLst>
              <a:ext uri="{FF2B5EF4-FFF2-40B4-BE49-F238E27FC236}">
                <a16:creationId xmlns:a16="http://schemas.microsoft.com/office/drawing/2014/main" id="{B8C56C13-D8FD-460C-80E0-480551B7A955}"/>
              </a:ext>
            </a:extLst>
          </p:cNvPr>
          <p:cNvSpPr txBox="1">
            <a:spLocks noChangeArrowheads="1"/>
          </p:cNvSpPr>
          <p:nvPr/>
        </p:nvSpPr>
        <p:spPr>
          <a:xfrm>
            <a:off x="1946175" y="2636912"/>
            <a:ext cx="5864557" cy="2802151"/>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a:buFont typeface="Wingdings" panose="05000000000000000000" pitchFamily="2" charset="2"/>
              <a:buChar char="§"/>
            </a:pPr>
            <a:r>
              <a:rPr lang="fr-FR" sz="2000" dirty="0">
                <a:latin typeface="Calibri" panose="020F0502020204030204" pitchFamily="34" charset="0"/>
                <a:cs typeface="Calibri" panose="020F0502020204030204" pitchFamily="34" charset="0"/>
              </a:rPr>
              <a:t>Apparaître sur l’écran les entrées effectuées par les utilisateurs</a:t>
            </a:r>
          </a:p>
          <a:p>
            <a:pPr>
              <a:buFont typeface="Wingdings" panose="05000000000000000000" pitchFamily="2" charset="2"/>
              <a:buChar char="§"/>
            </a:pPr>
            <a:r>
              <a:rPr lang="fr-FR" sz="2000" dirty="0">
                <a:latin typeface="Calibri" panose="020F0502020204030204" pitchFamily="34" charset="0"/>
                <a:cs typeface="Calibri" panose="020F0502020204030204" pitchFamily="34" charset="0"/>
              </a:rPr>
              <a:t>L’interruption d’un traitement par l’utilisateur ou suite à un événement, le système devrait fournir un message indiquant le retour à l’état précédant</a:t>
            </a:r>
          </a:p>
          <a:p>
            <a:pPr>
              <a:buFont typeface="Wingdings" panose="05000000000000000000" pitchFamily="2" charset="2"/>
              <a:buChar char="§"/>
            </a:pPr>
            <a:r>
              <a:rPr lang="fr-FR" sz="2000" dirty="0">
                <a:latin typeface="Calibri" panose="020F0502020204030204" pitchFamily="34" charset="0"/>
                <a:cs typeface="Calibri" panose="020F0502020204030204" pitchFamily="34" charset="0"/>
              </a:rPr>
              <a:t>Dans le cas où les traitements sont longs, une information devrait être affichée indiquant aux utilisateurs que les traitements sont en cours</a:t>
            </a:r>
          </a:p>
        </p:txBody>
      </p:sp>
      <p:pic>
        <p:nvPicPr>
          <p:cNvPr id="3" name="Image 2">
            <a:extLst>
              <a:ext uri="{FF2B5EF4-FFF2-40B4-BE49-F238E27FC236}">
                <a16:creationId xmlns:a16="http://schemas.microsoft.com/office/drawing/2014/main" id="{7F8CED79-52CC-4EC8-8585-1EA3F48CF0B3}"/>
              </a:ext>
            </a:extLst>
          </p:cNvPr>
          <p:cNvPicPr>
            <a:picLocks noChangeAspect="1"/>
          </p:cNvPicPr>
          <p:nvPr/>
        </p:nvPicPr>
        <p:blipFill>
          <a:blip r:embed="rId3"/>
          <a:stretch>
            <a:fillRect/>
          </a:stretch>
        </p:blipFill>
        <p:spPr>
          <a:xfrm>
            <a:off x="7824512" y="2492896"/>
            <a:ext cx="2880000" cy="1272928"/>
          </a:xfrm>
          <a:prstGeom prst="rect">
            <a:avLst/>
          </a:prstGeom>
        </p:spPr>
      </p:pic>
      <p:pic>
        <p:nvPicPr>
          <p:cNvPr id="10" name="Image 9">
            <a:extLst>
              <a:ext uri="{FF2B5EF4-FFF2-40B4-BE49-F238E27FC236}">
                <a16:creationId xmlns:a16="http://schemas.microsoft.com/office/drawing/2014/main" id="{B5414BD8-7055-4C3C-BF75-8E21D9501962}"/>
              </a:ext>
            </a:extLst>
          </p:cNvPr>
          <p:cNvPicPr>
            <a:picLocks noChangeAspect="1"/>
          </p:cNvPicPr>
          <p:nvPr/>
        </p:nvPicPr>
        <p:blipFill>
          <a:blip r:embed="rId4"/>
          <a:stretch>
            <a:fillRect/>
          </a:stretch>
        </p:blipFill>
        <p:spPr>
          <a:xfrm>
            <a:off x="7810733" y="3861048"/>
            <a:ext cx="4117915" cy="1217975"/>
          </a:xfrm>
          <a:prstGeom prst="rect">
            <a:avLst/>
          </a:prstGeom>
        </p:spPr>
      </p:pic>
      <p:sp>
        <p:nvSpPr>
          <p:cNvPr id="9" name="Rectangle 3">
            <a:extLst>
              <a:ext uri="{FF2B5EF4-FFF2-40B4-BE49-F238E27FC236}">
                <a16:creationId xmlns:a16="http://schemas.microsoft.com/office/drawing/2014/main" id="{706E25A9-A4CA-47A8-B13A-89AF64D43614}"/>
              </a:ext>
            </a:extLst>
          </p:cNvPr>
          <p:cNvSpPr txBox="1">
            <a:spLocks noChangeArrowheads="1"/>
          </p:cNvSpPr>
          <p:nvPr/>
        </p:nvSpPr>
        <p:spPr>
          <a:xfrm>
            <a:off x="1946176" y="5301208"/>
            <a:ext cx="8299648" cy="432048"/>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4" name="Image 3">
            <a:extLst>
              <a:ext uri="{FF2B5EF4-FFF2-40B4-BE49-F238E27FC236}">
                <a16:creationId xmlns:a16="http://schemas.microsoft.com/office/drawing/2014/main" id="{5E503A2D-2002-467D-A7AD-3325EDC04247}"/>
              </a:ext>
            </a:extLst>
          </p:cNvPr>
          <p:cNvPicPr>
            <a:picLocks noChangeAspect="1"/>
          </p:cNvPicPr>
          <p:nvPr/>
        </p:nvPicPr>
        <p:blipFill>
          <a:blip r:embed="rId5"/>
          <a:stretch>
            <a:fillRect/>
          </a:stretch>
        </p:blipFill>
        <p:spPr>
          <a:xfrm>
            <a:off x="3406840" y="5707276"/>
            <a:ext cx="2943225" cy="1047750"/>
          </a:xfrm>
          <a:prstGeom prst="rect">
            <a:avLst/>
          </a:prstGeom>
        </p:spPr>
      </p:pic>
      <p:pic>
        <p:nvPicPr>
          <p:cNvPr id="12" name="Image 11">
            <a:extLst>
              <a:ext uri="{FF2B5EF4-FFF2-40B4-BE49-F238E27FC236}">
                <a16:creationId xmlns:a16="http://schemas.microsoft.com/office/drawing/2014/main" id="{61EEEF16-0796-46FE-9A33-6441133BF136}"/>
              </a:ext>
            </a:extLst>
          </p:cNvPr>
          <p:cNvPicPr>
            <a:picLocks noChangeAspect="1"/>
          </p:cNvPicPr>
          <p:nvPr/>
        </p:nvPicPr>
        <p:blipFill>
          <a:blip r:embed="rId6"/>
          <a:stretch>
            <a:fillRect/>
          </a:stretch>
        </p:blipFill>
        <p:spPr>
          <a:xfrm>
            <a:off x="6553429" y="5672083"/>
            <a:ext cx="2514600" cy="1066800"/>
          </a:xfrm>
          <a:prstGeom prst="rect">
            <a:avLst/>
          </a:prstGeom>
        </p:spPr>
      </p:pic>
    </p:spTree>
    <p:extLst>
      <p:ext uri="{BB962C8B-B14F-4D97-AF65-F5344CB8AC3E}">
        <p14:creationId xmlns:p14="http://schemas.microsoft.com/office/powerpoint/2010/main" val="191043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Guidage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4617297"/>
            <a:ext cx="7559848" cy="125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972816" y="1484784"/>
            <a:ext cx="8299648" cy="288032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algn="just"/>
            <a:r>
              <a:rPr lang="fr-FR" sz="2000" b="1" dirty="0">
                <a:latin typeface="Calibri" panose="020F0502020204030204" pitchFamily="34" charset="0"/>
                <a:cs typeface="Calibri" panose="020F0502020204030204" pitchFamily="34" charset="0"/>
              </a:rPr>
              <a:t>Lisibilité </a:t>
            </a:r>
            <a:r>
              <a:rPr lang="fr-FR" sz="2000" dirty="0">
                <a:latin typeface="Calibri" panose="020F0502020204030204" pitchFamily="34" charset="0"/>
                <a:cs typeface="Calibri" panose="020F0502020204030204" pitchFamily="34" charset="0"/>
              </a:rPr>
              <a:t>– Concerne la présentation des informations sur l’écran pouvant entraver ou faciliter la lecture de ces informations telles que </a:t>
            </a:r>
          </a:p>
          <a:p>
            <a:pPr lvl="1" algn="just">
              <a:buFont typeface="Wingdings" panose="05000000000000000000" pitchFamily="2" charset="2"/>
              <a:buChar char="§"/>
            </a:pPr>
            <a:r>
              <a:rPr lang="fr-FR" sz="1800" dirty="0">
                <a:latin typeface="Calibri" panose="020F0502020204030204" pitchFamily="34" charset="0"/>
                <a:cs typeface="Calibri" panose="020F0502020204030204" pitchFamily="34" charset="0"/>
              </a:rPr>
              <a:t>luminance des caractères </a:t>
            </a:r>
          </a:p>
          <a:p>
            <a:pPr lvl="1" algn="just">
              <a:buFont typeface="Wingdings" panose="05000000000000000000" pitchFamily="2" charset="2"/>
              <a:buChar char="§"/>
            </a:pPr>
            <a:r>
              <a:rPr lang="fr-FR" sz="1800" dirty="0">
                <a:latin typeface="Calibri" panose="020F0502020204030204" pitchFamily="34" charset="0"/>
                <a:cs typeface="Calibri" panose="020F0502020204030204" pitchFamily="34" charset="0"/>
              </a:rPr>
              <a:t>contraste et le fond</a:t>
            </a:r>
          </a:p>
          <a:p>
            <a:pPr lvl="1" algn="just">
              <a:buFont typeface="Wingdings" panose="05000000000000000000" pitchFamily="2" charset="2"/>
              <a:buChar char="§"/>
            </a:pPr>
            <a:r>
              <a:rPr lang="fr-FR" sz="1800" dirty="0">
                <a:latin typeface="Calibri" panose="020F0502020204030204" pitchFamily="34" charset="0"/>
                <a:cs typeface="Calibri" panose="020F0502020204030204" pitchFamily="34" charset="0"/>
              </a:rPr>
              <a:t>espacement entre les mots, </a:t>
            </a:r>
          </a:p>
          <a:p>
            <a:pPr lvl="1" algn="just">
              <a:buFont typeface="Wingdings" panose="05000000000000000000" pitchFamily="2" charset="2"/>
              <a:buChar char="§"/>
            </a:pPr>
            <a:r>
              <a:rPr lang="fr-FR" sz="1800" dirty="0">
                <a:latin typeface="Calibri" panose="020F0502020204030204" pitchFamily="34" charset="0"/>
                <a:cs typeface="Calibri" panose="020F0502020204030204" pitchFamily="34" charset="0"/>
              </a:rPr>
              <a:t>espacement entre les lignes,</a:t>
            </a:r>
          </a:p>
          <a:p>
            <a:pPr lvl="1" algn="just">
              <a:buFont typeface="Wingdings" panose="05000000000000000000" pitchFamily="2" charset="2"/>
              <a:buChar char="§"/>
            </a:pPr>
            <a:r>
              <a:rPr lang="fr-FR" sz="1800" dirty="0">
                <a:latin typeface="Calibri" panose="020F0502020204030204" pitchFamily="34" charset="0"/>
                <a:cs typeface="Calibri" panose="020F0502020204030204" pitchFamily="34" charset="0"/>
              </a:rPr>
              <a:t>espacement entre les paragraphes, </a:t>
            </a:r>
          </a:p>
          <a:p>
            <a:pPr lvl="1" algn="just">
              <a:buFont typeface="Wingdings" panose="05000000000000000000" pitchFamily="2" charset="2"/>
              <a:buChar char="§"/>
            </a:pPr>
            <a:r>
              <a:rPr lang="fr-FR" sz="1800" dirty="0">
                <a:latin typeface="Calibri" panose="020F0502020204030204" pitchFamily="34" charset="0"/>
                <a:cs typeface="Calibri" panose="020F0502020204030204" pitchFamily="34" charset="0"/>
              </a:rPr>
              <a:t>longueur des lignes, etc.</a:t>
            </a:r>
          </a:p>
        </p:txBody>
      </p:sp>
      <p:sp>
        <p:nvSpPr>
          <p:cNvPr id="6" name="Rectangle 3">
            <a:extLst>
              <a:ext uri="{FF2B5EF4-FFF2-40B4-BE49-F238E27FC236}">
                <a16:creationId xmlns:a16="http://schemas.microsoft.com/office/drawing/2014/main" id="{AD0C2A02-5E6C-430C-A716-9EC8B6D36A96}"/>
              </a:ext>
            </a:extLst>
          </p:cNvPr>
          <p:cNvSpPr txBox="1">
            <a:spLocks noChangeArrowheads="1"/>
          </p:cNvSpPr>
          <p:nvPr/>
        </p:nvSpPr>
        <p:spPr>
          <a:xfrm>
            <a:off x="8328248" y="2725116"/>
            <a:ext cx="3528392" cy="2880319"/>
          </a:xfrm>
          <a:prstGeom prst="rect">
            <a:avLst/>
          </a:prstGeom>
          <a:ln>
            <a:solidFill>
              <a:schemeClr val="accent1"/>
            </a:solidFill>
          </a:ln>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3" name="Image 2">
            <a:extLst>
              <a:ext uri="{FF2B5EF4-FFF2-40B4-BE49-F238E27FC236}">
                <a16:creationId xmlns:a16="http://schemas.microsoft.com/office/drawing/2014/main" id="{9C7F2EDD-651D-4D4E-8056-09002A43FB7A}"/>
              </a:ext>
            </a:extLst>
          </p:cNvPr>
          <p:cNvPicPr>
            <a:picLocks noChangeAspect="1"/>
          </p:cNvPicPr>
          <p:nvPr/>
        </p:nvPicPr>
        <p:blipFill>
          <a:blip r:embed="rId4"/>
          <a:stretch>
            <a:fillRect/>
          </a:stretch>
        </p:blipFill>
        <p:spPr>
          <a:xfrm>
            <a:off x="8480322" y="3217341"/>
            <a:ext cx="3267075" cy="2295525"/>
          </a:xfrm>
          <a:prstGeom prst="rect">
            <a:avLst/>
          </a:prstGeom>
        </p:spPr>
      </p:pic>
      <p:pic>
        <p:nvPicPr>
          <p:cNvPr id="7" name="Image 6">
            <a:hlinkClick r:id="rId5"/>
            <a:extLst>
              <a:ext uri="{FF2B5EF4-FFF2-40B4-BE49-F238E27FC236}">
                <a16:creationId xmlns:a16="http://schemas.microsoft.com/office/drawing/2014/main" id="{4EE964D2-B7C4-44DC-BE2E-9742CDBC1B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6752" y="1340768"/>
            <a:ext cx="576064" cy="576064"/>
          </a:xfrm>
          <a:prstGeom prst="rect">
            <a:avLst/>
          </a:prstGeom>
        </p:spPr>
      </p:pic>
    </p:spTree>
    <p:extLst>
      <p:ext uri="{BB962C8B-B14F-4D97-AF65-F5344CB8AC3E}">
        <p14:creationId xmlns:p14="http://schemas.microsoft.com/office/powerpoint/2010/main" val="156444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2654843134"/>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Guidage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Charge de travail</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Contrôle explicite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Actions explicites et contrôle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Adaptabilité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Flexibilité, prise en compte de l’expérience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Gestion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dénominations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Adéquation entre objet /information et son référent</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Homogénéité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Logique d’usage (au sein d’une même application)</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Compatibilité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Caractéristiques similaires entre différentes applications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280207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Charge de travail</a:t>
            </a:r>
          </a:p>
        </p:txBody>
      </p:sp>
      <p:sp>
        <p:nvSpPr>
          <p:cNvPr id="8" name="Rectangle 3"/>
          <p:cNvSpPr txBox="1">
            <a:spLocks noChangeArrowheads="1"/>
          </p:cNvSpPr>
          <p:nvPr/>
        </p:nvSpPr>
        <p:spPr>
          <a:xfrm>
            <a:off x="1972816" y="1484784"/>
            <a:ext cx="4267200" cy="3816424"/>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anose="020F0502020204030204" pitchFamily="34" charset="0"/>
                <a:cs typeface="Calibri" panose="020F0502020204030204" pitchFamily="34" charset="0"/>
              </a:rPr>
              <a:t>Un des principaux critères ergonomiques est de réduire la charge de travail.</a:t>
            </a:r>
          </a:p>
          <a:p>
            <a:pPr marL="64008" indent="0" algn="just">
              <a:buNone/>
            </a:pPr>
            <a:r>
              <a:rPr lang="fr-FR" sz="2400" dirty="0">
                <a:latin typeface="Calibri" panose="020F0502020204030204" pitchFamily="34" charset="0"/>
                <a:cs typeface="Calibri" panose="020F0502020204030204" pitchFamily="34" charset="0"/>
              </a:rPr>
              <a:t>Ce qui consiste principalement à la réduction des activités perceptives, de mémorisation et de réalisation des actions par l’utilisateur (donnée et action courte).</a:t>
            </a:r>
          </a:p>
        </p:txBody>
      </p:sp>
      <p:pic>
        <p:nvPicPr>
          <p:cNvPr id="3" name="Image 2">
            <a:extLst>
              <a:ext uri="{FF2B5EF4-FFF2-40B4-BE49-F238E27FC236}">
                <a16:creationId xmlns:a16="http://schemas.microsoft.com/office/drawing/2014/main" id="{3F9E0BC4-590A-4BD9-8B76-39EB66939822}"/>
              </a:ext>
            </a:extLst>
          </p:cNvPr>
          <p:cNvPicPr>
            <a:picLocks noChangeAspect="1"/>
          </p:cNvPicPr>
          <p:nvPr/>
        </p:nvPicPr>
        <p:blipFill>
          <a:blip r:embed="rId3"/>
          <a:stretch>
            <a:fillRect/>
          </a:stretch>
        </p:blipFill>
        <p:spPr>
          <a:xfrm>
            <a:off x="6387388" y="1484784"/>
            <a:ext cx="3886200" cy="3343275"/>
          </a:xfrm>
          <a:prstGeom prst="rect">
            <a:avLst/>
          </a:prstGeom>
          <a:ln>
            <a:solidFill>
              <a:schemeClr val="accent1"/>
            </a:solidFill>
          </a:ln>
        </p:spPr>
      </p:pic>
      <p:sp>
        <p:nvSpPr>
          <p:cNvPr id="5" name="Rectangle 3">
            <a:extLst>
              <a:ext uri="{FF2B5EF4-FFF2-40B4-BE49-F238E27FC236}">
                <a16:creationId xmlns:a16="http://schemas.microsoft.com/office/drawing/2014/main" id="{F3D2C4D8-15A1-4AA4-9A89-C7976861DA93}"/>
              </a:ext>
            </a:extLst>
          </p:cNvPr>
          <p:cNvSpPr txBox="1">
            <a:spLocks noChangeArrowheads="1"/>
          </p:cNvSpPr>
          <p:nvPr/>
        </p:nvSpPr>
        <p:spPr>
          <a:xfrm>
            <a:off x="1946176" y="5013176"/>
            <a:ext cx="8299648" cy="432048"/>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4" name="Image 3">
            <a:extLst>
              <a:ext uri="{FF2B5EF4-FFF2-40B4-BE49-F238E27FC236}">
                <a16:creationId xmlns:a16="http://schemas.microsoft.com/office/drawing/2014/main" id="{0A22DDBD-706E-4605-8B88-DCA7BD2C55B5}"/>
              </a:ext>
            </a:extLst>
          </p:cNvPr>
          <p:cNvPicPr>
            <a:picLocks noChangeAspect="1"/>
          </p:cNvPicPr>
          <p:nvPr/>
        </p:nvPicPr>
        <p:blipFill>
          <a:blip r:embed="rId4"/>
          <a:stretch>
            <a:fillRect/>
          </a:stretch>
        </p:blipFill>
        <p:spPr>
          <a:xfrm>
            <a:off x="3428464" y="5445224"/>
            <a:ext cx="4539744" cy="1035829"/>
          </a:xfrm>
          <a:prstGeom prst="rect">
            <a:avLst/>
          </a:prstGeom>
        </p:spPr>
      </p:pic>
      <p:pic>
        <p:nvPicPr>
          <p:cNvPr id="7" name="Image 6">
            <a:hlinkClick r:id="rId5"/>
            <a:extLst>
              <a:ext uri="{FF2B5EF4-FFF2-40B4-BE49-F238E27FC236}">
                <a16:creationId xmlns:a16="http://schemas.microsoft.com/office/drawing/2014/main" id="{C747AC7D-E3BD-48C8-B071-E192616153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8384" y="548680"/>
            <a:ext cx="576064" cy="576064"/>
          </a:xfrm>
          <a:prstGeom prst="rect">
            <a:avLst/>
          </a:prstGeom>
        </p:spPr>
      </p:pic>
    </p:spTree>
    <p:extLst>
      <p:ext uri="{BB962C8B-B14F-4D97-AF65-F5344CB8AC3E}">
        <p14:creationId xmlns:p14="http://schemas.microsoft.com/office/powerpoint/2010/main" val="102366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2235116435"/>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Guidage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Charge de travail</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Contrôle explicite</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Actions explicites et contrôle utilisateur</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Adaptabilité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Flexibilité, prise en compte de l’expérience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Gestion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dénominations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Adéquation entre objet /information et son référent</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Homogénéité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Logique d’usage (au sein d’une même application)</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Compatibilité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Caractéristiques similaires entre différentes applications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218721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Contrôle explicite</a:t>
            </a:r>
          </a:p>
        </p:txBody>
      </p:sp>
      <p:sp>
        <p:nvSpPr>
          <p:cNvPr id="5" name="Rectangle 3">
            <a:extLst>
              <a:ext uri="{FF2B5EF4-FFF2-40B4-BE49-F238E27FC236}">
                <a16:creationId xmlns:a16="http://schemas.microsoft.com/office/drawing/2014/main" id="{BA960217-BF70-4463-99BA-239D5B1FAEE5}"/>
              </a:ext>
            </a:extLst>
          </p:cNvPr>
          <p:cNvSpPr txBox="1">
            <a:spLocks noChangeArrowheads="1"/>
          </p:cNvSpPr>
          <p:nvPr/>
        </p:nvSpPr>
        <p:spPr>
          <a:xfrm>
            <a:off x="1972816" y="1628800"/>
            <a:ext cx="8299648" cy="180020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anose="020F0502020204030204" pitchFamily="34" charset="0"/>
                <a:cs typeface="Calibri" panose="020F0502020204030204" pitchFamily="34" charset="0"/>
              </a:rPr>
              <a:t>Ce critère regroupe 2 aspects différents</a:t>
            </a:r>
          </a:p>
          <a:p>
            <a:pPr algn="just"/>
            <a:r>
              <a:rPr lang="fr-FR" sz="2400" dirty="0">
                <a:latin typeface="Calibri" panose="020F0502020204030204" pitchFamily="34" charset="0"/>
                <a:cs typeface="Calibri" panose="020F0502020204030204" pitchFamily="34" charset="0"/>
              </a:rPr>
              <a:t>La prise en compte par le système des actions des utilisateurs</a:t>
            </a:r>
          </a:p>
          <a:p>
            <a:pPr algn="just"/>
            <a:r>
              <a:rPr lang="fr-FR" sz="2400" dirty="0">
                <a:latin typeface="Calibri" panose="020F0502020204030204" pitchFamily="34" charset="0"/>
                <a:cs typeface="Calibri" panose="020F0502020204030204" pitchFamily="34" charset="0"/>
              </a:rPr>
              <a:t>Le contrôle des utilisateurs sur le traitement de leurs actions</a:t>
            </a:r>
          </a:p>
        </p:txBody>
      </p:sp>
      <p:pic>
        <p:nvPicPr>
          <p:cNvPr id="7" name="Image 6">
            <a:extLst>
              <a:ext uri="{FF2B5EF4-FFF2-40B4-BE49-F238E27FC236}">
                <a16:creationId xmlns:a16="http://schemas.microsoft.com/office/drawing/2014/main" id="{1EDDB5FD-4301-4C61-97AB-1EBEA7BA3456}"/>
              </a:ext>
            </a:extLst>
          </p:cNvPr>
          <p:cNvPicPr>
            <a:picLocks noChangeAspect="1"/>
          </p:cNvPicPr>
          <p:nvPr/>
        </p:nvPicPr>
        <p:blipFill>
          <a:blip r:embed="rId3"/>
          <a:stretch>
            <a:fillRect/>
          </a:stretch>
        </p:blipFill>
        <p:spPr>
          <a:xfrm>
            <a:off x="7430413" y="3439778"/>
            <a:ext cx="2121971" cy="972000"/>
          </a:xfrm>
          <a:prstGeom prst="rect">
            <a:avLst/>
          </a:prstGeom>
          <a:ln>
            <a:solidFill>
              <a:schemeClr val="accent1"/>
            </a:solidFill>
          </a:ln>
        </p:spPr>
      </p:pic>
      <p:pic>
        <p:nvPicPr>
          <p:cNvPr id="3" name="Image 2">
            <a:extLst>
              <a:ext uri="{FF2B5EF4-FFF2-40B4-BE49-F238E27FC236}">
                <a16:creationId xmlns:a16="http://schemas.microsoft.com/office/drawing/2014/main" id="{04F9DCB0-95F3-42FA-8B4C-34EAFBCA606E}"/>
              </a:ext>
            </a:extLst>
          </p:cNvPr>
          <p:cNvPicPr>
            <a:picLocks noChangeAspect="1"/>
          </p:cNvPicPr>
          <p:nvPr/>
        </p:nvPicPr>
        <p:blipFill>
          <a:blip r:embed="rId4"/>
          <a:stretch>
            <a:fillRect/>
          </a:stretch>
        </p:blipFill>
        <p:spPr>
          <a:xfrm>
            <a:off x="47328" y="3383078"/>
            <a:ext cx="3114675" cy="1028700"/>
          </a:xfrm>
          <a:prstGeom prst="rect">
            <a:avLst/>
          </a:prstGeom>
        </p:spPr>
      </p:pic>
      <p:pic>
        <p:nvPicPr>
          <p:cNvPr id="8" name="Image 7">
            <a:extLst>
              <a:ext uri="{FF2B5EF4-FFF2-40B4-BE49-F238E27FC236}">
                <a16:creationId xmlns:a16="http://schemas.microsoft.com/office/drawing/2014/main" id="{D1AFA6D1-B7A7-413D-92CF-B574CD01B3C3}"/>
              </a:ext>
            </a:extLst>
          </p:cNvPr>
          <p:cNvPicPr>
            <a:picLocks noChangeAspect="1"/>
          </p:cNvPicPr>
          <p:nvPr/>
        </p:nvPicPr>
        <p:blipFill>
          <a:blip r:embed="rId5"/>
          <a:stretch>
            <a:fillRect/>
          </a:stretch>
        </p:blipFill>
        <p:spPr>
          <a:xfrm>
            <a:off x="3215680" y="3276980"/>
            <a:ext cx="2286000" cy="1219200"/>
          </a:xfrm>
          <a:prstGeom prst="rect">
            <a:avLst/>
          </a:prstGeom>
        </p:spPr>
      </p:pic>
      <p:pic>
        <p:nvPicPr>
          <p:cNvPr id="11" name="Image 10">
            <a:extLst>
              <a:ext uri="{FF2B5EF4-FFF2-40B4-BE49-F238E27FC236}">
                <a16:creationId xmlns:a16="http://schemas.microsoft.com/office/drawing/2014/main" id="{209AE3A5-4C0B-4586-A391-A59315EE7193}"/>
              </a:ext>
            </a:extLst>
          </p:cNvPr>
          <p:cNvPicPr>
            <a:picLocks noChangeAspect="1"/>
          </p:cNvPicPr>
          <p:nvPr/>
        </p:nvPicPr>
        <p:blipFill>
          <a:blip r:embed="rId6"/>
          <a:stretch>
            <a:fillRect/>
          </a:stretch>
        </p:blipFill>
        <p:spPr>
          <a:xfrm>
            <a:off x="5519936" y="3299445"/>
            <a:ext cx="1876425" cy="1209675"/>
          </a:xfrm>
          <a:prstGeom prst="rect">
            <a:avLst/>
          </a:prstGeom>
        </p:spPr>
      </p:pic>
      <p:pic>
        <p:nvPicPr>
          <p:cNvPr id="14" name="Image 13">
            <a:extLst>
              <a:ext uri="{FF2B5EF4-FFF2-40B4-BE49-F238E27FC236}">
                <a16:creationId xmlns:a16="http://schemas.microsoft.com/office/drawing/2014/main" id="{FB411481-6228-4DC5-81FE-CF72A2CF4161}"/>
              </a:ext>
            </a:extLst>
          </p:cNvPr>
          <p:cNvPicPr>
            <a:picLocks noChangeAspect="1"/>
          </p:cNvPicPr>
          <p:nvPr/>
        </p:nvPicPr>
        <p:blipFill>
          <a:blip r:embed="rId7"/>
          <a:stretch>
            <a:fillRect/>
          </a:stretch>
        </p:blipFill>
        <p:spPr>
          <a:xfrm>
            <a:off x="9558064" y="3331658"/>
            <a:ext cx="2514600" cy="1066800"/>
          </a:xfrm>
          <a:prstGeom prst="rect">
            <a:avLst/>
          </a:prstGeom>
        </p:spPr>
      </p:pic>
      <p:sp>
        <p:nvSpPr>
          <p:cNvPr id="15" name="Rectangle 3">
            <a:extLst>
              <a:ext uri="{FF2B5EF4-FFF2-40B4-BE49-F238E27FC236}">
                <a16:creationId xmlns:a16="http://schemas.microsoft.com/office/drawing/2014/main" id="{76AB2822-68CF-4281-ADAB-338A2C664AA2}"/>
              </a:ext>
            </a:extLst>
          </p:cNvPr>
          <p:cNvSpPr txBox="1">
            <a:spLocks noChangeArrowheads="1"/>
          </p:cNvSpPr>
          <p:nvPr/>
        </p:nvSpPr>
        <p:spPr>
          <a:xfrm>
            <a:off x="1946176" y="4797151"/>
            <a:ext cx="8299648" cy="864097"/>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a:p>
            <a:pPr>
              <a:buFont typeface="Wingdings" panose="05000000000000000000" pitchFamily="2" charset="2"/>
              <a:buChar char="§"/>
            </a:pPr>
            <a:r>
              <a:rPr lang="fr-FR" sz="2000" dirty="0">
                <a:latin typeface="Calibri" panose="020F0502020204030204" pitchFamily="34" charset="0"/>
                <a:cs typeface="Calibri" panose="020F0502020204030204" pitchFamily="34" charset="0"/>
              </a:rPr>
              <a:t>Enregistrement automatique sans autorisation explicite</a:t>
            </a:r>
            <a:endParaRPr lang="fr-FR" sz="3600" b="1" dirty="0">
              <a:solidFill>
                <a:srgbClr val="FF0000"/>
              </a:solidFill>
              <a:latin typeface="Calibri" panose="020F0502020204030204" pitchFamily="34" charset="0"/>
              <a:cs typeface="Calibri" panose="020F0502020204030204" pitchFamily="34" charset="0"/>
            </a:endParaRPr>
          </a:p>
        </p:txBody>
      </p:sp>
      <p:pic>
        <p:nvPicPr>
          <p:cNvPr id="16" name="Image 15">
            <a:extLst>
              <a:ext uri="{FF2B5EF4-FFF2-40B4-BE49-F238E27FC236}">
                <a16:creationId xmlns:a16="http://schemas.microsoft.com/office/drawing/2014/main" id="{92DA020F-C8FB-4753-9970-F127DEDAF9AD}"/>
              </a:ext>
            </a:extLst>
          </p:cNvPr>
          <p:cNvPicPr>
            <a:picLocks noChangeAspect="1"/>
          </p:cNvPicPr>
          <p:nvPr/>
        </p:nvPicPr>
        <p:blipFill>
          <a:blip r:embed="rId8"/>
          <a:stretch>
            <a:fillRect/>
          </a:stretch>
        </p:blipFill>
        <p:spPr>
          <a:xfrm>
            <a:off x="4219575" y="5594893"/>
            <a:ext cx="3752850" cy="485775"/>
          </a:xfrm>
          <a:prstGeom prst="rect">
            <a:avLst/>
          </a:prstGeom>
        </p:spPr>
      </p:pic>
      <p:pic>
        <p:nvPicPr>
          <p:cNvPr id="12" name="Image 11">
            <a:hlinkClick r:id="rId9"/>
            <a:extLst>
              <a:ext uri="{FF2B5EF4-FFF2-40B4-BE49-F238E27FC236}">
                <a16:creationId xmlns:a16="http://schemas.microsoft.com/office/drawing/2014/main" id="{F7C972A3-4693-4E49-A04A-10B6DA5909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3452" y="548680"/>
            <a:ext cx="576064" cy="576064"/>
          </a:xfrm>
          <a:prstGeom prst="rect">
            <a:avLst/>
          </a:prstGeom>
        </p:spPr>
      </p:pic>
    </p:spTree>
    <p:extLst>
      <p:ext uri="{BB962C8B-B14F-4D97-AF65-F5344CB8AC3E}">
        <p14:creationId xmlns:p14="http://schemas.microsoft.com/office/powerpoint/2010/main" val="274489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1508346692"/>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Guidage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Charge de travail</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Contrôle explicite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Actions explicites et contrôle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Adaptabilité</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Flexibilité, prise en compte de l’expérience utilisateur</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Gestion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dénominations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Adéquation entre objet /information et son référent</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Homogénéité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Logique d’usage (au sein d’une même application)</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Compatibilité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Caractéristiques similaires entre différentes applications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117374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Adaptabilité</a:t>
            </a:r>
          </a:p>
        </p:txBody>
      </p:sp>
      <p:sp>
        <p:nvSpPr>
          <p:cNvPr id="5" name="Rectangle 3">
            <a:extLst>
              <a:ext uri="{FF2B5EF4-FFF2-40B4-BE49-F238E27FC236}">
                <a16:creationId xmlns:a16="http://schemas.microsoft.com/office/drawing/2014/main" id="{BA960217-BF70-4463-99BA-239D5B1FAEE5}"/>
              </a:ext>
            </a:extLst>
          </p:cNvPr>
          <p:cNvSpPr txBox="1">
            <a:spLocks noChangeArrowheads="1"/>
          </p:cNvSpPr>
          <p:nvPr/>
        </p:nvSpPr>
        <p:spPr>
          <a:xfrm>
            <a:off x="1776907" y="1484784"/>
            <a:ext cx="7772400" cy="199309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anose="020F0502020204030204" pitchFamily="34" charset="0"/>
                <a:cs typeface="Calibri" panose="020F0502020204030204" pitchFamily="34" charset="0"/>
              </a:rPr>
              <a:t>La capacité à réagir selon le contexte et selon les besoins et les préférences des utilisateurs. L’IHM doit être doté d’une certaine flexibilité où il serait pris en compte de l'expérience de l'utilisateur. Il s’agit d’adapter l’IHM aux novices comme aux plus expérimentés.</a:t>
            </a:r>
          </a:p>
        </p:txBody>
      </p:sp>
      <p:sp>
        <p:nvSpPr>
          <p:cNvPr id="12" name="Rectangle 3">
            <a:extLst>
              <a:ext uri="{FF2B5EF4-FFF2-40B4-BE49-F238E27FC236}">
                <a16:creationId xmlns:a16="http://schemas.microsoft.com/office/drawing/2014/main" id="{6D78E59F-F49A-430B-A5D0-C1230988C5BF}"/>
              </a:ext>
            </a:extLst>
          </p:cNvPr>
          <p:cNvSpPr txBox="1">
            <a:spLocks noChangeArrowheads="1"/>
          </p:cNvSpPr>
          <p:nvPr/>
        </p:nvSpPr>
        <p:spPr>
          <a:xfrm>
            <a:off x="1768948" y="3425370"/>
            <a:ext cx="4687092" cy="1770518"/>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algn="just">
              <a:buFont typeface="Wingdings" panose="05000000000000000000" pitchFamily="2" charset="2"/>
              <a:buChar char="§"/>
            </a:pPr>
            <a:r>
              <a:rPr lang="fr-FR" sz="2000" b="1" dirty="0">
                <a:latin typeface="Calibri" panose="020F0502020204030204" pitchFamily="34" charset="0"/>
                <a:cs typeface="Calibri" panose="020F0502020204030204" pitchFamily="34" charset="0"/>
              </a:rPr>
              <a:t>Exemple 1 :</a:t>
            </a:r>
            <a:r>
              <a:rPr lang="fr-FR" sz="2000" dirty="0">
                <a:latin typeface="Calibri" panose="020F0502020204030204" pitchFamily="34" charset="0"/>
                <a:cs typeface="Calibri" panose="020F0502020204030204" pitchFamily="34" charset="0"/>
              </a:rPr>
              <a:t> sous le bloc-notes, enregistrer le document en cours via l’item ‘Enregistrer’ du menu ‘Fichier’ ou via les raccourcis,</a:t>
            </a:r>
          </a:p>
          <a:p>
            <a:pPr algn="just">
              <a:buFont typeface="Wingdings" panose="05000000000000000000" pitchFamily="2" charset="2"/>
              <a:buChar char="§"/>
            </a:pPr>
            <a:r>
              <a:rPr lang="fr-FR" sz="2000" b="1" dirty="0">
                <a:latin typeface="Calibri" panose="020F0502020204030204" pitchFamily="34" charset="0"/>
                <a:cs typeface="Calibri" panose="020F0502020204030204" pitchFamily="34" charset="0"/>
              </a:rPr>
              <a:t>Exemple 2 : </a:t>
            </a:r>
            <a:r>
              <a:rPr lang="fr-FR" sz="2000" dirty="0">
                <a:latin typeface="Calibri" panose="020F0502020204030204" pitchFamily="34" charset="0"/>
                <a:cs typeface="Calibri" panose="020F0502020204030204" pitchFamily="34" charset="0"/>
              </a:rPr>
              <a:t>usage ou non du quadrillage, la règle ou même le zoom.</a:t>
            </a:r>
          </a:p>
        </p:txBody>
      </p:sp>
      <p:pic>
        <p:nvPicPr>
          <p:cNvPr id="3" name="Image 2">
            <a:extLst>
              <a:ext uri="{FF2B5EF4-FFF2-40B4-BE49-F238E27FC236}">
                <a16:creationId xmlns:a16="http://schemas.microsoft.com/office/drawing/2014/main" id="{49BA612A-2108-4595-A931-24239A9355A7}"/>
              </a:ext>
            </a:extLst>
          </p:cNvPr>
          <p:cNvPicPr>
            <a:picLocks noChangeAspect="1"/>
          </p:cNvPicPr>
          <p:nvPr/>
        </p:nvPicPr>
        <p:blipFill>
          <a:blip r:embed="rId3"/>
          <a:stretch>
            <a:fillRect/>
          </a:stretch>
        </p:blipFill>
        <p:spPr>
          <a:xfrm>
            <a:off x="6528572" y="3510533"/>
            <a:ext cx="1630309" cy="1908000"/>
          </a:xfrm>
          <a:prstGeom prst="rect">
            <a:avLst/>
          </a:prstGeom>
          <a:ln>
            <a:solidFill>
              <a:schemeClr val="accent1"/>
            </a:solidFill>
          </a:ln>
        </p:spPr>
      </p:pic>
      <p:pic>
        <p:nvPicPr>
          <p:cNvPr id="8" name="Image 7">
            <a:extLst>
              <a:ext uri="{FF2B5EF4-FFF2-40B4-BE49-F238E27FC236}">
                <a16:creationId xmlns:a16="http://schemas.microsoft.com/office/drawing/2014/main" id="{A3C25E75-5C33-429A-AFAC-8A9B93738E71}"/>
              </a:ext>
            </a:extLst>
          </p:cNvPr>
          <p:cNvPicPr>
            <a:picLocks noChangeAspect="1"/>
          </p:cNvPicPr>
          <p:nvPr/>
        </p:nvPicPr>
        <p:blipFill>
          <a:blip r:embed="rId4"/>
          <a:stretch>
            <a:fillRect/>
          </a:stretch>
        </p:blipFill>
        <p:spPr>
          <a:xfrm>
            <a:off x="8408069" y="4050622"/>
            <a:ext cx="2282475" cy="1476000"/>
          </a:xfrm>
          <a:prstGeom prst="rect">
            <a:avLst/>
          </a:prstGeom>
          <a:ln>
            <a:solidFill>
              <a:schemeClr val="accent1"/>
            </a:solidFill>
          </a:ln>
        </p:spPr>
      </p:pic>
      <p:pic>
        <p:nvPicPr>
          <p:cNvPr id="4" name="Image 3">
            <a:extLst>
              <a:ext uri="{FF2B5EF4-FFF2-40B4-BE49-F238E27FC236}">
                <a16:creationId xmlns:a16="http://schemas.microsoft.com/office/drawing/2014/main" id="{8542534C-0AF9-413F-82B6-E713C82643BA}"/>
              </a:ext>
            </a:extLst>
          </p:cNvPr>
          <p:cNvPicPr>
            <a:picLocks noChangeAspect="1"/>
          </p:cNvPicPr>
          <p:nvPr/>
        </p:nvPicPr>
        <p:blipFill>
          <a:blip r:embed="rId5"/>
          <a:stretch>
            <a:fillRect/>
          </a:stretch>
        </p:blipFill>
        <p:spPr>
          <a:xfrm>
            <a:off x="9861723" y="434105"/>
            <a:ext cx="2066925" cy="3533775"/>
          </a:xfrm>
          <a:prstGeom prst="rect">
            <a:avLst/>
          </a:prstGeom>
        </p:spPr>
      </p:pic>
      <p:sp>
        <p:nvSpPr>
          <p:cNvPr id="9" name="Rectangle 3">
            <a:extLst>
              <a:ext uri="{FF2B5EF4-FFF2-40B4-BE49-F238E27FC236}">
                <a16:creationId xmlns:a16="http://schemas.microsoft.com/office/drawing/2014/main" id="{04F2A50E-640B-49E6-B9B4-E54581893964}"/>
              </a:ext>
            </a:extLst>
          </p:cNvPr>
          <p:cNvSpPr txBox="1">
            <a:spLocks noChangeArrowheads="1"/>
          </p:cNvSpPr>
          <p:nvPr/>
        </p:nvSpPr>
        <p:spPr>
          <a:xfrm>
            <a:off x="1946176" y="5373215"/>
            <a:ext cx="5085928" cy="1280855"/>
          </a:xfrm>
          <a:prstGeom prst="rect">
            <a:avLst/>
          </a:prstGeom>
          <a:ln>
            <a:solidFill>
              <a:schemeClr val="accent1"/>
            </a:solidFill>
          </a:ln>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7" name="Image 6">
            <a:extLst>
              <a:ext uri="{FF2B5EF4-FFF2-40B4-BE49-F238E27FC236}">
                <a16:creationId xmlns:a16="http://schemas.microsoft.com/office/drawing/2014/main" id="{F3310FF7-E122-4A7B-A938-280729327EE4}"/>
              </a:ext>
            </a:extLst>
          </p:cNvPr>
          <p:cNvPicPr>
            <a:picLocks noChangeAspect="1"/>
          </p:cNvPicPr>
          <p:nvPr/>
        </p:nvPicPr>
        <p:blipFill>
          <a:blip r:embed="rId6"/>
          <a:stretch>
            <a:fillRect/>
          </a:stretch>
        </p:blipFill>
        <p:spPr>
          <a:xfrm>
            <a:off x="3575720" y="5662951"/>
            <a:ext cx="3324225" cy="771525"/>
          </a:xfrm>
          <a:prstGeom prst="rect">
            <a:avLst/>
          </a:prstGeom>
        </p:spPr>
      </p:pic>
    </p:spTree>
    <p:extLst>
      <p:ext uri="{BB962C8B-B14F-4D97-AF65-F5344CB8AC3E}">
        <p14:creationId xmlns:p14="http://schemas.microsoft.com/office/powerpoint/2010/main" val="88540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3568636748"/>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Guidage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Charge de travail</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Contrôle explicite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Actions explicites et contrôle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Adaptabilité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Flexibilité, prise en compte de l’expérience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Gestion des erreurs</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dénominations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Adéquation entre objet /information et son référent</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Homogénéité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Logique d’usage (au sein d’une même application)</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Compatibilité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Caractéristiques similaires entre différentes applications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409907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Gestion des erreurs</a:t>
            </a:r>
          </a:p>
        </p:txBody>
      </p:sp>
      <p:sp>
        <p:nvSpPr>
          <p:cNvPr id="5" name="Rectangle 3">
            <a:extLst>
              <a:ext uri="{FF2B5EF4-FFF2-40B4-BE49-F238E27FC236}">
                <a16:creationId xmlns:a16="http://schemas.microsoft.com/office/drawing/2014/main" id="{BA960217-BF70-4463-99BA-239D5B1FAEE5}"/>
              </a:ext>
            </a:extLst>
          </p:cNvPr>
          <p:cNvSpPr txBox="1">
            <a:spLocks noChangeArrowheads="1"/>
          </p:cNvSpPr>
          <p:nvPr/>
        </p:nvSpPr>
        <p:spPr>
          <a:xfrm>
            <a:off x="1776907" y="1484784"/>
            <a:ext cx="8299648" cy="199309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anose="020F0502020204030204" pitchFamily="34" charset="0"/>
                <a:cs typeface="Calibri" panose="020F0502020204030204" pitchFamily="34" charset="0"/>
              </a:rPr>
              <a:t>Détecter et prévenir les erreurs d’entrées ou les actions dangereuses telles que la confirmation d’une suppression d’un fichier. Il faudrait toutefois donner des informations à l’utilisateur sur la nature de son erreur, et lui mettre des moyens à disposition pour que l’utilisateur puisse corriger ses erreurs.</a:t>
            </a:r>
          </a:p>
        </p:txBody>
      </p:sp>
      <p:pic>
        <p:nvPicPr>
          <p:cNvPr id="4" name="Image 3">
            <a:extLst>
              <a:ext uri="{FF2B5EF4-FFF2-40B4-BE49-F238E27FC236}">
                <a16:creationId xmlns:a16="http://schemas.microsoft.com/office/drawing/2014/main" id="{B2B919AE-11EB-4153-9C29-D2DBC1B2BDC6}"/>
              </a:ext>
            </a:extLst>
          </p:cNvPr>
          <p:cNvPicPr>
            <a:picLocks noChangeAspect="1"/>
          </p:cNvPicPr>
          <p:nvPr/>
        </p:nvPicPr>
        <p:blipFill>
          <a:blip r:embed="rId3"/>
          <a:stretch>
            <a:fillRect/>
          </a:stretch>
        </p:blipFill>
        <p:spPr>
          <a:xfrm>
            <a:off x="983432" y="3429001"/>
            <a:ext cx="3454997" cy="1700078"/>
          </a:xfrm>
          <a:prstGeom prst="rect">
            <a:avLst/>
          </a:prstGeom>
          <a:ln>
            <a:solidFill>
              <a:schemeClr val="accent1"/>
            </a:solidFill>
          </a:ln>
        </p:spPr>
      </p:pic>
      <p:pic>
        <p:nvPicPr>
          <p:cNvPr id="7" name="Image 6">
            <a:extLst>
              <a:ext uri="{FF2B5EF4-FFF2-40B4-BE49-F238E27FC236}">
                <a16:creationId xmlns:a16="http://schemas.microsoft.com/office/drawing/2014/main" id="{6F3F3CA4-14C1-4D50-998C-3BC656C41C27}"/>
              </a:ext>
            </a:extLst>
          </p:cNvPr>
          <p:cNvPicPr>
            <a:picLocks noChangeAspect="1"/>
          </p:cNvPicPr>
          <p:nvPr/>
        </p:nvPicPr>
        <p:blipFill>
          <a:blip r:embed="rId4"/>
          <a:stretch>
            <a:fillRect/>
          </a:stretch>
        </p:blipFill>
        <p:spPr>
          <a:xfrm>
            <a:off x="4583832" y="3356992"/>
            <a:ext cx="2441590" cy="1787740"/>
          </a:xfrm>
          <a:prstGeom prst="rect">
            <a:avLst/>
          </a:prstGeom>
          <a:ln>
            <a:solidFill>
              <a:schemeClr val="accent1"/>
            </a:solidFill>
          </a:ln>
        </p:spPr>
      </p:pic>
      <p:sp>
        <p:nvSpPr>
          <p:cNvPr id="6" name="Rectangle 3">
            <a:extLst>
              <a:ext uri="{FF2B5EF4-FFF2-40B4-BE49-F238E27FC236}">
                <a16:creationId xmlns:a16="http://schemas.microsoft.com/office/drawing/2014/main" id="{1B43898A-3C44-493A-9086-1631D6307392}"/>
              </a:ext>
            </a:extLst>
          </p:cNvPr>
          <p:cNvSpPr txBox="1">
            <a:spLocks noChangeArrowheads="1"/>
          </p:cNvSpPr>
          <p:nvPr/>
        </p:nvSpPr>
        <p:spPr>
          <a:xfrm>
            <a:off x="1946176" y="5373215"/>
            <a:ext cx="5085928" cy="1280855"/>
          </a:xfrm>
          <a:prstGeom prst="rect">
            <a:avLst/>
          </a:prstGeom>
          <a:ln>
            <a:noFill/>
          </a:ln>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3" name="Image 2">
            <a:extLst>
              <a:ext uri="{FF2B5EF4-FFF2-40B4-BE49-F238E27FC236}">
                <a16:creationId xmlns:a16="http://schemas.microsoft.com/office/drawing/2014/main" id="{BE1D59FD-8280-4C29-8FA2-AB8DADC0CF74}"/>
              </a:ext>
            </a:extLst>
          </p:cNvPr>
          <p:cNvPicPr>
            <a:picLocks noChangeAspect="1"/>
          </p:cNvPicPr>
          <p:nvPr/>
        </p:nvPicPr>
        <p:blipFill>
          <a:blip r:embed="rId5"/>
          <a:stretch>
            <a:fillRect/>
          </a:stretch>
        </p:blipFill>
        <p:spPr>
          <a:xfrm>
            <a:off x="3359696" y="5733256"/>
            <a:ext cx="3333750" cy="781050"/>
          </a:xfrm>
          <a:prstGeom prst="rect">
            <a:avLst/>
          </a:prstGeom>
        </p:spPr>
      </p:pic>
      <p:pic>
        <p:nvPicPr>
          <p:cNvPr id="9" name="Image 8">
            <a:extLst>
              <a:ext uri="{FF2B5EF4-FFF2-40B4-BE49-F238E27FC236}">
                <a16:creationId xmlns:a16="http://schemas.microsoft.com/office/drawing/2014/main" id="{B85A7870-C338-4D81-857B-792BAEECE403}"/>
              </a:ext>
            </a:extLst>
          </p:cNvPr>
          <p:cNvPicPr>
            <a:picLocks noChangeAspect="1"/>
          </p:cNvPicPr>
          <p:nvPr/>
        </p:nvPicPr>
        <p:blipFill>
          <a:blip r:embed="rId6"/>
          <a:stretch>
            <a:fillRect/>
          </a:stretch>
        </p:blipFill>
        <p:spPr>
          <a:xfrm>
            <a:off x="7227887" y="3429000"/>
            <a:ext cx="3476625" cy="714375"/>
          </a:xfrm>
          <a:prstGeom prst="rect">
            <a:avLst/>
          </a:prstGeom>
        </p:spPr>
      </p:pic>
      <p:pic>
        <p:nvPicPr>
          <p:cNvPr id="11" name="Image 10">
            <a:extLst>
              <a:ext uri="{FF2B5EF4-FFF2-40B4-BE49-F238E27FC236}">
                <a16:creationId xmlns:a16="http://schemas.microsoft.com/office/drawing/2014/main" id="{682979C6-FC46-4AC1-A82A-9FD3759319B8}"/>
              </a:ext>
            </a:extLst>
          </p:cNvPr>
          <p:cNvPicPr>
            <a:picLocks noChangeAspect="1"/>
          </p:cNvPicPr>
          <p:nvPr/>
        </p:nvPicPr>
        <p:blipFill>
          <a:blip r:embed="rId7"/>
          <a:stretch>
            <a:fillRect/>
          </a:stretch>
        </p:blipFill>
        <p:spPr>
          <a:xfrm>
            <a:off x="7248128" y="4293096"/>
            <a:ext cx="2162175" cy="1009650"/>
          </a:xfrm>
          <a:prstGeom prst="rect">
            <a:avLst/>
          </a:prstGeom>
        </p:spPr>
      </p:pic>
      <p:pic>
        <p:nvPicPr>
          <p:cNvPr id="10" name="Image 9">
            <a:hlinkClick r:id="rId8"/>
            <a:extLst>
              <a:ext uri="{FF2B5EF4-FFF2-40B4-BE49-F238E27FC236}">
                <a16:creationId xmlns:a16="http://schemas.microsoft.com/office/drawing/2014/main" id="{F43E2A69-3AAC-441F-9C09-76F4854FC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9736" y="547891"/>
            <a:ext cx="576064" cy="576064"/>
          </a:xfrm>
          <a:prstGeom prst="rect">
            <a:avLst/>
          </a:prstGeom>
        </p:spPr>
      </p:pic>
    </p:spTree>
    <p:extLst>
      <p:ext uri="{BB962C8B-B14F-4D97-AF65-F5344CB8AC3E}">
        <p14:creationId xmlns:p14="http://schemas.microsoft.com/office/powerpoint/2010/main" val="74621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Introduction</a:t>
            </a:r>
          </a:p>
        </p:txBody>
      </p:sp>
      <p:sp>
        <p:nvSpPr>
          <p:cNvPr id="3" name="Rectangle 2"/>
          <p:cNvSpPr txBox="1">
            <a:spLocks noChangeArrowheads="1"/>
          </p:cNvSpPr>
          <p:nvPr/>
        </p:nvSpPr>
        <p:spPr>
          <a:xfrm>
            <a:off x="1775520" y="1412776"/>
            <a:ext cx="8280920" cy="501776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r>
              <a:rPr lang="fr-FR" sz="2800" b="0" dirty="0">
                <a:latin typeface="Calibri" panose="020F0502020204030204" pitchFamily="34" charset="0"/>
                <a:ea typeface="CMU Serif" pitchFamily="2" charset="0"/>
                <a:cs typeface="Calibri" panose="020F0502020204030204" pitchFamily="34" charset="0"/>
              </a:rPr>
              <a:t>Il existe de nombreuses recommandations recensées dans des guides ergonomiques. Ces recommandations sont organisées par critères au sein de référentiels, telles que :</a:t>
            </a:r>
          </a:p>
          <a:p>
            <a:endParaRPr lang="fr-FR" sz="1600" b="0" dirty="0">
              <a:latin typeface="Calibri" panose="020F0502020204030204" pitchFamily="34" charset="0"/>
              <a:ea typeface="CMU Serif" pitchFamily="2" charset="0"/>
              <a:cs typeface="Calibri" panose="020F0502020204030204" pitchFamily="34" charset="0"/>
            </a:endParaRPr>
          </a:p>
          <a:p>
            <a:pPr marL="457200" indent="-457200">
              <a:buFont typeface="Arial" panose="020B0604020202020204" pitchFamily="34" charset="0"/>
              <a:buChar char="•"/>
            </a:pPr>
            <a:r>
              <a:rPr lang="fr-FR" sz="2800" b="0" dirty="0">
                <a:latin typeface="Calibri" panose="020F0502020204030204" pitchFamily="34" charset="0"/>
                <a:ea typeface="CMU Serif" pitchFamily="2" charset="0"/>
                <a:cs typeface="Calibri" panose="020F0502020204030204" pitchFamily="34" charset="0"/>
              </a:rPr>
              <a:t>Le guide de conception de Smith et </a:t>
            </a:r>
            <a:r>
              <a:rPr lang="fr-FR" sz="2800" b="0" dirty="0" err="1">
                <a:latin typeface="Calibri" panose="020F0502020204030204" pitchFamily="34" charset="0"/>
                <a:ea typeface="CMU Serif" pitchFamily="2" charset="0"/>
                <a:cs typeface="Calibri" panose="020F0502020204030204" pitchFamily="34" charset="0"/>
              </a:rPr>
              <a:t>Mosier</a:t>
            </a:r>
            <a:r>
              <a:rPr lang="fr-FR" sz="2800" b="0" dirty="0">
                <a:latin typeface="Calibri" panose="020F0502020204030204" pitchFamily="34" charset="0"/>
                <a:ea typeface="CMU Serif" pitchFamily="2" charset="0"/>
                <a:cs typeface="Calibri" panose="020F0502020204030204" pitchFamily="34" charset="0"/>
              </a:rPr>
              <a:t>, Ergonomie en 128 points (BIT, IRSST)</a:t>
            </a:r>
          </a:p>
          <a:p>
            <a:pPr marL="457200" indent="-457200">
              <a:buFont typeface="Arial" panose="020B0604020202020204" pitchFamily="34" charset="0"/>
              <a:buChar char="•"/>
            </a:pPr>
            <a:r>
              <a:rPr lang="fr-FR" sz="2800" b="0" dirty="0">
                <a:latin typeface="Calibri" panose="020F0502020204030204" pitchFamily="34" charset="0"/>
                <a:ea typeface="CMU Serif" pitchFamily="2" charset="0"/>
                <a:cs typeface="Calibri" panose="020F0502020204030204" pitchFamily="34" charset="0"/>
              </a:rPr>
              <a:t>Les compilations de règles: </a:t>
            </a:r>
            <a:r>
              <a:rPr lang="fr-FR" sz="2800" b="0" dirty="0" err="1">
                <a:latin typeface="Calibri" panose="020F0502020204030204" pitchFamily="34" charset="0"/>
                <a:ea typeface="CMU Serif" pitchFamily="2" charset="0"/>
                <a:cs typeface="Calibri" panose="020F0502020204030204" pitchFamily="34" charset="0"/>
              </a:rPr>
              <a:t>Vanderdonckt</a:t>
            </a:r>
            <a:r>
              <a:rPr lang="fr-FR" sz="2800" b="0" dirty="0">
                <a:latin typeface="Calibri" panose="020F0502020204030204" pitchFamily="34" charset="0"/>
                <a:ea typeface="CMU Serif" pitchFamily="2" charset="0"/>
                <a:cs typeface="Calibri" panose="020F0502020204030204" pitchFamily="34" charset="0"/>
              </a:rPr>
              <a:t> (1992, + de 3000 règles)</a:t>
            </a:r>
          </a:p>
          <a:p>
            <a:pPr marL="457200" indent="-457200">
              <a:buFont typeface="Arial" panose="020B0604020202020204" pitchFamily="34" charset="0"/>
              <a:buChar char="•"/>
            </a:pPr>
            <a:r>
              <a:rPr lang="fr-FR" sz="2800" b="0" dirty="0">
                <a:latin typeface="Calibri" panose="020F0502020204030204" pitchFamily="34" charset="0"/>
                <a:ea typeface="CMU Serif" pitchFamily="2" charset="0"/>
                <a:cs typeface="Calibri" panose="020F0502020204030204" pitchFamily="34" charset="0"/>
              </a:rPr>
              <a:t>Les 10 recommandations de Nielsen</a:t>
            </a:r>
          </a:p>
          <a:p>
            <a:pPr marL="457200" indent="-457200">
              <a:buFont typeface="Arial" panose="020B0604020202020204" pitchFamily="34" charset="0"/>
              <a:buChar char="•"/>
            </a:pPr>
            <a:r>
              <a:rPr lang="fr-FR" sz="2800" b="0" dirty="0">
                <a:latin typeface="Calibri" panose="020F0502020204030204" pitchFamily="34" charset="0"/>
                <a:cs typeface="Calibri" panose="020F0502020204030204" pitchFamily="34" charset="0"/>
              </a:rPr>
              <a:t>Le design standard : ISO 9241</a:t>
            </a:r>
          </a:p>
          <a:p>
            <a:pPr marL="457200" indent="-457200">
              <a:buFont typeface="Arial" panose="020B0604020202020204" pitchFamily="34" charset="0"/>
              <a:buChar char="•"/>
            </a:pPr>
            <a:r>
              <a:rPr lang="fr-FR" sz="2800" dirty="0">
                <a:latin typeface="Calibri" panose="020F0502020204030204" pitchFamily="34" charset="0"/>
                <a:cs typeface="Calibri" panose="020F0502020204030204" pitchFamily="34" charset="0"/>
              </a:rPr>
              <a:t>Le référentiel de [Bastien et Scapin, 1993]</a:t>
            </a:r>
          </a:p>
        </p:txBody>
      </p:sp>
    </p:spTree>
    <p:extLst>
      <p:ext uri="{BB962C8B-B14F-4D97-AF65-F5344CB8AC3E}">
        <p14:creationId xmlns:p14="http://schemas.microsoft.com/office/powerpoint/2010/main" val="169335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867277670"/>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Guidage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Charge de travail</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Contrôle explicite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Actions explicites et contrôle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Adaptabilité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Flexibilité, prise en compte de l’expérience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Gestion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dénominations</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Adéquation entre objet /information et son référent</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Homogénéité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Logique d’usage (au sein d’une même application)</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Compatibilité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Caractéristiques similaires entre différentes applications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383393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Signifiance des codes et dénominations</a:t>
            </a:r>
          </a:p>
        </p:txBody>
      </p:sp>
      <p:sp>
        <p:nvSpPr>
          <p:cNvPr id="5" name="Rectangle 3">
            <a:extLst>
              <a:ext uri="{FF2B5EF4-FFF2-40B4-BE49-F238E27FC236}">
                <a16:creationId xmlns:a16="http://schemas.microsoft.com/office/drawing/2014/main" id="{BA960217-BF70-4463-99BA-239D5B1FAEE5}"/>
              </a:ext>
            </a:extLst>
          </p:cNvPr>
          <p:cNvSpPr txBox="1">
            <a:spLocks noChangeArrowheads="1"/>
          </p:cNvSpPr>
          <p:nvPr/>
        </p:nvSpPr>
        <p:spPr>
          <a:xfrm>
            <a:off x="1776907" y="1484784"/>
            <a:ext cx="8299648" cy="252028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anose="020F0502020204030204" pitchFamily="34" charset="0"/>
                <a:cs typeface="Calibri" panose="020F0502020204030204" pitchFamily="34" charset="0"/>
              </a:rPr>
              <a:t>L’adéquation entre l'objet ou l'information affichée ou entrée, et son référent.</a:t>
            </a:r>
          </a:p>
          <a:p>
            <a:pPr marL="64008" indent="0" algn="just">
              <a:buNone/>
            </a:pPr>
            <a:r>
              <a:rPr lang="fr-FR" sz="2400" dirty="0">
                <a:latin typeface="Calibri" panose="020F0502020204030204" pitchFamily="34" charset="0"/>
                <a:cs typeface="Calibri" panose="020F0502020204030204" pitchFamily="34" charset="0"/>
              </a:rPr>
              <a:t>Si les codes et les dénominations ne sont pas assez significatifs ceci peut mener à des erreurs, donc il doit y avoir une cohérence entre une icône ou un symbole et leur signification afin d’être compris par l’utilisateur.</a:t>
            </a:r>
          </a:p>
        </p:txBody>
      </p:sp>
      <p:pic>
        <p:nvPicPr>
          <p:cNvPr id="4" name="Image 3">
            <a:extLst>
              <a:ext uri="{FF2B5EF4-FFF2-40B4-BE49-F238E27FC236}">
                <a16:creationId xmlns:a16="http://schemas.microsoft.com/office/drawing/2014/main" id="{9C675B8F-61E3-45E4-BE07-1F2BA40ADDA7}"/>
              </a:ext>
            </a:extLst>
          </p:cNvPr>
          <p:cNvPicPr>
            <a:picLocks noChangeAspect="1"/>
          </p:cNvPicPr>
          <p:nvPr/>
        </p:nvPicPr>
        <p:blipFill>
          <a:blip r:embed="rId3"/>
          <a:stretch>
            <a:fillRect/>
          </a:stretch>
        </p:blipFill>
        <p:spPr>
          <a:xfrm>
            <a:off x="10076555" y="1364432"/>
            <a:ext cx="1790700" cy="2543175"/>
          </a:xfrm>
          <a:prstGeom prst="rect">
            <a:avLst/>
          </a:prstGeom>
          <a:ln>
            <a:solidFill>
              <a:schemeClr val="accent1"/>
            </a:solidFill>
          </a:ln>
        </p:spPr>
      </p:pic>
      <p:pic>
        <p:nvPicPr>
          <p:cNvPr id="7" name="Image 6">
            <a:extLst>
              <a:ext uri="{FF2B5EF4-FFF2-40B4-BE49-F238E27FC236}">
                <a16:creationId xmlns:a16="http://schemas.microsoft.com/office/drawing/2014/main" id="{DFE3517E-AFE4-4B91-81B6-91EB1F051C92}"/>
              </a:ext>
            </a:extLst>
          </p:cNvPr>
          <p:cNvPicPr>
            <a:picLocks noChangeAspect="1"/>
          </p:cNvPicPr>
          <p:nvPr/>
        </p:nvPicPr>
        <p:blipFill>
          <a:blip r:embed="rId4"/>
          <a:stretch>
            <a:fillRect/>
          </a:stretch>
        </p:blipFill>
        <p:spPr>
          <a:xfrm>
            <a:off x="6744072" y="3429001"/>
            <a:ext cx="2173923" cy="1879154"/>
          </a:xfrm>
          <a:prstGeom prst="rect">
            <a:avLst/>
          </a:prstGeom>
          <a:ln>
            <a:solidFill>
              <a:schemeClr val="accent1"/>
            </a:solidFill>
          </a:ln>
        </p:spPr>
      </p:pic>
      <p:sp>
        <p:nvSpPr>
          <p:cNvPr id="6" name="Rectangle 3">
            <a:extLst>
              <a:ext uri="{FF2B5EF4-FFF2-40B4-BE49-F238E27FC236}">
                <a16:creationId xmlns:a16="http://schemas.microsoft.com/office/drawing/2014/main" id="{0B863196-32E6-41C5-A200-495F9E5473DE}"/>
              </a:ext>
            </a:extLst>
          </p:cNvPr>
          <p:cNvSpPr txBox="1">
            <a:spLocks noChangeArrowheads="1"/>
          </p:cNvSpPr>
          <p:nvPr/>
        </p:nvSpPr>
        <p:spPr>
          <a:xfrm>
            <a:off x="1946176" y="5373215"/>
            <a:ext cx="5085928" cy="1280855"/>
          </a:xfrm>
          <a:prstGeom prst="rect">
            <a:avLst/>
          </a:prstGeom>
          <a:ln>
            <a:noFill/>
          </a:ln>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3" name="Image 2">
            <a:extLst>
              <a:ext uri="{FF2B5EF4-FFF2-40B4-BE49-F238E27FC236}">
                <a16:creationId xmlns:a16="http://schemas.microsoft.com/office/drawing/2014/main" id="{CC244FA2-9827-45B4-A12D-614DA21022FB}"/>
              </a:ext>
            </a:extLst>
          </p:cNvPr>
          <p:cNvPicPr>
            <a:picLocks noChangeAspect="1"/>
          </p:cNvPicPr>
          <p:nvPr/>
        </p:nvPicPr>
        <p:blipFill>
          <a:blip r:embed="rId5"/>
          <a:stretch>
            <a:fillRect/>
          </a:stretch>
        </p:blipFill>
        <p:spPr>
          <a:xfrm>
            <a:off x="3354182" y="5715454"/>
            <a:ext cx="7134306" cy="849704"/>
          </a:xfrm>
          <a:prstGeom prst="rect">
            <a:avLst/>
          </a:prstGeom>
        </p:spPr>
      </p:pic>
      <p:pic>
        <p:nvPicPr>
          <p:cNvPr id="8" name="Image 7">
            <a:hlinkClick r:id="rId6"/>
            <a:extLst>
              <a:ext uri="{FF2B5EF4-FFF2-40B4-BE49-F238E27FC236}">
                <a16:creationId xmlns:a16="http://schemas.microsoft.com/office/drawing/2014/main" id="{13E1E78D-F6E8-4FC5-BC5F-669A79D4C0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7335" y="560512"/>
            <a:ext cx="576064" cy="576064"/>
          </a:xfrm>
          <a:prstGeom prst="rect">
            <a:avLst/>
          </a:prstGeom>
        </p:spPr>
      </p:pic>
    </p:spTree>
    <p:extLst>
      <p:ext uri="{BB962C8B-B14F-4D97-AF65-F5344CB8AC3E}">
        <p14:creationId xmlns:p14="http://schemas.microsoft.com/office/powerpoint/2010/main" val="64898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1021745985"/>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Guidage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Charge de travail</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Contrôle explicite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Actions explicites et contrôle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Adaptabilité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Flexibilité, prise en compte de l’expérience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Gestion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dénominations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Adéquation entre objet /information et son référent</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Homogénéité</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Logique d’usage (au sein d’une même application)</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Compatibilité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Caractéristiques similaires entre différentes applications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327351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Homogénéité</a:t>
            </a:r>
          </a:p>
        </p:txBody>
      </p:sp>
      <p:sp>
        <p:nvSpPr>
          <p:cNvPr id="5" name="Rectangle 3">
            <a:extLst>
              <a:ext uri="{FF2B5EF4-FFF2-40B4-BE49-F238E27FC236}">
                <a16:creationId xmlns:a16="http://schemas.microsoft.com/office/drawing/2014/main" id="{BA960217-BF70-4463-99BA-239D5B1FAEE5}"/>
              </a:ext>
            </a:extLst>
          </p:cNvPr>
          <p:cNvSpPr txBox="1">
            <a:spLocks noChangeArrowheads="1"/>
          </p:cNvSpPr>
          <p:nvPr/>
        </p:nvSpPr>
        <p:spPr>
          <a:xfrm>
            <a:off x="1776907" y="1484784"/>
            <a:ext cx="6263309" cy="126014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anose="020F0502020204030204" pitchFamily="34" charset="0"/>
                <a:cs typeface="Calibri" panose="020F0502020204030204" pitchFamily="34" charset="0"/>
              </a:rPr>
              <a:t>Avoir un système qui conserve la logique d’usage au sein d’une application comme le faite d’utiliser des raccourcis qui se ressemblent au sein d’une même catégorie d’item d’un menu.</a:t>
            </a:r>
          </a:p>
        </p:txBody>
      </p:sp>
      <p:pic>
        <p:nvPicPr>
          <p:cNvPr id="3" name="Image 2">
            <a:extLst>
              <a:ext uri="{FF2B5EF4-FFF2-40B4-BE49-F238E27FC236}">
                <a16:creationId xmlns:a16="http://schemas.microsoft.com/office/drawing/2014/main" id="{6F700C60-75E5-4AF5-8FDA-7E0BBCE35274}"/>
              </a:ext>
            </a:extLst>
          </p:cNvPr>
          <p:cNvPicPr>
            <a:picLocks noChangeAspect="1"/>
          </p:cNvPicPr>
          <p:nvPr/>
        </p:nvPicPr>
        <p:blipFill>
          <a:blip r:embed="rId3"/>
          <a:stretch>
            <a:fillRect/>
          </a:stretch>
        </p:blipFill>
        <p:spPr>
          <a:xfrm>
            <a:off x="8734537" y="1512413"/>
            <a:ext cx="1247663" cy="1859635"/>
          </a:xfrm>
          <a:prstGeom prst="rect">
            <a:avLst/>
          </a:prstGeom>
          <a:ln>
            <a:solidFill>
              <a:schemeClr val="accent1"/>
            </a:solidFill>
          </a:ln>
        </p:spPr>
      </p:pic>
      <p:sp>
        <p:nvSpPr>
          <p:cNvPr id="6" name="Rectangle 3">
            <a:extLst>
              <a:ext uri="{FF2B5EF4-FFF2-40B4-BE49-F238E27FC236}">
                <a16:creationId xmlns:a16="http://schemas.microsoft.com/office/drawing/2014/main" id="{905C0C08-D704-4D2A-ADB0-1802AEC22EFC}"/>
              </a:ext>
            </a:extLst>
          </p:cNvPr>
          <p:cNvSpPr txBox="1">
            <a:spLocks noChangeArrowheads="1"/>
          </p:cNvSpPr>
          <p:nvPr/>
        </p:nvSpPr>
        <p:spPr>
          <a:xfrm>
            <a:off x="1946176" y="4876602"/>
            <a:ext cx="5085928" cy="1280855"/>
          </a:xfrm>
          <a:prstGeom prst="rect">
            <a:avLst/>
          </a:prstGeom>
          <a:ln>
            <a:noFill/>
          </a:ln>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4" name="Image 3">
            <a:extLst>
              <a:ext uri="{FF2B5EF4-FFF2-40B4-BE49-F238E27FC236}">
                <a16:creationId xmlns:a16="http://schemas.microsoft.com/office/drawing/2014/main" id="{6D51C3FC-9198-49E9-86B3-FA7991B6E696}"/>
              </a:ext>
            </a:extLst>
          </p:cNvPr>
          <p:cNvPicPr>
            <a:picLocks noChangeAspect="1"/>
          </p:cNvPicPr>
          <p:nvPr/>
        </p:nvPicPr>
        <p:blipFill>
          <a:blip r:embed="rId4"/>
          <a:stretch>
            <a:fillRect/>
          </a:stretch>
        </p:blipFill>
        <p:spPr>
          <a:xfrm>
            <a:off x="1946176" y="3429000"/>
            <a:ext cx="8362950" cy="1390650"/>
          </a:xfrm>
          <a:prstGeom prst="rect">
            <a:avLst/>
          </a:prstGeom>
        </p:spPr>
      </p:pic>
      <p:pic>
        <p:nvPicPr>
          <p:cNvPr id="8" name="Image 7">
            <a:extLst>
              <a:ext uri="{FF2B5EF4-FFF2-40B4-BE49-F238E27FC236}">
                <a16:creationId xmlns:a16="http://schemas.microsoft.com/office/drawing/2014/main" id="{7589141E-E7D4-41A3-A200-9F46311D7740}"/>
              </a:ext>
            </a:extLst>
          </p:cNvPr>
          <p:cNvPicPr>
            <a:picLocks noChangeAspect="1"/>
          </p:cNvPicPr>
          <p:nvPr/>
        </p:nvPicPr>
        <p:blipFill>
          <a:blip r:embed="rId5"/>
          <a:stretch>
            <a:fillRect/>
          </a:stretch>
        </p:blipFill>
        <p:spPr>
          <a:xfrm>
            <a:off x="3215680" y="5547857"/>
            <a:ext cx="1857375" cy="609600"/>
          </a:xfrm>
          <a:prstGeom prst="rect">
            <a:avLst/>
          </a:prstGeom>
        </p:spPr>
      </p:pic>
      <p:pic>
        <p:nvPicPr>
          <p:cNvPr id="10" name="Image 9">
            <a:extLst>
              <a:ext uri="{FF2B5EF4-FFF2-40B4-BE49-F238E27FC236}">
                <a16:creationId xmlns:a16="http://schemas.microsoft.com/office/drawing/2014/main" id="{0B19B303-670A-4600-9D34-AC810455132C}"/>
              </a:ext>
            </a:extLst>
          </p:cNvPr>
          <p:cNvPicPr>
            <a:picLocks noChangeAspect="1"/>
          </p:cNvPicPr>
          <p:nvPr/>
        </p:nvPicPr>
        <p:blipFill>
          <a:blip r:embed="rId6"/>
          <a:stretch>
            <a:fillRect/>
          </a:stretch>
        </p:blipFill>
        <p:spPr>
          <a:xfrm>
            <a:off x="5528600" y="5517029"/>
            <a:ext cx="1695450" cy="742950"/>
          </a:xfrm>
          <a:prstGeom prst="rect">
            <a:avLst/>
          </a:prstGeom>
        </p:spPr>
      </p:pic>
    </p:spTree>
    <p:extLst>
      <p:ext uri="{BB962C8B-B14F-4D97-AF65-F5344CB8AC3E}">
        <p14:creationId xmlns:p14="http://schemas.microsoft.com/office/powerpoint/2010/main" val="77004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2218159226"/>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Guidage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Charge de travail</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Contrôle explicite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Actions explicites et contrôle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Adaptabilité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Flexibilité, prise en compte de l’expérience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Gestion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dénominations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Adéquation entre objet /information et son référent</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Homogénéité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Logique d’usage (au sein d’une même application)</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Compatibilité</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Caractéristiques similaires entre différentes applications</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1577035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Compatibilité</a:t>
            </a:r>
          </a:p>
        </p:txBody>
      </p:sp>
      <p:sp>
        <p:nvSpPr>
          <p:cNvPr id="5" name="Rectangle 3">
            <a:extLst>
              <a:ext uri="{FF2B5EF4-FFF2-40B4-BE49-F238E27FC236}">
                <a16:creationId xmlns:a16="http://schemas.microsoft.com/office/drawing/2014/main" id="{BA960217-BF70-4463-99BA-239D5B1FAEE5}"/>
              </a:ext>
            </a:extLst>
          </p:cNvPr>
          <p:cNvSpPr txBox="1">
            <a:spLocks noChangeArrowheads="1"/>
          </p:cNvSpPr>
          <p:nvPr/>
        </p:nvSpPr>
        <p:spPr>
          <a:xfrm>
            <a:off x="1776907" y="1484784"/>
            <a:ext cx="8299648" cy="199309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anose="020F0502020204030204" pitchFamily="34" charset="0"/>
                <a:cs typeface="Calibri" panose="020F0502020204030204" pitchFamily="34" charset="0"/>
              </a:rPr>
              <a:t>Avoir une cohérence entre les différentes applications (peut-être</a:t>
            </a:r>
          </a:p>
          <a:p>
            <a:pPr marL="64008" indent="0" algn="just">
              <a:buNone/>
            </a:pPr>
            <a:r>
              <a:rPr lang="fr-FR" sz="2400" dirty="0">
                <a:latin typeface="Calibri" panose="020F0502020204030204" pitchFamily="34" charset="0"/>
                <a:cs typeface="Calibri" panose="020F0502020204030204" pitchFamily="34" charset="0"/>
              </a:rPr>
              <a:t>assimilée à l’homogénéité).</a:t>
            </a:r>
          </a:p>
        </p:txBody>
      </p:sp>
      <p:sp>
        <p:nvSpPr>
          <p:cNvPr id="12" name="Rectangle 3">
            <a:extLst>
              <a:ext uri="{FF2B5EF4-FFF2-40B4-BE49-F238E27FC236}">
                <a16:creationId xmlns:a16="http://schemas.microsoft.com/office/drawing/2014/main" id="{6D78E59F-F49A-430B-A5D0-C1230988C5BF}"/>
              </a:ext>
            </a:extLst>
          </p:cNvPr>
          <p:cNvSpPr txBox="1">
            <a:spLocks noChangeArrowheads="1"/>
          </p:cNvSpPr>
          <p:nvPr/>
        </p:nvSpPr>
        <p:spPr>
          <a:xfrm>
            <a:off x="1776906" y="2420888"/>
            <a:ext cx="8299647" cy="1177338"/>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algn="just">
              <a:buFont typeface="Wingdings" panose="05000000000000000000" pitchFamily="2" charset="2"/>
              <a:buChar char="§"/>
            </a:pPr>
            <a:r>
              <a:rPr lang="fr-FR" sz="2000" b="1" dirty="0">
                <a:latin typeface="Calibri" panose="020F0502020204030204" pitchFamily="34" charset="0"/>
                <a:cs typeface="Calibri" panose="020F0502020204030204" pitchFamily="34" charset="0"/>
              </a:rPr>
              <a:t>Exemple 1 :</a:t>
            </a:r>
            <a:r>
              <a:rPr lang="fr-FR" sz="2000" dirty="0">
                <a:latin typeface="Calibri" panose="020F0502020204030204" pitchFamily="34" charset="0"/>
                <a:cs typeface="Calibri" panose="020F0502020204030204" pitchFamily="34" charset="0"/>
              </a:rPr>
              <a:t> garder les mêmes raccourcis clavier pour la même tâche dans deux applications différentes,</a:t>
            </a:r>
          </a:p>
          <a:p>
            <a:pPr algn="just">
              <a:buFont typeface="Wingdings" panose="05000000000000000000" pitchFamily="2" charset="2"/>
              <a:buChar char="§"/>
            </a:pPr>
            <a:r>
              <a:rPr lang="fr-FR" sz="2000" b="1" dirty="0">
                <a:latin typeface="Calibri" panose="020F0502020204030204" pitchFamily="34" charset="0"/>
                <a:cs typeface="Calibri" panose="020F0502020204030204" pitchFamily="34" charset="0"/>
              </a:rPr>
              <a:t>Exemple 2 : </a:t>
            </a:r>
            <a:r>
              <a:rPr lang="fr-FR" sz="2000" dirty="0">
                <a:latin typeface="Calibri" panose="020F0502020204030204" pitchFamily="34" charset="0"/>
                <a:cs typeface="Calibri" panose="020F0502020204030204" pitchFamily="34" charset="0"/>
              </a:rPr>
              <a:t>même barre du menu entre Word et Excel.</a:t>
            </a:r>
          </a:p>
        </p:txBody>
      </p:sp>
      <p:pic>
        <p:nvPicPr>
          <p:cNvPr id="4" name="Image 3">
            <a:extLst>
              <a:ext uri="{FF2B5EF4-FFF2-40B4-BE49-F238E27FC236}">
                <a16:creationId xmlns:a16="http://schemas.microsoft.com/office/drawing/2014/main" id="{DAF54FC0-11DD-4D4E-B8DA-483EA97C4886}"/>
              </a:ext>
            </a:extLst>
          </p:cNvPr>
          <p:cNvPicPr>
            <a:picLocks noChangeAspect="1"/>
          </p:cNvPicPr>
          <p:nvPr/>
        </p:nvPicPr>
        <p:blipFill>
          <a:blip r:embed="rId3"/>
          <a:stretch>
            <a:fillRect/>
          </a:stretch>
        </p:blipFill>
        <p:spPr>
          <a:xfrm>
            <a:off x="2809875" y="3432026"/>
            <a:ext cx="6572250" cy="1581150"/>
          </a:xfrm>
          <a:prstGeom prst="rect">
            <a:avLst/>
          </a:prstGeom>
          <a:ln>
            <a:solidFill>
              <a:schemeClr val="accent1"/>
            </a:solidFill>
          </a:ln>
        </p:spPr>
      </p:pic>
      <p:pic>
        <p:nvPicPr>
          <p:cNvPr id="7" name="Image 6">
            <a:extLst>
              <a:ext uri="{FF2B5EF4-FFF2-40B4-BE49-F238E27FC236}">
                <a16:creationId xmlns:a16="http://schemas.microsoft.com/office/drawing/2014/main" id="{AAE0BBE3-C9D1-4B5B-B970-C5F8B3BE60BB}"/>
              </a:ext>
            </a:extLst>
          </p:cNvPr>
          <p:cNvPicPr>
            <a:picLocks noChangeAspect="1"/>
          </p:cNvPicPr>
          <p:nvPr/>
        </p:nvPicPr>
        <p:blipFill>
          <a:blip r:embed="rId4"/>
          <a:stretch>
            <a:fillRect/>
          </a:stretch>
        </p:blipFill>
        <p:spPr>
          <a:xfrm>
            <a:off x="3019425" y="5085184"/>
            <a:ext cx="6153150" cy="1323975"/>
          </a:xfrm>
          <a:prstGeom prst="rect">
            <a:avLst/>
          </a:prstGeom>
          <a:ln>
            <a:solidFill>
              <a:schemeClr val="accent1"/>
            </a:solidFill>
          </a:ln>
        </p:spPr>
      </p:pic>
    </p:spTree>
    <p:extLst>
      <p:ext uri="{BB962C8B-B14F-4D97-AF65-F5344CB8AC3E}">
        <p14:creationId xmlns:p14="http://schemas.microsoft.com/office/powerpoint/2010/main" val="328156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48BA212-C491-498A-9ED7-1326E37752B7}"/>
              </a:ext>
            </a:extLst>
          </p:cNvPr>
          <p:cNvSpPr>
            <a:spLocks noGrp="1"/>
          </p:cNvSpPr>
          <p:nvPr>
            <p:ph idx="1"/>
          </p:nvPr>
        </p:nvSpPr>
        <p:spPr/>
        <p:txBody>
          <a:bodyPr/>
          <a:lstStyle/>
          <a:p>
            <a:r>
              <a:rPr lang="fr-FR" dirty="0"/>
              <a:t>Le travail d’un ergonome ?</a:t>
            </a:r>
          </a:p>
        </p:txBody>
      </p:sp>
      <p:sp>
        <p:nvSpPr>
          <p:cNvPr id="5" name="Rectangle 2">
            <a:extLst>
              <a:ext uri="{FF2B5EF4-FFF2-40B4-BE49-F238E27FC236}">
                <a16:creationId xmlns:a16="http://schemas.microsoft.com/office/drawing/2014/main" id="{0B6BF564-18F5-4608-A0B2-3E72F1A87892}"/>
              </a:ext>
            </a:extLst>
          </p:cNvPr>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Conclusion</a:t>
            </a:r>
          </a:p>
        </p:txBody>
      </p:sp>
      <p:pic>
        <p:nvPicPr>
          <p:cNvPr id="6" name="Image 5">
            <a:hlinkClick r:id="rId2"/>
            <a:extLst>
              <a:ext uri="{FF2B5EF4-FFF2-40B4-BE49-F238E27FC236}">
                <a16:creationId xmlns:a16="http://schemas.microsoft.com/office/drawing/2014/main" id="{3E08B68D-DFF1-456D-B6E7-B00CC1DE6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8" y="1839310"/>
            <a:ext cx="576064" cy="576064"/>
          </a:xfrm>
          <a:prstGeom prst="rect">
            <a:avLst/>
          </a:prstGeom>
        </p:spPr>
      </p:pic>
    </p:spTree>
    <p:extLst>
      <p:ext uri="{BB962C8B-B14F-4D97-AF65-F5344CB8AC3E}">
        <p14:creationId xmlns:p14="http://schemas.microsoft.com/office/powerpoint/2010/main" val="165886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sp>
        <p:nvSpPr>
          <p:cNvPr id="3" name="Rectangle 2"/>
          <p:cNvSpPr txBox="1">
            <a:spLocks noChangeArrowheads="1"/>
          </p:cNvSpPr>
          <p:nvPr/>
        </p:nvSpPr>
        <p:spPr>
          <a:xfrm>
            <a:off x="1955540" y="1412776"/>
            <a:ext cx="8280920" cy="482453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r>
              <a:rPr lang="fr-FR" sz="2400" b="0" dirty="0">
                <a:latin typeface="Calibri" panose="020F0502020204030204" pitchFamily="34" charset="0"/>
                <a:ea typeface="CMU Serif" pitchFamily="2" charset="0"/>
                <a:cs typeface="Calibri" panose="020F0502020204030204" pitchFamily="34" charset="0"/>
              </a:rPr>
              <a:t>Christian Bastien et Dominique Scapin sont deux chercheurs français de l’INRIA.</a:t>
            </a:r>
          </a:p>
          <a:p>
            <a:pPr algn="just"/>
            <a:endParaRPr lang="fr-FR" sz="2400" b="0" dirty="0">
              <a:latin typeface="Calibri" panose="020F0502020204030204" pitchFamily="34" charset="0"/>
              <a:ea typeface="CMU Serif" pitchFamily="2" charset="0"/>
              <a:cs typeface="Calibri" panose="020F0502020204030204" pitchFamily="34" charset="0"/>
            </a:endParaRPr>
          </a:p>
          <a:p>
            <a:pPr algn="just"/>
            <a:r>
              <a:rPr lang="fr-FR" sz="2400" b="0" dirty="0">
                <a:latin typeface="Calibri" panose="020F0502020204030204" pitchFamily="34" charset="0"/>
                <a:ea typeface="CMU Serif" pitchFamily="2" charset="0"/>
                <a:cs typeface="Calibri" panose="020F0502020204030204" pitchFamily="34" charset="0"/>
              </a:rPr>
              <a:t>Ils ont publié en 1993 des règles universelles et intemporelles à respecter lors de la conception d’interface ou pour identifier les principaux problèmes d’utilisabilité</a:t>
            </a:r>
          </a:p>
          <a:p>
            <a:endParaRPr lang="fr-FR" sz="2400" b="0" dirty="0">
              <a:latin typeface="Calibri" panose="020F0502020204030204" pitchFamily="34" charset="0"/>
              <a:cs typeface="Calibri" panose="020F0502020204030204" pitchFamily="34" charset="0"/>
            </a:endParaRPr>
          </a:p>
          <a:p>
            <a:r>
              <a:rPr lang="fr-FR" sz="2400" b="0" u="sng" dirty="0">
                <a:latin typeface="Calibri" panose="020F0502020204030204" pitchFamily="34" charset="0"/>
                <a:cs typeface="Calibri" panose="020F0502020204030204" pitchFamily="34" charset="0"/>
              </a:rPr>
              <a:t>Pourquoi ces principes:</a:t>
            </a:r>
          </a:p>
          <a:p>
            <a:pPr marL="457200" indent="-457200">
              <a:buFont typeface="Arial" panose="020B0604020202020204" pitchFamily="34" charset="0"/>
              <a:buChar char="•"/>
            </a:pPr>
            <a:r>
              <a:rPr lang="fr-FR" sz="2400" b="0" dirty="0">
                <a:latin typeface="Calibri" panose="020F0502020204030204" pitchFamily="34" charset="0"/>
                <a:cs typeface="Calibri" panose="020F0502020204030204" pitchFamily="34" charset="0"/>
              </a:rPr>
              <a:t>Avoir une base de discussion commune</a:t>
            </a:r>
          </a:p>
          <a:p>
            <a:pPr marL="457200" indent="-457200">
              <a:buFont typeface="Arial" panose="020B0604020202020204" pitchFamily="34" charset="0"/>
              <a:buChar char="•"/>
            </a:pPr>
            <a:r>
              <a:rPr lang="fr-FR" sz="2400" b="0" dirty="0">
                <a:latin typeface="Calibri" panose="020F0502020204030204" pitchFamily="34" charset="0"/>
                <a:cs typeface="Calibri" panose="020F0502020204030204" pitchFamily="34" charset="0"/>
              </a:rPr>
              <a:t>Permettre la comparaison</a:t>
            </a:r>
          </a:p>
          <a:p>
            <a:pPr marL="457200" indent="-457200">
              <a:buFont typeface="Arial" panose="020B0604020202020204" pitchFamily="34" charset="0"/>
              <a:buChar char="•"/>
            </a:pPr>
            <a:r>
              <a:rPr lang="fr-FR" sz="2400" b="0" dirty="0">
                <a:latin typeface="Calibri" panose="020F0502020204030204" pitchFamily="34" charset="0"/>
                <a:cs typeface="Calibri" panose="020F0502020204030204" pitchFamily="34" charset="0"/>
              </a:rPr>
              <a:t>Fidéliser les évaluations par le même ergonome</a:t>
            </a:r>
          </a:p>
          <a:p>
            <a:pPr marL="457200" indent="-457200">
              <a:buFont typeface="Arial" panose="020B0604020202020204" pitchFamily="34" charset="0"/>
              <a:buChar char="•"/>
            </a:pPr>
            <a:r>
              <a:rPr lang="fr-FR" sz="2400" b="0" dirty="0">
                <a:latin typeface="Calibri" panose="020F0502020204030204" pitchFamily="34" charset="0"/>
                <a:cs typeface="Calibri" panose="020F0502020204030204" pitchFamily="34" charset="0"/>
              </a:rPr>
              <a:t>A utiliser en conception comme en évaluation</a:t>
            </a:r>
          </a:p>
        </p:txBody>
      </p:sp>
      <p:pic>
        <p:nvPicPr>
          <p:cNvPr id="4" name="Picture 2">
            <a:extLst>
              <a:ext uri="{FF2B5EF4-FFF2-40B4-BE49-F238E27FC236}">
                <a16:creationId xmlns:a16="http://schemas.microsoft.com/office/drawing/2014/main" id="{CC9AB75F-D140-4062-AE50-B7029B58B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304" y="3820169"/>
            <a:ext cx="25050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92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1044594363"/>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Guidage</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Charge de travail</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Contrôle explicite</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Actions explicites et contrôle utilisateur</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Adaptabilité</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Flexibilité, prise en compte de l’expérience utilisateur</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Gestion des erreurs</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dénominations</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Adéquation entre objet /information et son référent</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Homogénéité</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Logique d’usage (au sein d’une même application)</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Compatibilité</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Caractéristiques similaires entre différentes applications</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187492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référentiel de Bastien et Scapin</a:t>
            </a:r>
          </a:p>
        </p:txBody>
      </p:sp>
      <p:graphicFrame>
        <p:nvGraphicFramePr>
          <p:cNvPr id="4" name="Tableau 4">
            <a:extLst>
              <a:ext uri="{FF2B5EF4-FFF2-40B4-BE49-F238E27FC236}">
                <a16:creationId xmlns:a16="http://schemas.microsoft.com/office/drawing/2014/main" id="{84CEFA60-A0E1-46F2-8BAC-BCC27366C5E9}"/>
              </a:ext>
            </a:extLst>
          </p:cNvPr>
          <p:cNvGraphicFramePr>
            <a:graphicFrameLocks noGrp="1"/>
          </p:cNvGraphicFramePr>
          <p:nvPr>
            <p:extLst>
              <p:ext uri="{D42A27DB-BD31-4B8C-83A1-F6EECF244321}">
                <p14:modId xmlns:p14="http://schemas.microsoft.com/office/powerpoint/2010/main" val="4124934682"/>
              </p:ext>
            </p:extLst>
          </p:nvPr>
        </p:nvGraphicFramePr>
        <p:xfrm>
          <a:off x="2032000" y="1628800"/>
          <a:ext cx="8128000" cy="4688840"/>
        </p:xfrm>
        <a:graphic>
          <a:graphicData uri="http://schemas.openxmlformats.org/drawingml/2006/table">
            <a:tbl>
              <a:tblPr firstRow="1" bandRow="1">
                <a:tableStyleId>{5C22544A-7EE6-4342-B048-85BDC9FD1C3A}</a:tableStyleId>
              </a:tblPr>
              <a:tblGrid>
                <a:gridCol w="2191792">
                  <a:extLst>
                    <a:ext uri="{9D8B030D-6E8A-4147-A177-3AD203B41FA5}">
                      <a16:colId xmlns:a16="http://schemas.microsoft.com/office/drawing/2014/main" val="2528688128"/>
                    </a:ext>
                  </a:extLst>
                </a:gridCol>
                <a:gridCol w="5936208">
                  <a:extLst>
                    <a:ext uri="{9D8B030D-6E8A-4147-A177-3AD203B41FA5}">
                      <a16:colId xmlns:a16="http://schemas.microsoft.com/office/drawing/2014/main" val="1036341164"/>
                    </a:ext>
                  </a:extLst>
                </a:gridCol>
              </a:tblGrid>
              <a:tr h="370840">
                <a:tc>
                  <a:txBody>
                    <a:bodyPr/>
                    <a:lstStyle/>
                    <a:p>
                      <a:r>
                        <a:rPr lang="fr-FR" sz="1800" b="1" i="0" u="none" strike="noStrike" kern="1200" baseline="0" dirty="0">
                          <a:solidFill>
                            <a:schemeClr val="lt1"/>
                          </a:solidFill>
                          <a:latin typeface="Calibri" panose="020F0502020204030204" pitchFamily="34" charset="0"/>
                          <a:ea typeface="+mn-ea"/>
                          <a:cs typeface="Calibri" panose="020F0502020204030204" pitchFamily="34" charset="0"/>
                        </a:rPr>
                        <a:t>Critère</a:t>
                      </a:r>
                      <a:endParaRPr lang="fr-FR" b="1" dirty="0">
                        <a:latin typeface="Calibri" panose="020F0502020204030204" pitchFamily="34" charset="0"/>
                        <a:cs typeface="Calibri" panose="020F0502020204030204" pitchFamily="34" charset="0"/>
                      </a:endParaRPr>
                    </a:p>
                  </a:txBody>
                  <a:tcPr/>
                </a:tc>
                <a:tc>
                  <a:txBody>
                    <a:bodyPr/>
                    <a:lstStyle/>
                    <a:p>
                      <a:r>
                        <a:rPr lang="fr-FR" sz="1800" b="1" i="0" u="none" strike="noStrike" kern="1200" baseline="0">
                          <a:solidFill>
                            <a:schemeClr val="lt1"/>
                          </a:solidFill>
                          <a:latin typeface="Calibri" panose="020F0502020204030204" pitchFamily="34" charset="0"/>
                          <a:ea typeface="+mn-ea"/>
                          <a:cs typeface="Calibri" panose="020F0502020204030204" pitchFamily="34" charset="0"/>
                        </a:rPr>
                        <a:t>Application</a:t>
                      </a:r>
                      <a:endParaRPr lang="fr-FR"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0332213"/>
                  </a:ext>
                </a:extLst>
              </a:tr>
              <a:tr h="512048">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Guidage</a:t>
                      </a:r>
                      <a:endParaRPr lang="fr-FR" dirty="0">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dk1"/>
                          </a:solidFill>
                          <a:latin typeface="Calibri" panose="020F0502020204030204" pitchFamily="34" charset="0"/>
                          <a:ea typeface="+mn-ea"/>
                          <a:cs typeface="Calibri" panose="020F0502020204030204" pitchFamily="34" charset="0"/>
                        </a:rPr>
                        <a:t>Incitation, groupement et distinction entre items, feed-back immédiat, lisibilité</a:t>
                      </a:r>
                      <a:endParaRPr lang="fr-F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8380703"/>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Charge de travail</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Brièveté des messages, actions minimales, densité informationnelle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021889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Contrôle explicite</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Actions explicites et contrôle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29916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Adaptabilité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Flexibilité, prise en compte de l’expérience utilisateur</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5019966"/>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Gestion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Protection contre les erreurs, qualité des messages d’erreur, correction des erreurs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39925004"/>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Signifiance des</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codes et</a:t>
                      </a:r>
                    </a:p>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dénominations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Adéquation entre objet /information et son référent</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3409630"/>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Homogénéité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Logique d’usage (au sein d’une même application)</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407037"/>
                  </a:ext>
                </a:extLst>
              </a:tr>
              <a:tr h="370840">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Compatibilité</a:t>
                      </a:r>
                      <a:endParaRPr lang="fr-FR" dirty="0">
                        <a:solidFill>
                          <a:schemeClr val="bg1">
                            <a:lumMod val="85000"/>
                          </a:schemeClr>
                        </a:solidFill>
                        <a:latin typeface="Calibri" panose="020F0502020204030204" pitchFamily="34" charset="0"/>
                        <a:cs typeface="Calibri" panose="020F0502020204030204" pitchFamily="34" charset="0"/>
                      </a:endParaRPr>
                    </a:p>
                  </a:txBody>
                  <a:tcPr/>
                </a:tc>
                <a:tc>
                  <a:txBody>
                    <a:bodyPr/>
                    <a:lstStyle/>
                    <a:p>
                      <a:r>
                        <a:rPr lang="fr-FR" sz="1800" b="0" i="0" u="none" strike="noStrike" kern="1200" baseline="0" dirty="0">
                          <a:solidFill>
                            <a:schemeClr val="bg1">
                              <a:lumMod val="85000"/>
                            </a:schemeClr>
                          </a:solidFill>
                          <a:latin typeface="Calibri" panose="020F0502020204030204" pitchFamily="34" charset="0"/>
                          <a:ea typeface="+mn-ea"/>
                          <a:cs typeface="Calibri" panose="020F0502020204030204" pitchFamily="34" charset="0"/>
                        </a:rPr>
                        <a:t>Caractéristiques similaires entre différentes applications</a:t>
                      </a:r>
                      <a:endParaRPr lang="fr-FR" dirty="0">
                        <a:solidFill>
                          <a:schemeClr val="bg1">
                            <a:lumMod val="8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073228"/>
                  </a:ext>
                </a:extLst>
              </a:tr>
            </a:tbl>
          </a:graphicData>
        </a:graphic>
      </p:graphicFrame>
    </p:spTree>
    <p:extLst>
      <p:ext uri="{BB962C8B-B14F-4D97-AF65-F5344CB8AC3E}">
        <p14:creationId xmlns:p14="http://schemas.microsoft.com/office/powerpoint/2010/main" val="146305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Guidage</a:t>
            </a:r>
          </a:p>
        </p:txBody>
      </p:sp>
      <p:sp>
        <p:nvSpPr>
          <p:cNvPr id="8" name="Rectangle 3"/>
          <p:cNvSpPr txBox="1">
            <a:spLocks noChangeArrowheads="1"/>
          </p:cNvSpPr>
          <p:nvPr/>
        </p:nvSpPr>
        <p:spPr>
          <a:xfrm>
            <a:off x="1972816" y="1916832"/>
            <a:ext cx="8299648" cy="324036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algn="just"/>
            <a:r>
              <a:rPr lang="fr-FR" sz="2400" dirty="0">
                <a:latin typeface="Calibri" panose="020F0502020204030204" pitchFamily="34" charset="0"/>
                <a:cs typeface="Calibri" panose="020F0502020204030204" pitchFamily="34" charset="0"/>
              </a:rPr>
              <a:t>Le guidage consiste à guider l’utilisateur lors de l’exécution d’une IHM où il s’agit de mettre un ensemble de moyens à sa disposition pour le conseiller, l’orienter, l’informer, et le conduire lors de ses interactions avec l’ordinateur (messages, alarmes, labels, etc.)</a:t>
            </a:r>
          </a:p>
          <a:p>
            <a:pPr algn="just"/>
            <a:r>
              <a:rPr lang="fr-FR" sz="2400" dirty="0">
                <a:latin typeface="Calibri" panose="020F0502020204030204" pitchFamily="34" charset="0"/>
                <a:cs typeface="Calibri" panose="020F0502020204030204" pitchFamily="34" charset="0"/>
              </a:rPr>
              <a:t>Le degré du guidage dépend principalement du niveau d’expertise de l’utilisateur (plus il est novice plus il faut le guider).</a:t>
            </a:r>
          </a:p>
        </p:txBody>
      </p:sp>
    </p:spTree>
    <p:extLst>
      <p:ext uri="{BB962C8B-B14F-4D97-AF65-F5344CB8AC3E}">
        <p14:creationId xmlns:p14="http://schemas.microsoft.com/office/powerpoint/2010/main" val="350024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Guidage</a:t>
            </a:r>
          </a:p>
        </p:txBody>
      </p:sp>
      <p:graphicFrame>
        <p:nvGraphicFramePr>
          <p:cNvPr id="2" name="Diagramme 1">
            <a:extLst>
              <a:ext uri="{FF2B5EF4-FFF2-40B4-BE49-F238E27FC236}">
                <a16:creationId xmlns:a16="http://schemas.microsoft.com/office/drawing/2014/main" id="{94DF60C8-5866-43B7-B8BF-70C2B66BAFB8}"/>
              </a:ext>
            </a:extLst>
          </p:cNvPr>
          <p:cNvGraphicFramePr/>
          <p:nvPr>
            <p:extLst>
              <p:ext uri="{D42A27DB-BD31-4B8C-83A1-F6EECF244321}">
                <p14:modId xmlns:p14="http://schemas.microsoft.com/office/powerpoint/2010/main" val="4283734454"/>
              </p:ext>
            </p:extLst>
          </p:nvPr>
        </p:nvGraphicFramePr>
        <p:xfrm>
          <a:off x="2495600" y="1988842"/>
          <a:ext cx="7200800" cy="4320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a:extLst>
              <a:ext uri="{FF2B5EF4-FFF2-40B4-BE49-F238E27FC236}">
                <a16:creationId xmlns:a16="http://schemas.microsoft.com/office/drawing/2014/main" id="{23C96BE0-FC43-4180-A374-9F7C2155C20A}"/>
              </a:ext>
            </a:extLst>
          </p:cNvPr>
          <p:cNvSpPr txBox="1">
            <a:spLocks noChangeArrowheads="1"/>
          </p:cNvSpPr>
          <p:nvPr/>
        </p:nvSpPr>
        <p:spPr>
          <a:xfrm>
            <a:off x="1972816" y="1412774"/>
            <a:ext cx="8299648" cy="43205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400" b="1" dirty="0">
                <a:latin typeface="Calibri" panose="020F0502020204030204" pitchFamily="34" charset="0"/>
                <a:cs typeface="Calibri" panose="020F0502020204030204" pitchFamily="34" charset="0"/>
              </a:rPr>
              <a:t>Quatre manières pour améliorer le guidage</a:t>
            </a:r>
          </a:p>
        </p:txBody>
      </p:sp>
    </p:spTree>
    <p:extLst>
      <p:ext uri="{BB962C8B-B14F-4D97-AF65-F5344CB8AC3E}">
        <p14:creationId xmlns:p14="http://schemas.microsoft.com/office/powerpoint/2010/main" val="349071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Guidage</a:t>
            </a:r>
          </a:p>
        </p:txBody>
      </p:sp>
      <p:sp>
        <p:nvSpPr>
          <p:cNvPr id="8" name="Rectangle 3"/>
          <p:cNvSpPr txBox="1">
            <a:spLocks noChangeArrowheads="1"/>
          </p:cNvSpPr>
          <p:nvPr/>
        </p:nvSpPr>
        <p:spPr>
          <a:xfrm>
            <a:off x="1972816" y="1268760"/>
            <a:ext cx="8299648" cy="216024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400" b="1" dirty="0">
                <a:latin typeface="Calibri" panose="020F0502020204030204" pitchFamily="34" charset="0"/>
                <a:cs typeface="Calibri" panose="020F0502020204030204" pitchFamily="34" charset="0"/>
              </a:rPr>
              <a:t>Quatre manières d’améliorer le guidage</a:t>
            </a:r>
          </a:p>
          <a:p>
            <a:pPr algn="just">
              <a:spcBef>
                <a:spcPts val="600"/>
              </a:spcBef>
              <a:spcAft>
                <a:spcPts val="600"/>
              </a:spcAft>
            </a:pPr>
            <a:r>
              <a:rPr lang="fr-FR" sz="2000" b="1" dirty="0">
                <a:latin typeface="Calibri" panose="020F0502020204030204" pitchFamily="34" charset="0"/>
                <a:cs typeface="Calibri" panose="020F0502020204030204" pitchFamily="34" charset="0"/>
              </a:rPr>
              <a:t>Incitation </a:t>
            </a:r>
            <a:r>
              <a:rPr lang="fr-FR" sz="2000" dirty="0">
                <a:latin typeface="Calibri" panose="020F0502020204030204" pitchFamily="34" charset="0"/>
                <a:cs typeface="Calibri" panose="020F0502020204030204" pitchFamily="34" charset="0"/>
              </a:rPr>
              <a:t>: amener l’utilisateur à effectuer des actions précises afin de soulager sa charge cognitive, telle que la date où il faut ajouter un libellé pour indiquer son format de saisie (jj/mm/</a:t>
            </a:r>
            <a:r>
              <a:rPr lang="fr-FR" sz="2000" dirty="0" err="1">
                <a:latin typeface="Calibri" panose="020F0502020204030204" pitchFamily="34" charset="0"/>
                <a:cs typeface="Calibri" panose="020F0502020204030204" pitchFamily="34" charset="0"/>
              </a:rPr>
              <a:t>aa</a:t>
            </a:r>
            <a:r>
              <a:rPr lang="fr-FR" sz="2000" dirty="0">
                <a:latin typeface="Calibri" panose="020F0502020204030204" pitchFamily="34" charset="0"/>
                <a:cs typeface="Calibri" panose="020F0502020204030204" pitchFamily="34" charset="0"/>
              </a:rPr>
              <a:t>), ou bien griser certaines options des menus pour montrer à l’utilisateur qu’ils ne sont pas accessibles.</a:t>
            </a:r>
            <a:endParaRPr lang="fr-FR" sz="1400" dirty="0">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6B9B034C-8402-4356-8267-56952CEF8137}"/>
              </a:ext>
            </a:extLst>
          </p:cNvPr>
          <p:cNvPicPr>
            <a:picLocks noChangeAspect="1"/>
          </p:cNvPicPr>
          <p:nvPr/>
        </p:nvPicPr>
        <p:blipFill>
          <a:blip r:embed="rId3"/>
          <a:stretch>
            <a:fillRect/>
          </a:stretch>
        </p:blipFill>
        <p:spPr>
          <a:xfrm>
            <a:off x="2255490" y="3356992"/>
            <a:ext cx="7734300" cy="1628775"/>
          </a:xfrm>
          <a:prstGeom prst="rect">
            <a:avLst/>
          </a:prstGeom>
          <a:ln>
            <a:solidFill>
              <a:schemeClr val="accent1"/>
            </a:solidFill>
          </a:ln>
        </p:spPr>
      </p:pic>
      <p:sp>
        <p:nvSpPr>
          <p:cNvPr id="5" name="Rectangle 3">
            <a:extLst>
              <a:ext uri="{FF2B5EF4-FFF2-40B4-BE49-F238E27FC236}">
                <a16:creationId xmlns:a16="http://schemas.microsoft.com/office/drawing/2014/main" id="{04BFBAC3-8A27-420A-A2F9-B5BB7443B43D}"/>
              </a:ext>
            </a:extLst>
          </p:cNvPr>
          <p:cNvSpPr txBox="1">
            <a:spLocks noChangeArrowheads="1"/>
          </p:cNvSpPr>
          <p:nvPr/>
        </p:nvSpPr>
        <p:spPr>
          <a:xfrm>
            <a:off x="1946176" y="5229200"/>
            <a:ext cx="8299648" cy="1080120"/>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a:p>
            <a:pPr>
              <a:buFont typeface="Wingdings" panose="05000000000000000000" pitchFamily="2" charset="2"/>
              <a:buChar char="§"/>
            </a:pPr>
            <a:r>
              <a:rPr lang="fr-FR" sz="2000" dirty="0">
                <a:latin typeface="Calibri" panose="020F0502020204030204" pitchFamily="34" charset="0"/>
                <a:cs typeface="Calibri" panose="020F0502020204030204" pitchFamily="34" charset="0"/>
              </a:rPr>
              <a:t>imposer, sur-inciter</a:t>
            </a:r>
          </a:p>
          <a:p>
            <a:pPr>
              <a:buFont typeface="Wingdings" panose="05000000000000000000" pitchFamily="2" charset="2"/>
              <a:buChar char="§"/>
            </a:pPr>
            <a:r>
              <a:rPr lang="fr-FR" sz="2000" dirty="0">
                <a:latin typeface="Calibri" panose="020F0502020204030204" pitchFamily="34" charset="0"/>
                <a:cs typeface="Calibri" panose="020F0502020204030204" pitchFamily="34" charset="0"/>
              </a:rPr>
              <a:t>il n’est pas question de manipuler l’utilisateur !</a:t>
            </a:r>
            <a:endParaRPr lang="fr-FR" sz="1200" dirty="0">
              <a:latin typeface="Calibri" panose="020F0502020204030204" pitchFamily="34" charset="0"/>
              <a:cs typeface="Calibri" panose="020F0502020204030204" pitchFamily="34" charset="0"/>
            </a:endParaRPr>
          </a:p>
        </p:txBody>
      </p:sp>
      <p:pic>
        <p:nvPicPr>
          <p:cNvPr id="4" name="Image 3">
            <a:hlinkClick r:id="rId4"/>
            <a:extLst>
              <a:ext uri="{FF2B5EF4-FFF2-40B4-BE49-F238E27FC236}">
                <a16:creationId xmlns:a16="http://schemas.microsoft.com/office/drawing/2014/main" id="{A876E35D-E096-4E66-BC55-EDA2F8B552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6752" y="1556792"/>
            <a:ext cx="576064" cy="576064"/>
          </a:xfrm>
          <a:prstGeom prst="rect">
            <a:avLst/>
          </a:prstGeom>
        </p:spPr>
      </p:pic>
    </p:spTree>
    <p:extLst>
      <p:ext uri="{BB962C8B-B14F-4D97-AF65-F5344CB8AC3E}">
        <p14:creationId xmlns:p14="http://schemas.microsoft.com/office/powerpoint/2010/main" val="270848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548680"/>
            <a:ext cx="7772400" cy="815752"/>
          </a:xfrm>
        </p:spPr>
        <p:txBody>
          <a:bodyPr/>
          <a:lstStyle/>
          <a:p>
            <a:pPr algn="ctr"/>
            <a:r>
              <a:rPr lang="fr-FR"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Guidage</a:t>
            </a:r>
          </a:p>
        </p:txBody>
      </p:sp>
      <p:sp>
        <p:nvSpPr>
          <p:cNvPr id="8" name="Rectangle 3"/>
          <p:cNvSpPr txBox="1">
            <a:spLocks noChangeArrowheads="1"/>
          </p:cNvSpPr>
          <p:nvPr/>
        </p:nvSpPr>
        <p:spPr>
          <a:xfrm>
            <a:off x="1972816" y="1268760"/>
            <a:ext cx="8299648" cy="2592288"/>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400" b="1" dirty="0">
                <a:latin typeface="Calibri" panose="020F0502020204030204" pitchFamily="34" charset="0"/>
                <a:cs typeface="Calibri" panose="020F0502020204030204" pitchFamily="34" charset="0"/>
              </a:rPr>
              <a:t>Quatre manières d’améliorer guidage</a:t>
            </a:r>
          </a:p>
          <a:p>
            <a:r>
              <a:rPr lang="fr-FR" sz="2000" b="1" dirty="0">
                <a:latin typeface="Calibri" panose="020F0502020204030204" pitchFamily="34" charset="0"/>
                <a:cs typeface="Calibri" panose="020F0502020204030204" pitchFamily="34" charset="0"/>
              </a:rPr>
              <a:t>Groupements (distinction par la localisation ou par format)</a:t>
            </a:r>
          </a:p>
          <a:p>
            <a:pPr marL="64008" indent="0" algn="just">
              <a:buNone/>
            </a:pPr>
            <a:r>
              <a:rPr lang="fr-FR" sz="2000" dirty="0">
                <a:latin typeface="Calibri" panose="020F0502020204030204" pitchFamily="34" charset="0"/>
                <a:cs typeface="Calibri" panose="020F0502020204030204" pitchFamily="34" charset="0"/>
              </a:rPr>
              <a:t>Positionner les items les uns par rapport aux autres (par localisation), ou bien de donner aux éléments des caractéristiques graphiques particulières (par format), afin d'indiquer leurs appartenances, ou non, à une classe donnée d'objets.</a:t>
            </a:r>
          </a:p>
        </p:txBody>
      </p:sp>
      <p:pic>
        <p:nvPicPr>
          <p:cNvPr id="6" name="Image 5">
            <a:extLst>
              <a:ext uri="{FF2B5EF4-FFF2-40B4-BE49-F238E27FC236}">
                <a16:creationId xmlns:a16="http://schemas.microsoft.com/office/drawing/2014/main" id="{85DE7BE6-B8A2-4804-A2C6-154875701371}"/>
              </a:ext>
            </a:extLst>
          </p:cNvPr>
          <p:cNvPicPr>
            <a:picLocks noChangeAspect="1"/>
          </p:cNvPicPr>
          <p:nvPr/>
        </p:nvPicPr>
        <p:blipFill>
          <a:blip r:embed="rId3"/>
          <a:stretch>
            <a:fillRect/>
          </a:stretch>
        </p:blipFill>
        <p:spPr>
          <a:xfrm>
            <a:off x="3090043" y="3020616"/>
            <a:ext cx="7753350" cy="2105025"/>
          </a:xfrm>
          <a:prstGeom prst="rect">
            <a:avLst/>
          </a:prstGeom>
          <a:ln>
            <a:solidFill>
              <a:schemeClr val="accent1"/>
            </a:solidFill>
          </a:ln>
        </p:spPr>
      </p:pic>
      <p:sp>
        <p:nvSpPr>
          <p:cNvPr id="7" name="Rectangle 3">
            <a:extLst>
              <a:ext uri="{FF2B5EF4-FFF2-40B4-BE49-F238E27FC236}">
                <a16:creationId xmlns:a16="http://schemas.microsoft.com/office/drawing/2014/main" id="{236FEB4B-1D6F-40A0-814D-600E2303396A}"/>
              </a:ext>
            </a:extLst>
          </p:cNvPr>
          <p:cNvSpPr txBox="1">
            <a:spLocks noChangeArrowheads="1"/>
          </p:cNvSpPr>
          <p:nvPr/>
        </p:nvSpPr>
        <p:spPr>
          <a:xfrm>
            <a:off x="1946176" y="5229200"/>
            <a:ext cx="8299648" cy="432048"/>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buNone/>
            </a:pPr>
            <a:r>
              <a:rPr lang="fr-FR" sz="2000" b="1" dirty="0">
                <a:solidFill>
                  <a:srgbClr val="FF0000"/>
                </a:solidFill>
                <a:latin typeface="Calibri" panose="020F0502020204030204" pitchFamily="34" charset="0"/>
                <a:cs typeface="Calibri" panose="020F0502020204030204" pitchFamily="34" charset="0"/>
              </a:rPr>
              <a:t>À ne pas faire</a:t>
            </a:r>
          </a:p>
        </p:txBody>
      </p:sp>
      <p:pic>
        <p:nvPicPr>
          <p:cNvPr id="4" name="Image 3">
            <a:extLst>
              <a:ext uri="{FF2B5EF4-FFF2-40B4-BE49-F238E27FC236}">
                <a16:creationId xmlns:a16="http://schemas.microsoft.com/office/drawing/2014/main" id="{A1897C9C-A540-4584-ABB2-3A108B2F4411}"/>
              </a:ext>
            </a:extLst>
          </p:cNvPr>
          <p:cNvPicPr>
            <a:picLocks noChangeAspect="1"/>
          </p:cNvPicPr>
          <p:nvPr/>
        </p:nvPicPr>
        <p:blipFill>
          <a:blip r:embed="rId4"/>
          <a:stretch>
            <a:fillRect/>
          </a:stretch>
        </p:blipFill>
        <p:spPr>
          <a:xfrm>
            <a:off x="1972816" y="5661248"/>
            <a:ext cx="6284252" cy="619971"/>
          </a:xfrm>
          <a:prstGeom prst="rect">
            <a:avLst/>
          </a:prstGeom>
        </p:spPr>
      </p:pic>
      <p:pic>
        <p:nvPicPr>
          <p:cNvPr id="9" name="Image 8">
            <a:hlinkClick r:id="rId5"/>
            <a:extLst>
              <a:ext uri="{FF2B5EF4-FFF2-40B4-BE49-F238E27FC236}">
                <a16:creationId xmlns:a16="http://schemas.microsoft.com/office/drawing/2014/main" id="{64853124-1339-4C68-9284-506912004F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6752" y="1556792"/>
            <a:ext cx="576064" cy="576064"/>
          </a:xfrm>
          <a:prstGeom prst="rect">
            <a:avLst/>
          </a:prstGeom>
        </p:spPr>
      </p:pic>
    </p:spTree>
    <p:extLst>
      <p:ext uri="{BB962C8B-B14F-4D97-AF65-F5344CB8AC3E}">
        <p14:creationId xmlns:p14="http://schemas.microsoft.com/office/powerpoint/2010/main" val="241155022"/>
      </p:ext>
    </p:extLst>
  </p:cSld>
  <p:clrMapOvr>
    <a:masterClrMapping/>
  </p:clrMapOvr>
</p:sld>
</file>

<file path=ppt/theme/theme1.xml><?xml version="1.0" encoding="utf-8"?>
<a:theme xmlns:a="http://schemas.openxmlformats.org/drawingml/2006/main" name="Marketing plan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Thème Office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Thème Office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Marketing plan presentation</Template>
  <TotalTime>43386</TotalTime>
  <Words>1765</Words>
  <Application>Microsoft Office PowerPoint</Application>
  <PresentationFormat>Grand écran</PresentationFormat>
  <Paragraphs>295</Paragraphs>
  <Slides>26</Slides>
  <Notes>25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Arial</vt:lpstr>
      <vt:lpstr>Calibri</vt:lpstr>
      <vt:lpstr>CMU Serif</vt:lpstr>
      <vt:lpstr>Lato Light</vt:lpstr>
      <vt:lpstr>Tahoma</vt:lpstr>
      <vt:lpstr>Times</vt:lpstr>
      <vt:lpstr>Times New Roman</vt:lpstr>
      <vt:lpstr>Wingdings</vt:lpstr>
      <vt:lpstr>Wingdings 2</vt:lpstr>
      <vt:lpstr>Marketing plan presentation</vt:lpstr>
      <vt:lpstr>Présentation PowerPoint</vt:lpstr>
      <vt:lpstr>Introduction</vt:lpstr>
      <vt:lpstr>Le référentiel de Bastien et Scapin</vt:lpstr>
      <vt:lpstr>Le référentiel de Bastien et Scapin</vt:lpstr>
      <vt:lpstr>Le référentiel de Bastien et Scapin</vt:lpstr>
      <vt:lpstr>Guidage</vt:lpstr>
      <vt:lpstr>Guidage</vt:lpstr>
      <vt:lpstr>Guidage</vt:lpstr>
      <vt:lpstr>Guidage</vt:lpstr>
      <vt:lpstr>Guidage</vt:lpstr>
      <vt:lpstr>Guidage</vt:lpstr>
      <vt:lpstr>Le référentiel de Bastien et Scapin</vt:lpstr>
      <vt:lpstr>Charge de travail</vt:lpstr>
      <vt:lpstr>Le référentiel de Bastien et Scapin</vt:lpstr>
      <vt:lpstr>Contrôle explicite</vt:lpstr>
      <vt:lpstr>Le référentiel de Bastien et Scapin</vt:lpstr>
      <vt:lpstr>Adaptabilité</vt:lpstr>
      <vt:lpstr>Le référentiel de Bastien et Scapin</vt:lpstr>
      <vt:lpstr>Gestion des erreurs</vt:lpstr>
      <vt:lpstr>Le référentiel de Bastien et Scapin</vt:lpstr>
      <vt:lpstr>Signifiance des codes et dénominations</vt:lpstr>
      <vt:lpstr>Le référentiel de Bastien et Scapin</vt:lpstr>
      <vt:lpstr>Homogénéité</vt:lpstr>
      <vt:lpstr>Le référentiel de Bastien et Scapin</vt:lpstr>
      <vt:lpstr>Compatibilité</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Architecture des Systèmes  d'Information</dc:title>
  <dc:creator>Lya</dc:creator>
  <cp:lastModifiedBy>Guezouli</cp:lastModifiedBy>
  <cp:revision>884</cp:revision>
  <dcterms:created xsi:type="dcterms:W3CDTF">2012-11-17T09:51:26Z</dcterms:created>
  <dcterms:modified xsi:type="dcterms:W3CDTF">2020-12-24T06:16:32Z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TC010178121036</vt:lpwstr>
  </property>
</Properties>
</file>