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60" r:id="rId2"/>
  </p:sldMasterIdLst>
  <p:notesMasterIdLst>
    <p:notesMasterId r:id="rId24"/>
  </p:notesMasterIdLst>
  <p:handoutMasterIdLst>
    <p:handoutMasterId r:id="rId25"/>
  </p:handoutMasterIdLst>
  <p:sldIdLst>
    <p:sldId id="456" r:id="rId3"/>
    <p:sldId id="256" r:id="rId4"/>
    <p:sldId id="274" r:id="rId5"/>
    <p:sldId id="275" r:id="rId6"/>
    <p:sldId id="276" r:id="rId7"/>
    <p:sldId id="277" r:id="rId8"/>
    <p:sldId id="278" r:id="rId9"/>
    <p:sldId id="279" r:id="rId10"/>
    <p:sldId id="280" r:id="rId11"/>
    <p:sldId id="281" r:id="rId12"/>
    <p:sldId id="282" r:id="rId13"/>
    <p:sldId id="283" r:id="rId14"/>
    <p:sldId id="284" r:id="rId15"/>
    <p:sldId id="285" r:id="rId16"/>
    <p:sldId id="286" r:id="rId17"/>
    <p:sldId id="287" r:id="rId18"/>
    <p:sldId id="288" r:id="rId19"/>
    <p:sldId id="289" r:id="rId20"/>
    <p:sldId id="290" r:id="rId21"/>
    <p:sldId id="291" r:id="rId22"/>
    <p:sldId id="292" r:id="rId23"/>
  </p:sldIdLst>
  <p:sldSz cx="12192000" cy="6858000"/>
  <p:notesSz cx="7102475" cy="10234613"/>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yle léger 2 - Accentuation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3310" autoAdjust="0"/>
  </p:normalViewPr>
  <p:slideViewPr>
    <p:cSldViewPr>
      <p:cViewPr varScale="1">
        <p:scale>
          <a:sx n="64" d="100"/>
          <a:sy n="64" d="100"/>
        </p:scale>
        <p:origin x="876" y="54"/>
      </p:cViewPr>
      <p:guideLst>
        <p:guide orient="horz" pos="2160"/>
        <p:guide pos="384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934"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3077739" cy="511731"/>
          </a:xfrm>
          <a:prstGeom prst="rect">
            <a:avLst/>
          </a:prstGeom>
        </p:spPr>
        <p:txBody>
          <a:bodyPr vert="horz" lIns="99065" tIns="49533" rIns="99065" bIns="49533" rtlCol="0"/>
          <a:lstStyle>
            <a:lvl1pPr algn="l">
              <a:defRPr sz="1300"/>
            </a:lvl1pPr>
          </a:lstStyle>
          <a:p>
            <a:endParaRPr lang="fr-FR" dirty="0"/>
          </a:p>
        </p:txBody>
      </p:sp>
      <p:sp>
        <p:nvSpPr>
          <p:cNvPr id="3" name="Espace réservé de la date 2"/>
          <p:cNvSpPr>
            <a:spLocks noGrp="1"/>
          </p:cNvSpPr>
          <p:nvPr>
            <p:ph type="dt" sz="quarter" idx="1"/>
          </p:nvPr>
        </p:nvSpPr>
        <p:spPr>
          <a:xfrm>
            <a:off x="4023093" y="0"/>
            <a:ext cx="3077739" cy="511731"/>
          </a:xfrm>
          <a:prstGeom prst="rect">
            <a:avLst/>
          </a:prstGeom>
        </p:spPr>
        <p:txBody>
          <a:bodyPr vert="horz" lIns="99065" tIns="49533" rIns="99065" bIns="49533" rtlCol="0"/>
          <a:lstStyle>
            <a:lvl1pPr algn="r">
              <a:defRPr sz="1300"/>
            </a:lvl1pPr>
          </a:lstStyle>
          <a:p>
            <a:fld id="{ACA40F8E-75B0-4204-B5BC-A20843A3B5D1}" type="datetimeFigureOut">
              <a:rPr lang="fr-FR" smtClean="0"/>
              <a:pPr/>
              <a:t>21/12/2020</a:t>
            </a:fld>
            <a:endParaRPr lang="fr-FR" dirty="0"/>
          </a:p>
        </p:txBody>
      </p:sp>
      <p:sp>
        <p:nvSpPr>
          <p:cNvPr id="4" name="Espace réservé du pied de page 3"/>
          <p:cNvSpPr>
            <a:spLocks noGrp="1"/>
          </p:cNvSpPr>
          <p:nvPr>
            <p:ph type="ftr" sz="quarter" idx="2"/>
          </p:nvPr>
        </p:nvSpPr>
        <p:spPr>
          <a:xfrm>
            <a:off x="0" y="9721105"/>
            <a:ext cx="3077739" cy="511731"/>
          </a:xfrm>
          <a:prstGeom prst="rect">
            <a:avLst/>
          </a:prstGeom>
        </p:spPr>
        <p:txBody>
          <a:bodyPr vert="horz" lIns="99065" tIns="49533" rIns="99065" bIns="49533" rtlCol="0" anchor="b"/>
          <a:lstStyle>
            <a:lvl1pPr algn="l">
              <a:defRPr sz="1300"/>
            </a:lvl1pPr>
          </a:lstStyle>
          <a:p>
            <a:endParaRPr lang="fr-FR" dirty="0"/>
          </a:p>
        </p:txBody>
      </p:sp>
      <p:sp>
        <p:nvSpPr>
          <p:cNvPr id="5" name="Espace réservé du numéro de diapositive 4"/>
          <p:cNvSpPr>
            <a:spLocks noGrp="1"/>
          </p:cNvSpPr>
          <p:nvPr>
            <p:ph type="sldNum" sz="quarter" idx="3"/>
          </p:nvPr>
        </p:nvSpPr>
        <p:spPr>
          <a:xfrm>
            <a:off x="4023093" y="9721105"/>
            <a:ext cx="3077739" cy="511731"/>
          </a:xfrm>
          <a:prstGeom prst="rect">
            <a:avLst/>
          </a:prstGeom>
        </p:spPr>
        <p:txBody>
          <a:bodyPr vert="horz" lIns="99065" tIns="49533" rIns="99065" bIns="49533" rtlCol="0" anchor="b"/>
          <a:lstStyle>
            <a:lvl1pPr algn="r">
              <a:defRPr sz="1300"/>
            </a:lvl1pPr>
          </a:lstStyle>
          <a:p>
            <a:fld id="{93188374-7749-4080-B46A-CDC2937469AF}" type="slidenum">
              <a:rPr lang="fr-FR" smtClean="0"/>
              <a:pPr/>
              <a:t>‹N°›</a:t>
            </a:fld>
            <a:endParaRPr lang="fr-FR" dirty="0"/>
          </a:p>
        </p:txBody>
      </p:sp>
    </p:spTree>
    <p:extLst>
      <p:ext uri="{BB962C8B-B14F-4D97-AF65-F5344CB8AC3E}">
        <p14:creationId xmlns:p14="http://schemas.microsoft.com/office/powerpoint/2010/main" val="8597879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511731"/>
          </a:xfrm>
          <a:prstGeom prst="rect">
            <a:avLst/>
          </a:prstGeom>
        </p:spPr>
        <p:txBody>
          <a:bodyPr vert="horz" lIns="99065" tIns="49533" rIns="99065" bIns="49533" rtlCol="0"/>
          <a:lstStyle>
            <a:lvl1pPr algn="l" latinLnBrk="0">
              <a:defRPr lang="fr-FR" sz="1300"/>
            </a:lvl1pPr>
          </a:lstStyle>
          <a:p>
            <a:endParaRPr lang="fr-FR" dirty="0"/>
          </a:p>
        </p:txBody>
      </p:sp>
      <p:sp>
        <p:nvSpPr>
          <p:cNvPr id="3" name="Date Placeholder 2"/>
          <p:cNvSpPr>
            <a:spLocks noGrp="1"/>
          </p:cNvSpPr>
          <p:nvPr>
            <p:ph type="dt" idx="1"/>
          </p:nvPr>
        </p:nvSpPr>
        <p:spPr>
          <a:xfrm>
            <a:off x="4023093" y="0"/>
            <a:ext cx="3077739" cy="511731"/>
          </a:xfrm>
          <a:prstGeom prst="rect">
            <a:avLst/>
          </a:prstGeom>
        </p:spPr>
        <p:txBody>
          <a:bodyPr vert="horz" lIns="99065" tIns="49533" rIns="99065" bIns="49533" rtlCol="0"/>
          <a:lstStyle>
            <a:lvl1pPr algn="r" latinLnBrk="0">
              <a:defRPr lang="fr-FR" sz="1300"/>
            </a:lvl1pPr>
          </a:lstStyle>
          <a:p>
            <a:fld id="{6DCC9987-AE10-4685-9B5B-4577F1D5BB4C}" type="datetimeFigureOut">
              <a:rPr lang="fr-FR"/>
              <a:pPr/>
              <a:t>21/12/2020</a:t>
            </a:fld>
            <a:endParaRPr lang="fr-FR" dirty="0"/>
          </a:p>
        </p:txBody>
      </p:sp>
      <p:sp>
        <p:nvSpPr>
          <p:cNvPr id="4" name="Slide Image Placeholder 3"/>
          <p:cNvSpPr>
            <a:spLocks noGrp="1" noRot="1" noChangeAspect="1"/>
          </p:cNvSpPr>
          <p:nvPr>
            <p:ph type="sldImg" idx="2"/>
          </p:nvPr>
        </p:nvSpPr>
        <p:spPr>
          <a:xfrm>
            <a:off x="141288" y="768350"/>
            <a:ext cx="6819900" cy="3836988"/>
          </a:xfrm>
          <a:prstGeom prst="rect">
            <a:avLst/>
          </a:prstGeom>
          <a:noFill/>
          <a:ln w="12700">
            <a:solidFill>
              <a:prstClr val="black"/>
            </a:solidFill>
          </a:ln>
        </p:spPr>
        <p:txBody>
          <a:bodyPr vert="horz" lIns="99065" tIns="49533" rIns="99065" bIns="49533" rtlCol="0" anchor="ctr"/>
          <a:lstStyle/>
          <a:p>
            <a:endParaRPr lang="fr-FR" dirty="0"/>
          </a:p>
        </p:txBody>
      </p:sp>
      <p:sp>
        <p:nvSpPr>
          <p:cNvPr id="5" name="Notes Placeholder 4"/>
          <p:cNvSpPr>
            <a:spLocks noGrp="1"/>
          </p:cNvSpPr>
          <p:nvPr>
            <p:ph type="body" sz="quarter" idx="3"/>
          </p:nvPr>
        </p:nvSpPr>
        <p:spPr>
          <a:xfrm>
            <a:off x="710248" y="4861442"/>
            <a:ext cx="5681980" cy="4605576"/>
          </a:xfrm>
          <a:prstGeom prst="rect">
            <a:avLst/>
          </a:prstGeom>
        </p:spPr>
        <p:txBody>
          <a:bodyPr vert="horz" lIns="99065" tIns="49533" rIns="99065" bIns="49533"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Footer Placeholder 5"/>
          <p:cNvSpPr>
            <a:spLocks noGrp="1"/>
          </p:cNvSpPr>
          <p:nvPr>
            <p:ph type="ftr" sz="quarter" idx="4"/>
          </p:nvPr>
        </p:nvSpPr>
        <p:spPr>
          <a:xfrm>
            <a:off x="0" y="9721105"/>
            <a:ext cx="3077739" cy="511731"/>
          </a:xfrm>
          <a:prstGeom prst="rect">
            <a:avLst/>
          </a:prstGeom>
        </p:spPr>
        <p:txBody>
          <a:bodyPr vert="horz" lIns="99065" tIns="49533" rIns="99065" bIns="49533" rtlCol="0" anchor="b"/>
          <a:lstStyle>
            <a:lvl1pPr algn="l" latinLnBrk="0">
              <a:defRPr lang="fr-FR" sz="1300"/>
            </a:lvl1pPr>
          </a:lstStyle>
          <a:p>
            <a:endParaRPr lang="fr-FR" dirty="0"/>
          </a:p>
        </p:txBody>
      </p:sp>
      <p:sp>
        <p:nvSpPr>
          <p:cNvPr id="7" name="Slide Number Placeholder 6"/>
          <p:cNvSpPr>
            <a:spLocks noGrp="1"/>
          </p:cNvSpPr>
          <p:nvPr>
            <p:ph type="sldNum" sz="quarter" idx="5"/>
          </p:nvPr>
        </p:nvSpPr>
        <p:spPr>
          <a:xfrm>
            <a:off x="4023093" y="9721105"/>
            <a:ext cx="3077739" cy="511731"/>
          </a:xfrm>
          <a:prstGeom prst="rect">
            <a:avLst/>
          </a:prstGeom>
        </p:spPr>
        <p:txBody>
          <a:bodyPr vert="horz" lIns="99065" tIns="49533" rIns="99065" bIns="49533" rtlCol="0" anchor="b"/>
          <a:lstStyle>
            <a:lvl1pPr algn="r" latinLnBrk="0">
              <a:defRPr lang="fr-FR" sz="1300"/>
            </a:lvl1pPr>
          </a:lstStyle>
          <a:p>
            <a:fld id="{77D8454A-404F-4DF1-8F43-7DDF83BF3B63}" type="slidenum">
              <a:rPr/>
              <a:pPr/>
              <a:t>‹N°›</a:t>
            </a:fld>
            <a:endParaRPr lang="fr-FR" dirty="0"/>
          </a:p>
        </p:txBody>
      </p:sp>
    </p:spTree>
    <p:extLst>
      <p:ext uri="{BB962C8B-B14F-4D97-AF65-F5344CB8AC3E}">
        <p14:creationId xmlns:p14="http://schemas.microsoft.com/office/powerpoint/2010/main" val="2027271402"/>
      </p:ext>
    </p:extLst>
  </p:cSld>
  <p:clrMap bg1="lt1" tx1="dk1" bg2="lt2" tx2="dk2" accent1="accent1" accent2="accent2" accent3="accent3" accent4="accent4" accent5="accent5" accent6="accent6" hlink="hlink" folHlink="folHlink"/>
  <p:notesStyle>
    <a:lvl1pPr marL="0" algn="l" defTabSz="914400" rtl="0" eaLnBrk="1" latinLnBrk="0" hangingPunct="1">
      <a:defRPr lang="fr-FR" sz="1200" kern="1200">
        <a:solidFill>
          <a:schemeClr val="tx1"/>
        </a:solidFill>
        <a:latin typeface="+mn-lt"/>
        <a:ea typeface="+mn-ea"/>
        <a:cs typeface="+mn-cs"/>
      </a:defRPr>
    </a:lvl1pPr>
    <a:lvl2pPr marL="457200" algn="l" defTabSz="914400" rtl="0" eaLnBrk="1" latinLnBrk="0" hangingPunct="1">
      <a:defRPr lang="fr-FR" sz="1200" kern="1200">
        <a:solidFill>
          <a:schemeClr val="tx1"/>
        </a:solidFill>
        <a:latin typeface="+mn-lt"/>
        <a:ea typeface="+mn-ea"/>
        <a:cs typeface="+mn-cs"/>
      </a:defRPr>
    </a:lvl2pPr>
    <a:lvl3pPr marL="914400" algn="l" defTabSz="914400" rtl="0" eaLnBrk="1" latinLnBrk="0" hangingPunct="1">
      <a:defRPr lang="fr-FR" sz="1200" kern="1200">
        <a:solidFill>
          <a:schemeClr val="tx1"/>
        </a:solidFill>
        <a:latin typeface="+mn-lt"/>
        <a:ea typeface="+mn-ea"/>
        <a:cs typeface="+mn-cs"/>
      </a:defRPr>
    </a:lvl3pPr>
    <a:lvl4pPr marL="1371600" algn="l" defTabSz="914400" rtl="0" eaLnBrk="1" latinLnBrk="0" hangingPunct="1">
      <a:defRPr lang="fr-FR" sz="1200" kern="1200">
        <a:solidFill>
          <a:schemeClr val="tx1"/>
        </a:solidFill>
        <a:latin typeface="+mn-lt"/>
        <a:ea typeface="+mn-ea"/>
        <a:cs typeface="+mn-cs"/>
      </a:defRPr>
    </a:lvl4pPr>
    <a:lvl5pPr marL="1828800" algn="l" defTabSz="914400" rtl="0" eaLnBrk="1" latinLnBrk="0" hangingPunct="1">
      <a:defRPr lang="fr-FR" sz="1200" kern="1200">
        <a:solidFill>
          <a:schemeClr val="tx1"/>
        </a:solidFill>
        <a:latin typeface="+mn-lt"/>
        <a:ea typeface="+mn-ea"/>
        <a:cs typeface="+mn-cs"/>
      </a:defRPr>
    </a:lvl5pPr>
    <a:lvl6pPr marL="2286000" algn="l" defTabSz="914400" rtl="0" eaLnBrk="1" latinLnBrk="0" hangingPunct="1">
      <a:defRPr lang="fr-FR" sz="1200" kern="1200">
        <a:solidFill>
          <a:schemeClr val="tx1"/>
        </a:solidFill>
        <a:latin typeface="+mn-lt"/>
        <a:ea typeface="+mn-ea"/>
        <a:cs typeface="+mn-cs"/>
      </a:defRPr>
    </a:lvl6pPr>
    <a:lvl7pPr marL="2743200" algn="l" defTabSz="914400" rtl="0" eaLnBrk="1" latinLnBrk="0" hangingPunct="1">
      <a:defRPr lang="fr-FR" sz="1200" kern="1200">
        <a:solidFill>
          <a:schemeClr val="tx1"/>
        </a:solidFill>
        <a:latin typeface="+mn-lt"/>
        <a:ea typeface="+mn-ea"/>
        <a:cs typeface="+mn-cs"/>
      </a:defRPr>
    </a:lvl7pPr>
    <a:lvl8pPr marL="3200400" algn="l" defTabSz="914400" rtl="0" eaLnBrk="1" latinLnBrk="0" hangingPunct="1">
      <a:defRPr lang="fr-FR" sz="1200" kern="1200">
        <a:solidFill>
          <a:schemeClr val="tx1"/>
        </a:solidFill>
        <a:latin typeface="+mn-lt"/>
        <a:ea typeface="+mn-ea"/>
        <a:cs typeface="+mn-cs"/>
      </a:defRPr>
    </a:lvl8pPr>
    <a:lvl9pPr marL="3657600" algn="l" defTabSz="914400" rtl="0" eaLnBrk="1" latinLnBrk="0" hangingPunct="1">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379413" y="695325"/>
            <a:ext cx="6188075" cy="3481388"/>
          </a:xfrm>
        </p:spPr>
      </p:sp>
      <p:sp>
        <p:nvSpPr>
          <p:cNvPr id="3" name="Espace réservé des commentaires 2"/>
          <p:cNvSpPr>
            <a:spLocks noGrp="1"/>
          </p:cNvSpPr>
          <p:nvPr>
            <p:ph type="body" idx="1"/>
          </p:nvPr>
        </p:nvSpPr>
        <p:spPr/>
        <p:txBody>
          <a:bodyPr>
            <a:normAutofit/>
          </a:bodyPr>
          <a:lstStyle/>
          <a:p>
            <a:endParaRPr kumimoji="1" lang="fr-FR" sz="1200" kern="1200" dirty="0">
              <a:solidFill>
                <a:schemeClr val="tx1"/>
              </a:solidFill>
              <a:effectLst/>
              <a:latin typeface="Times New Roman" pitchFamily="18" charset="0"/>
              <a:ea typeface="+mn-ea"/>
              <a:cs typeface="+mn-cs"/>
            </a:endParaRPr>
          </a:p>
        </p:txBody>
      </p:sp>
      <p:sp>
        <p:nvSpPr>
          <p:cNvPr id="5" name="Espace réservé de la date 4"/>
          <p:cNvSpPr>
            <a:spLocks noGrp="1"/>
          </p:cNvSpPr>
          <p:nvPr>
            <p:ph type="dt" idx="11"/>
          </p:nvPr>
        </p:nvSpPr>
        <p:spPr/>
        <p:txBody>
          <a:bodyPr/>
          <a:lstStyle/>
          <a:p>
            <a:endParaRPr lang="en-GB"/>
          </a:p>
        </p:txBody>
      </p:sp>
    </p:spTree>
    <p:extLst>
      <p:ext uri="{BB962C8B-B14F-4D97-AF65-F5344CB8AC3E}">
        <p14:creationId xmlns:p14="http://schemas.microsoft.com/office/powerpoint/2010/main" val="36024767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7D8454A-404F-4DF1-8F43-7DDF83BF3B63}" type="slidenum">
              <a:rPr lang="fr-FR" smtClean="0"/>
              <a:pPr/>
              <a:t>10</a:t>
            </a:fld>
            <a:endParaRPr lang="fr-F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7D8454A-404F-4DF1-8F43-7DDF83BF3B63}" type="slidenum">
              <a:rPr lang="fr-FR" smtClean="0"/>
              <a:pPr/>
              <a:t>11</a:t>
            </a:fld>
            <a:endParaRPr lang="fr-F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7D8454A-404F-4DF1-8F43-7DDF83BF3B63}" type="slidenum">
              <a:rPr lang="fr-FR" smtClean="0"/>
              <a:pPr/>
              <a:t>12</a:t>
            </a:fld>
            <a:endParaRPr lang="fr-F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7D8454A-404F-4DF1-8F43-7DDF83BF3B63}" type="slidenum">
              <a:rPr lang="fr-FR" smtClean="0"/>
              <a:pPr/>
              <a:t>13</a:t>
            </a:fld>
            <a:endParaRPr lang="fr-F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7D8454A-404F-4DF1-8F43-7DDF83BF3B63}" type="slidenum">
              <a:rPr lang="fr-FR" smtClean="0"/>
              <a:pPr/>
              <a:t>14</a:t>
            </a:fld>
            <a:endParaRPr lang="fr-F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7D8454A-404F-4DF1-8F43-7DDF83BF3B63}" type="slidenum">
              <a:rPr lang="fr-FR" smtClean="0"/>
              <a:pPr/>
              <a:t>15</a:t>
            </a:fld>
            <a:endParaRPr lang="fr-F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7D8454A-404F-4DF1-8F43-7DDF83BF3B63}" type="slidenum">
              <a:rPr lang="fr-FR" smtClean="0"/>
              <a:pPr/>
              <a:t>16</a:t>
            </a:fld>
            <a:endParaRPr lang="fr-FR"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7D8454A-404F-4DF1-8F43-7DDF83BF3B63}" type="slidenum">
              <a:rPr lang="fr-FR" smtClean="0"/>
              <a:pPr/>
              <a:t>17</a:t>
            </a:fld>
            <a:endParaRPr lang="fr-F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7D8454A-404F-4DF1-8F43-7DDF83BF3B63}" type="slidenum">
              <a:rPr lang="fr-FR" smtClean="0"/>
              <a:pPr/>
              <a:t>18</a:t>
            </a:fld>
            <a:endParaRPr lang="fr-F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7D8454A-404F-4DF1-8F43-7DDF83BF3B63}" type="slidenum">
              <a:rPr lang="fr-FR" smtClean="0"/>
              <a:pPr/>
              <a:t>2</a:t>
            </a:fld>
            <a:endParaRPr lang="fr-F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7D8454A-404F-4DF1-8F43-7DDF83BF3B63}" type="slidenum">
              <a:rPr lang="fr-FR" smtClean="0"/>
              <a:pPr/>
              <a:t>3</a:t>
            </a:fld>
            <a:endParaRPr lang="fr-F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7D8454A-404F-4DF1-8F43-7DDF83BF3B63}" type="slidenum">
              <a:rPr lang="fr-FR" smtClean="0"/>
              <a:pPr/>
              <a:t>4</a:t>
            </a:fld>
            <a:endParaRPr lang="fr-F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7D8454A-404F-4DF1-8F43-7DDF83BF3B63}" type="slidenum">
              <a:rPr lang="fr-FR" smtClean="0"/>
              <a:pPr/>
              <a:t>5</a:t>
            </a:fld>
            <a:endParaRPr lang="fr-F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7D8454A-404F-4DF1-8F43-7DDF83BF3B63}" type="slidenum">
              <a:rPr lang="fr-FR" smtClean="0"/>
              <a:pPr/>
              <a:t>6</a:t>
            </a:fld>
            <a:endParaRPr lang="fr-F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7D8454A-404F-4DF1-8F43-7DDF83BF3B63}" type="slidenum">
              <a:rPr lang="fr-FR" smtClean="0"/>
              <a:pPr/>
              <a:t>7</a:t>
            </a:fld>
            <a:endParaRPr lang="fr-F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7D8454A-404F-4DF1-8F43-7DDF83BF3B63}" type="slidenum">
              <a:rPr lang="fr-FR" smtClean="0"/>
              <a:pPr/>
              <a:t>8</a:t>
            </a:fld>
            <a:endParaRPr lang="fr-F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1288" y="768350"/>
            <a:ext cx="6819900" cy="3836988"/>
          </a:xfrm>
        </p:spPr>
      </p:sp>
      <p:sp>
        <p:nvSpPr>
          <p:cNvPr id="3" name="Notes Placeholder 2"/>
          <p:cNvSpPr>
            <a:spLocks noGrp="1"/>
          </p:cNvSpPr>
          <p:nvPr>
            <p:ph type="body" idx="1"/>
          </p:nvPr>
        </p:nvSpPr>
        <p:spPr/>
        <p:txBody>
          <a:bodyPr>
            <a:normAutofit/>
          </a:bodyPr>
          <a:lstStyle/>
          <a:p>
            <a:endParaRPr lang="fr-FR" dirty="0"/>
          </a:p>
        </p:txBody>
      </p:sp>
      <p:sp>
        <p:nvSpPr>
          <p:cNvPr id="4" name="Slide Number Placeholder 3"/>
          <p:cNvSpPr>
            <a:spLocks noGrp="1"/>
          </p:cNvSpPr>
          <p:nvPr>
            <p:ph type="sldNum" sz="quarter" idx="10"/>
          </p:nvPr>
        </p:nvSpPr>
        <p:spPr/>
        <p:txBody>
          <a:bodyPr/>
          <a:lstStyle/>
          <a:p>
            <a:fld id="{77D8454A-404F-4DF1-8F43-7DDF83BF3B63}" type="slidenum">
              <a:rPr lang="fr-FR" smtClean="0"/>
              <a:pPr/>
              <a:t>9</a:t>
            </a:fld>
            <a:endParaRPr lang="fr-F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re et texte vertical">
    <p:spTree>
      <p:nvGrpSpPr>
        <p:cNvPr id="1" name=""/>
        <p:cNvGrpSpPr/>
        <p:nvPr/>
      </p:nvGrpSpPr>
      <p:grpSpPr>
        <a:xfrm>
          <a:off x="0" y="0"/>
          <a:ext cx="0" cy="0"/>
          <a:chOff x="0" y="0"/>
          <a:chExt cx="0" cy="0"/>
        </a:xfrm>
      </p:grpSpPr>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re vertical et texte">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re de section">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mparaison">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ntenu avec légende">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Image avec légende">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FCCCE7F0-2F46-4BA0-A8A1-D5ADBAC9EFFE}"/>
              </a:ext>
            </a:extLst>
          </p:cNvPr>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11352583" y="0"/>
            <a:ext cx="744797" cy="116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ogner et arrondir un rectangle à un seul coin 7">
            <a:extLst>
              <a:ext uri="{FF2B5EF4-FFF2-40B4-BE49-F238E27FC236}">
                <a16:creationId xmlns:a16="http://schemas.microsoft.com/office/drawing/2014/main" id="{38994F11-B0DF-47F7-BBD5-BF080BE32611}"/>
              </a:ext>
            </a:extLst>
          </p:cNvPr>
          <p:cNvSpPr/>
          <p:nvPr userDrawn="1"/>
        </p:nvSpPr>
        <p:spPr>
          <a:xfrm>
            <a:off x="239350" y="260648"/>
            <a:ext cx="11713301" cy="6336704"/>
          </a:xfrm>
          <a:prstGeom prst="snipRoundRect">
            <a:avLst>
              <a:gd name="adj1" fmla="val 11067"/>
              <a:gd name="adj2" fmla="val 14513"/>
            </a:avLst>
          </a:prstGeom>
          <a:gradFill flip="none" rotWithShape="1">
            <a:gsLst>
              <a:gs pos="0">
                <a:sysClr val="window" lastClr="FFFFFF"/>
              </a:gs>
              <a:gs pos="81000">
                <a:sysClr val="window" lastClr="FFFFFF"/>
              </a:gs>
              <a:gs pos="100000">
                <a:srgbClr val="4472C4">
                  <a:lumMod val="30000"/>
                  <a:lumOff val="70000"/>
                </a:srgbClr>
              </a:gs>
            </a:gsLst>
            <a:lin ang="16200000" scaled="1"/>
            <a:tileRect/>
          </a:gradFill>
          <a:ln w="25400" cap="flat" cmpd="sng" algn="ctr">
            <a:solidFill>
              <a:srgbClr val="38608A"/>
            </a:solidFill>
            <a:prstDash val="solid"/>
          </a:ln>
          <a:effectLst/>
        </p:spPr>
        <p:txBody>
          <a:bodyPr rtlCol="0"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fr-FR" sz="4400" b="1" i="0" u="none" strike="noStrike" kern="0" cap="none" spc="0" normalizeH="0" baseline="0" noProof="0" dirty="0">
              <a:ln>
                <a:noFill/>
              </a:ln>
              <a:solidFill>
                <a:srgbClr val="000000"/>
              </a:solidFill>
              <a:effectLst>
                <a:outerShdw blurRad="38100" dist="38100" dir="2700000" algn="tl">
                  <a:srgbClr val="000000">
                    <a:alpha val="43137"/>
                  </a:srgbClr>
                </a:outerShdw>
              </a:effectLst>
              <a:uLnTx/>
              <a:uFillTx/>
              <a:latin typeface="CMU Serif" pitchFamily="2" charset="0"/>
              <a:ea typeface="CMU Serif" pitchFamily="2" charset="0"/>
              <a:cs typeface="CMU Serif" pitchFamily="2" charset="0"/>
            </a:endParaRPr>
          </a:p>
        </p:txBody>
      </p:sp>
      <p:sp>
        <p:nvSpPr>
          <p:cNvPr id="8" name="Pentagone 8">
            <a:extLst>
              <a:ext uri="{FF2B5EF4-FFF2-40B4-BE49-F238E27FC236}">
                <a16:creationId xmlns:a16="http://schemas.microsoft.com/office/drawing/2014/main" id="{EC5643B0-691F-40E9-A965-30426A4441E4}"/>
              </a:ext>
            </a:extLst>
          </p:cNvPr>
          <p:cNvSpPr/>
          <p:nvPr userDrawn="1"/>
        </p:nvSpPr>
        <p:spPr>
          <a:xfrm>
            <a:off x="527381" y="6453336"/>
            <a:ext cx="2832315" cy="288032"/>
          </a:xfrm>
          <a:prstGeom prst="homePlate">
            <a:avLst/>
          </a:prstGeom>
          <a:solidFill>
            <a:schemeClr val="bg1"/>
          </a:solidFill>
          <a:ln>
            <a:solidFill>
              <a:srgbClr val="386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400" dirty="0">
                <a:solidFill>
                  <a:srgbClr val="000000"/>
                </a:solidFill>
                <a:latin typeface="Calibri" panose="020F0502020204030204" pitchFamily="34" charset="0"/>
                <a:cs typeface="Calibri" panose="020F0502020204030204" pitchFamily="34" charset="0"/>
              </a:rPr>
              <a:t>Dr. Guezouli L. – Cours des IHM</a:t>
            </a:r>
          </a:p>
        </p:txBody>
      </p:sp>
      <p:sp>
        <p:nvSpPr>
          <p:cNvPr id="9" name="Pentagone 9">
            <a:extLst>
              <a:ext uri="{FF2B5EF4-FFF2-40B4-BE49-F238E27FC236}">
                <a16:creationId xmlns:a16="http://schemas.microsoft.com/office/drawing/2014/main" id="{7ACC7CEF-A4E3-466D-91AF-4608DB21A94F}"/>
              </a:ext>
            </a:extLst>
          </p:cNvPr>
          <p:cNvSpPr/>
          <p:nvPr userDrawn="1"/>
        </p:nvSpPr>
        <p:spPr>
          <a:xfrm flipH="1">
            <a:off x="10800523" y="6453336"/>
            <a:ext cx="864000" cy="288032"/>
          </a:xfrm>
          <a:prstGeom prst="homePlate">
            <a:avLst/>
          </a:prstGeom>
          <a:solidFill>
            <a:schemeClr val="bg1"/>
          </a:solidFill>
          <a:ln>
            <a:solidFill>
              <a:srgbClr val="3860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0" eaLnBrk="0" fontAlgn="base" hangingPunct="0">
              <a:spcBef>
                <a:spcPct val="0"/>
              </a:spcBef>
              <a:spcAft>
                <a:spcPct val="0"/>
              </a:spcAft>
            </a:pPr>
            <a:fld id="{090E26ED-B2F5-4811-9455-0442D5628303}" type="slidenum">
              <a:rPr kumimoji="1" lang="fr-FR" sz="1400" kern="1200" smtClean="0">
                <a:solidFill>
                  <a:srgbClr val="000000"/>
                </a:solidFill>
                <a:latin typeface="Calibri" panose="020F0502020204030204" pitchFamily="34" charset="0"/>
                <a:ea typeface="+mn-ea"/>
                <a:cs typeface="Calibri" panose="020F0502020204030204" pitchFamily="34" charset="0"/>
              </a:rPr>
              <a:pPr algn="r" rtl="0" eaLnBrk="0" fontAlgn="base" hangingPunct="0">
                <a:spcBef>
                  <a:spcPct val="0"/>
                </a:spcBef>
                <a:spcAft>
                  <a:spcPct val="0"/>
                </a:spcAft>
              </a:pPr>
              <a:t>‹N°›</a:t>
            </a:fld>
            <a:endParaRPr kumimoji="1" lang="fr-FR" sz="1400" kern="1200" dirty="0">
              <a:solidFill>
                <a:srgbClr val="000000"/>
              </a:solidFill>
              <a:latin typeface="Calibri" panose="020F0502020204030204" pitchFamily="34" charset="0"/>
              <a:ea typeface="+mn-ea"/>
              <a:cs typeface="Calibri" panose="020F0502020204030204" pitchFamily="34" charset="0"/>
            </a:endParaRPr>
          </a:p>
        </p:txBody>
      </p:sp>
      <p:sp>
        <p:nvSpPr>
          <p:cNvPr id="11" name="ZoneTexte 10">
            <a:extLst>
              <a:ext uri="{FF2B5EF4-FFF2-40B4-BE49-F238E27FC236}">
                <a16:creationId xmlns:a16="http://schemas.microsoft.com/office/drawing/2014/main" id="{2B29DF6C-A857-4C07-9A56-FB0BD9E27F85}"/>
              </a:ext>
            </a:extLst>
          </p:cNvPr>
          <p:cNvSpPr txBox="1"/>
          <p:nvPr userDrawn="1"/>
        </p:nvSpPr>
        <p:spPr>
          <a:xfrm>
            <a:off x="6213331" y="6531825"/>
            <a:ext cx="1178813" cy="338554"/>
          </a:xfrm>
          <a:prstGeom prst="rect">
            <a:avLst/>
          </a:prstGeom>
          <a:noFill/>
        </p:spPr>
        <p:txBody>
          <a:bodyPr wrap="square" rtlCol="0">
            <a:spAutoFit/>
          </a:bodyPr>
          <a:lstStyle/>
          <a:p>
            <a:r>
              <a:rPr lang="fr-FR" sz="1600" b="0" dirty="0">
                <a:latin typeface="Calibri" panose="020F0502020204030204" pitchFamily="34" charset="0"/>
                <a:cs typeface="Calibri" panose="020F0502020204030204" pitchFamily="34" charset="0"/>
              </a:rPr>
              <a:t>2020-2021</a:t>
            </a: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marL="484632" algn="l" rtl="0" eaLnBrk="1" latinLnBrk="0" hangingPunct="1">
        <a:spcBef>
          <a:spcPct val="0"/>
        </a:spcBef>
        <a:buNone/>
        <a:defRPr kumimoji="0" lang="fr-FR" sz="4200" kern="1200">
          <a:ln w="6350">
            <a:noFill/>
          </a:ln>
          <a:solidFill>
            <a:schemeClr val="tx2"/>
          </a:solidFill>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p:bodyStyle>
    <p:otherStyle>
      <a:lvl1pPr marL="0" algn="l" rtl="0" eaLnBrk="1" latinLnBrk="0" hangingPunct="1">
        <a:defRPr kumimoji="0" lang="fr-FR" kern="1200">
          <a:solidFill>
            <a:schemeClr val="tx1"/>
          </a:solidFill>
          <a:latin typeface="+mn-lt"/>
          <a:ea typeface="+mn-ea"/>
          <a:cs typeface="+mn-cs"/>
        </a:defRPr>
      </a:lvl1pPr>
      <a:lvl2pPr marL="457200" algn="l" rtl="0" eaLnBrk="1" latinLnBrk="0" hangingPunct="1">
        <a:defRPr kumimoji="0" lang="fr-FR" kern="1200">
          <a:solidFill>
            <a:schemeClr val="tx1"/>
          </a:solidFill>
          <a:latin typeface="+mn-lt"/>
          <a:ea typeface="+mn-ea"/>
          <a:cs typeface="+mn-cs"/>
        </a:defRPr>
      </a:lvl2pPr>
      <a:lvl3pPr marL="914400" algn="l" rtl="0" eaLnBrk="1" latinLnBrk="0" hangingPunct="1">
        <a:defRPr kumimoji="0" lang="fr-FR" kern="1200">
          <a:solidFill>
            <a:schemeClr val="tx1"/>
          </a:solidFill>
          <a:latin typeface="+mn-lt"/>
          <a:ea typeface="+mn-ea"/>
          <a:cs typeface="+mn-cs"/>
        </a:defRPr>
      </a:lvl3pPr>
      <a:lvl4pPr marL="1371600" algn="l" rtl="0" eaLnBrk="1" latinLnBrk="0" hangingPunct="1">
        <a:defRPr kumimoji="0" lang="fr-FR" kern="1200">
          <a:solidFill>
            <a:schemeClr val="tx1"/>
          </a:solidFill>
          <a:latin typeface="+mn-lt"/>
          <a:ea typeface="+mn-ea"/>
          <a:cs typeface="+mn-cs"/>
        </a:defRPr>
      </a:lvl4pPr>
      <a:lvl5pPr marL="1828800" algn="l" rtl="0" eaLnBrk="1" latinLnBrk="0" hangingPunct="1">
        <a:defRPr kumimoji="0" lang="fr-FR" kern="1200">
          <a:solidFill>
            <a:schemeClr val="tx1"/>
          </a:solidFill>
          <a:latin typeface="+mn-lt"/>
          <a:ea typeface="+mn-ea"/>
          <a:cs typeface="+mn-cs"/>
        </a:defRPr>
      </a:lvl5pPr>
      <a:lvl6pPr marL="2286000" algn="l" rtl="0" eaLnBrk="1" latinLnBrk="0" hangingPunct="1">
        <a:defRPr kumimoji="0" lang="fr-FR" kern="1200">
          <a:solidFill>
            <a:schemeClr val="tx1"/>
          </a:solidFill>
          <a:latin typeface="+mn-lt"/>
          <a:ea typeface="+mn-ea"/>
          <a:cs typeface="+mn-cs"/>
        </a:defRPr>
      </a:lvl6pPr>
      <a:lvl7pPr marL="2743200" algn="l" rtl="0" eaLnBrk="1" latinLnBrk="0" hangingPunct="1">
        <a:defRPr kumimoji="0" lang="fr-FR" kern="1200">
          <a:solidFill>
            <a:schemeClr val="tx1"/>
          </a:solidFill>
          <a:latin typeface="+mn-lt"/>
          <a:ea typeface="+mn-ea"/>
          <a:cs typeface="+mn-cs"/>
        </a:defRPr>
      </a:lvl7pPr>
      <a:lvl8pPr marL="3200400" algn="l" rtl="0" eaLnBrk="1" latinLnBrk="0" hangingPunct="1">
        <a:defRPr kumimoji="0" lang="fr-FR" kern="1200">
          <a:solidFill>
            <a:schemeClr val="tx1"/>
          </a:solidFill>
          <a:latin typeface="+mn-lt"/>
          <a:ea typeface="+mn-ea"/>
          <a:cs typeface="+mn-cs"/>
        </a:defRPr>
      </a:lvl8pPr>
      <a:lvl9pPr marL="3657600" algn="l" rtl="0" eaLnBrk="1" latinLnBrk="0" hangingPunct="1">
        <a:defRPr kumimoji="0" lang="fr-FR"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558F1E6E-6B1B-4117-B7DD-AB84776D009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77177" y="-841066"/>
            <a:ext cx="5237647" cy="7527137"/>
          </a:xfrm>
          <a:prstGeom prst="rect">
            <a:avLst/>
          </a:prstGeom>
        </p:spPr>
      </p:pic>
      <p:sp>
        <p:nvSpPr>
          <p:cNvPr id="14" name="Rectangle 3">
            <a:extLst>
              <a:ext uri="{FF2B5EF4-FFF2-40B4-BE49-F238E27FC236}">
                <a16:creationId xmlns:a16="http://schemas.microsoft.com/office/drawing/2014/main" id="{4DA383CD-7A37-446C-908B-E503C232B2C0}"/>
              </a:ext>
            </a:extLst>
          </p:cNvPr>
          <p:cNvSpPr txBox="1">
            <a:spLocks noChangeArrowheads="1"/>
          </p:cNvSpPr>
          <p:nvPr/>
        </p:nvSpPr>
        <p:spPr>
          <a:xfrm>
            <a:off x="1811524" y="2132856"/>
            <a:ext cx="8568952" cy="1872208"/>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r>
              <a:rPr lang="fr-FR" sz="4000" dirty="0">
                <a:solidFill>
                  <a:schemeClr val="accent1">
                    <a:lumMod val="75000"/>
                  </a:schemeClr>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Cours</a:t>
            </a:r>
          </a:p>
          <a:p>
            <a:pPr algn="ctr"/>
            <a:r>
              <a:rPr lang="fr-FR" sz="4000" dirty="0">
                <a:solidFill>
                  <a:schemeClr val="accent1">
                    <a:lumMod val="75000"/>
                  </a:schemeClr>
                </a:solidFill>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Interface Homme Machine</a:t>
            </a:r>
          </a:p>
        </p:txBody>
      </p:sp>
      <p:sp>
        <p:nvSpPr>
          <p:cNvPr id="15" name="Rectangle 3">
            <a:extLst>
              <a:ext uri="{FF2B5EF4-FFF2-40B4-BE49-F238E27FC236}">
                <a16:creationId xmlns:a16="http://schemas.microsoft.com/office/drawing/2014/main" id="{82D0F752-7A86-4A1C-ADA9-54FE90F11D18}"/>
              </a:ext>
            </a:extLst>
          </p:cNvPr>
          <p:cNvSpPr txBox="1">
            <a:spLocks noChangeArrowheads="1"/>
          </p:cNvSpPr>
          <p:nvPr/>
        </p:nvSpPr>
        <p:spPr>
          <a:xfrm>
            <a:off x="1812339" y="3356992"/>
            <a:ext cx="8568952" cy="648072"/>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r>
              <a:rPr lang="fr-FR" sz="2400" b="0" dirty="0">
                <a:latin typeface="Lato Light" panose="020F0502020204030203" pitchFamily="34" charset="0"/>
                <a:ea typeface="Lato Light" panose="020F0502020204030203" pitchFamily="34" charset="0"/>
                <a:cs typeface="Lato Light" panose="020F0502020204030203" pitchFamily="34" charset="0"/>
              </a:rPr>
              <a:t>Pour les étudiant Licence 3 - ISIL</a:t>
            </a:r>
          </a:p>
        </p:txBody>
      </p:sp>
      <p:sp>
        <p:nvSpPr>
          <p:cNvPr id="7" name="Rectangle 3">
            <a:extLst>
              <a:ext uri="{FF2B5EF4-FFF2-40B4-BE49-F238E27FC236}">
                <a16:creationId xmlns:a16="http://schemas.microsoft.com/office/drawing/2014/main" id="{073A6741-CF11-42DD-8D8B-1981FB009F77}"/>
              </a:ext>
            </a:extLst>
          </p:cNvPr>
          <p:cNvSpPr txBox="1">
            <a:spLocks noChangeArrowheads="1"/>
          </p:cNvSpPr>
          <p:nvPr/>
        </p:nvSpPr>
        <p:spPr>
          <a:xfrm>
            <a:off x="1811524" y="4365104"/>
            <a:ext cx="8568952" cy="1296144"/>
          </a:xfrm>
          <a:prstGeom prst="rect">
            <a:avLst/>
          </a:prstGeom>
          <a:noFill/>
          <a:ln/>
        </p:spPr>
        <p:txBody>
          <a:bodyPr/>
          <a:lstStyle>
            <a:lvl1pPr algn="l" rtl="0" eaLnBrk="1" fontAlgn="base" hangingPunct="1">
              <a:spcBef>
                <a:spcPct val="0"/>
              </a:spcBef>
              <a:spcAft>
                <a:spcPct val="0"/>
              </a:spcAft>
              <a:defRPr sz="3200" b="1">
                <a:solidFill>
                  <a:srgbClr val="000000"/>
                </a:solidFill>
                <a:latin typeface="+mj-lt"/>
                <a:ea typeface="+mj-ea"/>
                <a:cs typeface="+mj-cs"/>
              </a:defRPr>
            </a:lvl1pPr>
            <a:lvl2pPr algn="l" rtl="0" eaLnBrk="1" fontAlgn="base" hangingPunct="1">
              <a:spcBef>
                <a:spcPct val="0"/>
              </a:spcBef>
              <a:spcAft>
                <a:spcPct val="0"/>
              </a:spcAft>
              <a:defRPr sz="3200" b="1">
                <a:solidFill>
                  <a:srgbClr val="000000"/>
                </a:solidFill>
                <a:latin typeface="Tahoma" charset="0"/>
              </a:defRPr>
            </a:lvl2pPr>
            <a:lvl3pPr algn="l" rtl="0" eaLnBrk="1" fontAlgn="base" hangingPunct="1">
              <a:spcBef>
                <a:spcPct val="0"/>
              </a:spcBef>
              <a:spcAft>
                <a:spcPct val="0"/>
              </a:spcAft>
              <a:defRPr sz="3200" b="1">
                <a:solidFill>
                  <a:srgbClr val="000000"/>
                </a:solidFill>
                <a:latin typeface="Tahoma" charset="0"/>
              </a:defRPr>
            </a:lvl3pPr>
            <a:lvl4pPr algn="l" rtl="0" eaLnBrk="1" fontAlgn="base" hangingPunct="1">
              <a:spcBef>
                <a:spcPct val="0"/>
              </a:spcBef>
              <a:spcAft>
                <a:spcPct val="0"/>
              </a:spcAft>
              <a:defRPr sz="3200" b="1">
                <a:solidFill>
                  <a:srgbClr val="000000"/>
                </a:solidFill>
                <a:latin typeface="Tahoma" charset="0"/>
              </a:defRPr>
            </a:lvl4pPr>
            <a:lvl5pPr algn="l" rtl="0" eaLnBrk="1" fontAlgn="base" hangingPunct="1">
              <a:spcBef>
                <a:spcPct val="0"/>
              </a:spcBef>
              <a:spcAft>
                <a:spcPct val="0"/>
              </a:spcAft>
              <a:defRPr sz="3200" b="1">
                <a:solidFill>
                  <a:srgbClr val="000000"/>
                </a:solidFill>
                <a:latin typeface="Tahoma" charset="0"/>
              </a:defRPr>
            </a:lvl5pPr>
            <a:lvl6pPr marL="457200" algn="l" rtl="0" eaLnBrk="1" fontAlgn="base" hangingPunct="1">
              <a:spcBef>
                <a:spcPct val="0"/>
              </a:spcBef>
              <a:spcAft>
                <a:spcPct val="0"/>
              </a:spcAft>
              <a:defRPr sz="3200" b="1">
                <a:solidFill>
                  <a:srgbClr val="000000"/>
                </a:solidFill>
                <a:latin typeface="Tahoma" charset="0"/>
              </a:defRPr>
            </a:lvl6pPr>
            <a:lvl7pPr marL="914400" algn="l" rtl="0" eaLnBrk="1" fontAlgn="base" hangingPunct="1">
              <a:spcBef>
                <a:spcPct val="0"/>
              </a:spcBef>
              <a:spcAft>
                <a:spcPct val="0"/>
              </a:spcAft>
              <a:defRPr sz="3200" b="1">
                <a:solidFill>
                  <a:srgbClr val="000000"/>
                </a:solidFill>
                <a:latin typeface="Tahoma" charset="0"/>
              </a:defRPr>
            </a:lvl7pPr>
            <a:lvl8pPr marL="1371600" algn="l" rtl="0" eaLnBrk="1" fontAlgn="base" hangingPunct="1">
              <a:spcBef>
                <a:spcPct val="0"/>
              </a:spcBef>
              <a:spcAft>
                <a:spcPct val="0"/>
              </a:spcAft>
              <a:defRPr sz="3200" b="1">
                <a:solidFill>
                  <a:srgbClr val="000000"/>
                </a:solidFill>
                <a:latin typeface="Tahoma" charset="0"/>
              </a:defRPr>
            </a:lvl8pPr>
            <a:lvl9pPr marL="1828800" algn="l" rtl="0" eaLnBrk="1" fontAlgn="base" hangingPunct="1">
              <a:spcBef>
                <a:spcPct val="0"/>
              </a:spcBef>
              <a:spcAft>
                <a:spcPct val="0"/>
              </a:spcAft>
              <a:defRPr sz="3200" b="1">
                <a:solidFill>
                  <a:srgbClr val="000000"/>
                </a:solidFill>
                <a:latin typeface="Tahoma" charset="0"/>
              </a:defRPr>
            </a:lvl9pPr>
          </a:lstStyle>
          <a:p>
            <a:pPr algn="ctr"/>
            <a:r>
              <a:rPr lang="fr-FR" sz="3600" dirty="0">
                <a:effectLst>
                  <a:outerShdw blurRad="38100" dist="38100" dir="2700000" algn="tl">
                    <a:srgbClr val="000000">
                      <a:alpha val="43137"/>
                    </a:srgbClr>
                  </a:outerShdw>
                </a:effectLst>
                <a:latin typeface="Lato Light" panose="020F0502020204030203" pitchFamily="34" charset="0"/>
                <a:ea typeface="Lato Light" panose="020F0502020204030203" pitchFamily="34" charset="0"/>
                <a:cs typeface="Lato Light" panose="020F0502020204030203" pitchFamily="34" charset="0"/>
              </a:rPr>
              <a:t>Chapitre 3: Critères ergonomiques, facteur d’utilisabilité</a:t>
            </a:r>
          </a:p>
        </p:txBody>
      </p:sp>
    </p:spTree>
    <p:extLst>
      <p:ext uri="{BB962C8B-B14F-4D97-AF65-F5344CB8AC3E}">
        <p14:creationId xmlns:p14="http://schemas.microsoft.com/office/powerpoint/2010/main" val="3473203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483518"/>
            <a:ext cx="8229600" cy="641226"/>
          </a:xfrm>
          <a:prstGeom prst="rect">
            <a:avLst/>
          </a:prstGeom>
        </p:spPr>
        <p:txBody>
          <a:bodyPr>
            <a:normAutofit/>
          </a:bodyPr>
          <a:lstStyle/>
          <a:p>
            <a:pPr marL="0" algn="ctr"/>
            <a:r>
              <a:rPr lang="fr-FR" sz="36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Exemple 5 </a:t>
            </a:r>
            <a:r>
              <a:rPr lang="fr-FR" sz="24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 Suite</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728" y="1011452"/>
            <a:ext cx="4464496" cy="52978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28652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483518"/>
            <a:ext cx="8229600" cy="641226"/>
          </a:xfrm>
          <a:prstGeom prst="rect">
            <a:avLst/>
          </a:prstGeom>
        </p:spPr>
        <p:txBody>
          <a:bodyPr>
            <a:normAutofit/>
          </a:bodyPr>
          <a:lstStyle/>
          <a:p>
            <a:pPr marL="0" algn="ctr"/>
            <a:r>
              <a:rPr lang="fr-FR" sz="36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Exemple 6</a:t>
            </a:r>
          </a:p>
        </p:txBody>
      </p:sp>
      <p:sp>
        <p:nvSpPr>
          <p:cNvPr id="5" name="Content Placeholder 2"/>
          <p:cNvSpPr txBox="1">
            <a:spLocks/>
          </p:cNvSpPr>
          <p:nvPr/>
        </p:nvSpPr>
        <p:spPr>
          <a:xfrm>
            <a:off x="1981200" y="1196752"/>
            <a:ext cx="8229600" cy="4032448"/>
          </a:xfrm>
          <a:prstGeom prst="rect">
            <a:avLst/>
          </a:prstGeom>
        </p:spPr>
        <p:txBody>
          <a:bodyPr>
            <a:normAutofit/>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lgn="just">
              <a:buNone/>
            </a:pPr>
            <a:r>
              <a:rPr lang="fr-FR" sz="2400" dirty="0">
                <a:latin typeface="Calibri" pitchFamily="34" charset="0"/>
                <a:cs typeface="Calibri" pitchFamily="34" charset="0"/>
              </a:rPr>
              <a:t>L’image de la page suivante nous montrer les icônes lançant les fonctionnalités de dessin dans le document Word 2003.</a:t>
            </a:r>
          </a:p>
          <a:p>
            <a:pPr marL="64008" indent="0" algn="just">
              <a:buNone/>
            </a:pPr>
            <a:r>
              <a:rPr lang="fr-FR" sz="2400" dirty="0">
                <a:latin typeface="Calibri" pitchFamily="34" charset="0"/>
                <a:cs typeface="Calibri" pitchFamily="34" charset="0"/>
              </a:rPr>
              <a:t>Comme ne l’indique pas l’</a:t>
            </a:r>
            <a:r>
              <a:rPr lang="fr-FR" sz="2400" dirty="0" err="1">
                <a:latin typeface="Calibri" pitchFamily="34" charset="0"/>
                <a:cs typeface="Calibri" pitchFamily="34" charset="0"/>
              </a:rPr>
              <a:t>infobulle</a:t>
            </a:r>
            <a:r>
              <a:rPr lang="fr-FR" sz="2400" dirty="0">
                <a:latin typeface="Calibri" pitchFamily="34" charset="0"/>
                <a:cs typeface="Calibri" pitchFamily="34" charset="0"/>
              </a:rPr>
              <a:t>, cliquer sur le rectangle permet de dessiner également des carrés. Que peut-on faire également en cliquant sur l’icône représentant une ellipse à votre avis ?</a:t>
            </a:r>
          </a:p>
          <a:p>
            <a:pPr marL="64008" indent="0" algn="just">
              <a:buNone/>
            </a:pPr>
            <a:r>
              <a:rPr lang="fr-FR" sz="2400" dirty="0">
                <a:latin typeface="Calibri" pitchFamily="34" charset="0"/>
                <a:cs typeface="Calibri" pitchFamily="34" charset="0"/>
              </a:rPr>
              <a:t>Pour avoir tiré une conclusion aussi lumineuse, vous avez dû supposer qu’un principe ergonomique particulier était bien respecté. Lequel ?</a:t>
            </a: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1985" y="4509120"/>
            <a:ext cx="2540481" cy="1774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604843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483518"/>
            <a:ext cx="8229600" cy="641226"/>
          </a:xfrm>
          <a:prstGeom prst="rect">
            <a:avLst/>
          </a:prstGeom>
        </p:spPr>
        <p:txBody>
          <a:bodyPr>
            <a:normAutofit/>
          </a:bodyPr>
          <a:lstStyle/>
          <a:p>
            <a:pPr marL="0" algn="ctr"/>
            <a:r>
              <a:rPr lang="fr-FR" sz="36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Exemple 7</a:t>
            </a:r>
          </a:p>
        </p:txBody>
      </p:sp>
      <p:sp>
        <p:nvSpPr>
          <p:cNvPr id="5" name="Content Placeholder 2"/>
          <p:cNvSpPr txBox="1">
            <a:spLocks/>
          </p:cNvSpPr>
          <p:nvPr/>
        </p:nvSpPr>
        <p:spPr>
          <a:xfrm>
            <a:off x="1981200" y="1196752"/>
            <a:ext cx="8229600" cy="4032448"/>
          </a:xfrm>
          <a:prstGeom prst="rect">
            <a:avLst/>
          </a:prstGeom>
        </p:spPr>
        <p:txBody>
          <a:bodyPr>
            <a:normAutofit/>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lgn="just">
              <a:buNone/>
            </a:pPr>
            <a:r>
              <a:rPr lang="fr-FR" sz="2400" dirty="0">
                <a:latin typeface="Calibri" pitchFamily="34" charset="0"/>
                <a:cs typeface="Calibri" pitchFamily="34" charset="0"/>
              </a:rPr>
              <a:t>Les deux captures d’écran ci-dessous correspondent à deux états successifs d’un formulaire de réservation sur le WWW de locations de vacances à Venise. Que s’est-il passé entre les deux images?</a:t>
            </a:r>
          </a:p>
          <a:p>
            <a:pPr marL="64008" indent="0" algn="just">
              <a:buNone/>
            </a:pPr>
            <a:r>
              <a:rPr lang="fr-FR" sz="2400" dirty="0">
                <a:latin typeface="Calibri" pitchFamily="34" charset="0"/>
                <a:cs typeface="Calibri" pitchFamily="34" charset="0"/>
              </a:rPr>
              <a:t>Visiblement, les auteurs du site ont voulu trop bien faire et ont mélangé nombre de recommandations ergonomiques. Avez-vous des commentaires à faire sur le guidage, l’observabilité et la gestion des « erreurs » sur cet exemple.</a:t>
            </a:r>
          </a:p>
        </p:txBody>
      </p:sp>
    </p:spTree>
    <p:extLst>
      <p:ext uri="{BB962C8B-B14F-4D97-AF65-F5344CB8AC3E}">
        <p14:creationId xmlns:p14="http://schemas.microsoft.com/office/powerpoint/2010/main" val="21520951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483518"/>
            <a:ext cx="8229600" cy="641226"/>
          </a:xfrm>
          <a:prstGeom prst="rect">
            <a:avLst/>
          </a:prstGeom>
        </p:spPr>
        <p:txBody>
          <a:bodyPr>
            <a:normAutofit/>
          </a:bodyPr>
          <a:lstStyle/>
          <a:p>
            <a:pPr marL="0" algn="ctr"/>
            <a:r>
              <a:rPr lang="fr-FR" sz="36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Exemple 7</a:t>
            </a:r>
            <a:r>
              <a:rPr lang="fr-FR" sz="24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 - Suite</a:t>
            </a:r>
            <a:endParaRPr lang="fr-FR" sz="36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7460" y="2014540"/>
            <a:ext cx="8712000" cy="2910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3290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483518"/>
            <a:ext cx="8229600" cy="641226"/>
          </a:xfrm>
          <a:prstGeom prst="rect">
            <a:avLst/>
          </a:prstGeom>
        </p:spPr>
        <p:txBody>
          <a:bodyPr>
            <a:normAutofit/>
          </a:bodyPr>
          <a:lstStyle/>
          <a:p>
            <a:pPr marL="0" algn="ctr"/>
            <a:r>
              <a:rPr lang="fr-FR" sz="36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Exemple 8</a:t>
            </a:r>
          </a:p>
        </p:txBody>
      </p:sp>
      <p:sp>
        <p:nvSpPr>
          <p:cNvPr id="5" name="Content Placeholder 2"/>
          <p:cNvSpPr txBox="1">
            <a:spLocks/>
          </p:cNvSpPr>
          <p:nvPr/>
        </p:nvSpPr>
        <p:spPr>
          <a:xfrm>
            <a:off x="1775520" y="1052736"/>
            <a:ext cx="5328592" cy="5184576"/>
          </a:xfrm>
          <a:prstGeom prst="rect">
            <a:avLst/>
          </a:prstGeom>
        </p:spPr>
        <p:txBody>
          <a:bodyPr>
            <a:noAutofit/>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lgn="just">
              <a:buNone/>
            </a:pPr>
            <a:r>
              <a:rPr lang="fr-FR" sz="1900" dirty="0">
                <a:latin typeface="Calibri" pitchFamily="34" charset="0"/>
                <a:cs typeface="Calibri" pitchFamily="34" charset="0"/>
              </a:rPr>
              <a:t>Développé par une filiale d’Apple est disponible sous </a:t>
            </a:r>
            <a:r>
              <a:rPr lang="fr-FR" sz="1900" dirty="0" err="1">
                <a:latin typeface="Calibri" pitchFamily="34" charset="0"/>
                <a:cs typeface="Calibri" pitchFamily="34" charset="0"/>
              </a:rPr>
              <a:t>MacOS</a:t>
            </a:r>
            <a:r>
              <a:rPr lang="fr-FR" sz="1900" dirty="0">
                <a:latin typeface="Calibri" pitchFamily="34" charset="0"/>
                <a:cs typeface="Calibri" pitchFamily="34" charset="0"/>
              </a:rPr>
              <a:t> et Windows, </a:t>
            </a:r>
            <a:r>
              <a:rPr lang="fr-FR" sz="1900" b="1" dirty="0" err="1">
                <a:latin typeface="Calibri" pitchFamily="34" charset="0"/>
                <a:cs typeface="Calibri" pitchFamily="34" charset="0"/>
              </a:rPr>
              <a:t>FileMaker</a:t>
            </a:r>
            <a:r>
              <a:rPr lang="fr-FR" sz="1900" b="1" dirty="0">
                <a:latin typeface="Calibri" pitchFamily="34" charset="0"/>
                <a:cs typeface="Calibri" pitchFamily="34" charset="0"/>
              </a:rPr>
              <a:t> Pro</a:t>
            </a:r>
            <a:r>
              <a:rPr lang="fr-FR" sz="1900" dirty="0">
                <a:latin typeface="Calibri" pitchFamily="34" charset="0"/>
                <a:cs typeface="Calibri" pitchFamily="34" charset="0"/>
              </a:rPr>
              <a:t> est un SGBD relationnel qui est né en 1985, donc très peu de temps avant l’émergence des premiers SGBD relationnels commerciaux (Oracle : 1979 ; IBM DB2 : 1983). Il a connu en 2013 sa 13° version et reste bien vaillant même s’il n’est que le 10° SGBD-R le plus diffusé, avec une part de marché oscillant entre 1% et 2%.</a:t>
            </a:r>
          </a:p>
          <a:p>
            <a:pPr marL="64008" indent="0" algn="just">
              <a:buNone/>
            </a:pPr>
            <a:r>
              <a:rPr lang="fr-FR" sz="1900" dirty="0">
                <a:latin typeface="Calibri" pitchFamily="34" charset="0"/>
                <a:cs typeface="Calibri" pitchFamily="34" charset="0"/>
              </a:rPr>
              <a:t>On se demande pourtant comment il a pu résister à des ogres comme Oracle, IBM ou Microsoft lorsqu’on voit, dans une de ses versions antérieures, la grosse faute ergonomique commise par ses concepteurs. Pour une fois, Apple n’est pas un modèle en termes d’utilisabilité. Quel principe ergonomique est visiblement non respecté dans l’affichage présenté à droite ? Comment l’utilisateur va-t-il réagir face à ce problème ?</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4112" y="1420342"/>
            <a:ext cx="3467100" cy="395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144975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483518"/>
            <a:ext cx="8229600" cy="641226"/>
          </a:xfrm>
          <a:prstGeom prst="rect">
            <a:avLst/>
          </a:prstGeom>
        </p:spPr>
        <p:txBody>
          <a:bodyPr>
            <a:normAutofit/>
          </a:bodyPr>
          <a:lstStyle/>
          <a:p>
            <a:pPr marL="0" algn="ctr"/>
            <a:r>
              <a:rPr lang="fr-FR" sz="36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Exemple 9</a:t>
            </a:r>
          </a:p>
        </p:txBody>
      </p:sp>
      <p:sp>
        <p:nvSpPr>
          <p:cNvPr id="5" name="Content Placeholder 2"/>
          <p:cNvSpPr txBox="1">
            <a:spLocks/>
          </p:cNvSpPr>
          <p:nvPr/>
        </p:nvSpPr>
        <p:spPr>
          <a:xfrm>
            <a:off x="1991544" y="1268760"/>
            <a:ext cx="8280920" cy="864096"/>
          </a:xfrm>
          <a:prstGeom prst="rect">
            <a:avLst/>
          </a:prstGeom>
        </p:spPr>
        <p:txBody>
          <a:bodyPr>
            <a:noAutofit/>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lgn="just">
              <a:buNone/>
            </a:pPr>
            <a:r>
              <a:rPr lang="fr-FR" sz="1900" dirty="0">
                <a:latin typeface="Calibri" pitchFamily="34" charset="0"/>
                <a:cs typeface="Calibri" pitchFamily="34" charset="0"/>
              </a:rPr>
              <a:t>Quel facteur de qualité ergonomique illustre cette fenêtre de paramétrage du driver d’une souris ?</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47728" y="2132856"/>
            <a:ext cx="4464496" cy="4223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776430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483518"/>
            <a:ext cx="8229600" cy="641226"/>
          </a:xfrm>
          <a:prstGeom prst="rect">
            <a:avLst/>
          </a:prstGeom>
        </p:spPr>
        <p:txBody>
          <a:bodyPr>
            <a:normAutofit/>
          </a:bodyPr>
          <a:lstStyle/>
          <a:p>
            <a:pPr marL="0" algn="ctr"/>
            <a:r>
              <a:rPr lang="fr-FR" sz="36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Exemple 10</a:t>
            </a:r>
          </a:p>
        </p:txBody>
      </p:sp>
      <p:sp>
        <p:nvSpPr>
          <p:cNvPr id="5" name="Content Placeholder 2"/>
          <p:cNvSpPr txBox="1">
            <a:spLocks/>
          </p:cNvSpPr>
          <p:nvPr/>
        </p:nvSpPr>
        <p:spPr>
          <a:xfrm>
            <a:off x="1981200" y="1340768"/>
            <a:ext cx="8229600" cy="2160240"/>
          </a:xfrm>
          <a:prstGeom prst="rect">
            <a:avLst/>
          </a:prstGeom>
        </p:spPr>
        <p:txBody>
          <a:bodyPr>
            <a:normAutofit/>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lgn="just">
              <a:buNone/>
            </a:pPr>
            <a:r>
              <a:rPr lang="fr-FR" sz="2000" dirty="0">
                <a:latin typeface="Calibri" pitchFamily="34" charset="0"/>
                <a:cs typeface="Calibri" pitchFamily="34" charset="0"/>
              </a:rPr>
              <a:t>Considérez les deux exemples de fenêtres pop-up activées lors de la demande de sortie d'un logiciel.</a:t>
            </a:r>
          </a:p>
          <a:p>
            <a:pPr marL="64008" indent="0" algn="just">
              <a:buNone/>
            </a:pPr>
            <a:r>
              <a:rPr lang="fr-FR" sz="2000" dirty="0">
                <a:latin typeface="Calibri" pitchFamily="34" charset="0"/>
                <a:cs typeface="Calibri" pitchFamily="34" charset="0"/>
              </a:rPr>
              <a:t>Laquelle des deux solutions proposées vous paraît-elle la plus appropriée d'un point de vue ergonomique ? Quel est le principe ergonomique qui n'est pas respecté en priorité ici ? A votre avis, quelle situation conduira le plus fréquemment à une erreur dans le cas de l'interface mal conçue ?</a:t>
            </a: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80278" y="3933057"/>
            <a:ext cx="3927555" cy="176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30078" y="3933057"/>
            <a:ext cx="3999400" cy="1760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6280041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483518"/>
            <a:ext cx="8229600" cy="641226"/>
          </a:xfrm>
          <a:prstGeom prst="rect">
            <a:avLst/>
          </a:prstGeom>
        </p:spPr>
        <p:txBody>
          <a:bodyPr>
            <a:normAutofit/>
          </a:bodyPr>
          <a:lstStyle/>
          <a:p>
            <a:pPr marL="0" algn="ctr"/>
            <a:r>
              <a:rPr lang="fr-FR" sz="36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Exemple 11</a:t>
            </a:r>
          </a:p>
        </p:txBody>
      </p:sp>
      <p:sp>
        <p:nvSpPr>
          <p:cNvPr id="5" name="Content Placeholder 2"/>
          <p:cNvSpPr txBox="1">
            <a:spLocks/>
          </p:cNvSpPr>
          <p:nvPr/>
        </p:nvSpPr>
        <p:spPr>
          <a:xfrm>
            <a:off x="1981200" y="1052736"/>
            <a:ext cx="8229600" cy="2160240"/>
          </a:xfrm>
          <a:prstGeom prst="rect">
            <a:avLst/>
          </a:prstGeom>
        </p:spPr>
        <p:txBody>
          <a:bodyPr>
            <a:normAutofit/>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lgn="just">
              <a:buNone/>
            </a:pPr>
            <a:r>
              <a:rPr lang="fr-FR" sz="1900" dirty="0">
                <a:latin typeface="Calibri" pitchFamily="34" charset="0"/>
                <a:cs typeface="Calibri" pitchFamily="34" charset="0"/>
              </a:rPr>
              <a:t>La version pour dispositifs mobiles à écran tactile (iPhone et autres </a:t>
            </a:r>
            <a:r>
              <a:rPr lang="fr-FR" sz="1900" dirty="0" err="1">
                <a:latin typeface="Calibri" pitchFamily="34" charset="0"/>
                <a:cs typeface="Calibri" pitchFamily="34" charset="0"/>
              </a:rPr>
              <a:t>smartphones</a:t>
            </a:r>
            <a:r>
              <a:rPr lang="fr-FR" sz="1900" dirty="0">
                <a:latin typeface="Calibri" pitchFamily="34" charset="0"/>
                <a:cs typeface="Calibri" pitchFamily="34" charset="0"/>
              </a:rPr>
              <a:t>, </a:t>
            </a:r>
            <a:r>
              <a:rPr lang="fr-FR" sz="1900" dirty="0" err="1">
                <a:latin typeface="Calibri" pitchFamily="34" charset="0"/>
                <a:cs typeface="Calibri" pitchFamily="34" charset="0"/>
              </a:rPr>
              <a:t>iPad</a:t>
            </a:r>
            <a:r>
              <a:rPr lang="fr-FR" sz="1900" dirty="0">
                <a:latin typeface="Calibri" pitchFamily="34" charset="0"/>
                <a:cs typeface="Calibri" pitchFamily="34" charset="0"/>
              </a:rPr>
              <a:t> et autres tablettes) du site de réservation ferroviaire voyages-sncf.com propose deux modes d’interaction pour rechercher un trajet en train.</a:t>
            </a: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7648" y="1916832"/>
            <a:ext cx="5904656" cy="4483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1692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483518"/>
            <a:ext cx="8229600" cy="641226"/>
          </a:xfrm>
          <a:prstGeom prst="rect">
            <a:avLst/>
          </a:prstGeom>
        </p:spPr>
        <p:txBody>
          <a:bodyPr>
            <a:normAutofit/>
          </a:bodyPr>
          <a:lstStyle/>
          <a:p>
            <a:pPr marL="0" algn="ctr"/>
            <a:r>
              <a:rPr lang="fr-FR" sz="36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Exemple 11</a:t>
            </a:r>
            <a:r>
              <a:rPr lang="fr-FR" sz="24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 - Suite</a:t>
            </a:r>
            <a:endParaRPr lang="fr-FR" sz="36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endParaRPr>
          </a:p>
        </p:txBody>
      </p:sp>
      <p:sp>
        <p:nvSpPr>
          <p:cNvPr id="5" name="Content Placeholder 2"/>
          <p:cNvSpPr txBox="1">
            <a:spLocks/>
          </p:cNvSpPr>
          <p:nvPr/>
        </p:nvSpPr>
        <p:spPr>
          <a:xfrm>
            <a:off x="1981200" y="1340768"/>
            <a:ext cx="8229600" cy="4248472"/>
          </a:xfrm>
          <a:prstGeom prst="rect">
            <a:avLst/>
          </a:prstGeom>
        </p:spPr>
        <p:txBody>
          <a:bodyPr>
            <a:normAutofit/>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lgn="just">
              <a:buNone/>
            </a:pPr>
            <a:r>
              <a:rPr lang="fr-FR" sz="2400" dirty="0">
                <a:latin typeface="Calibri" pitchFamily="34" charset="0"/>
                <a:cs typeface="Calibri" pitchFamily="34" charset="0"/>
              </a:rPr>
              <a:t>Sur la gauche, un formulaire très classique permet de préciser la ville de départ puis celle d’arrivée. Alors que sur la droite, une carte de France s’affiche, sur laquelle l’utilisateur peut (moyennant éventuellement des opérations de zoom) faire un appui directement sur les lieux géographiques correspondant. </a:t>
            </a:r>
          </a:p>
          <a:p>
            <a:pPr marL="64008" indent="0" algn="just">
              <a:buNone/>
            </a:pPr>
            <a:endParaRPr lang="fr-FR" sz="2400" dirty="0">
              <a:latin typeface="Calibri" pitchFamily="34" charset="0"/>
              <a:cs typeface="Calibri" pitchFamily="34" charset="0"/>
            </a:endParaRPr>
          </a:p>
          <a:p>
            <a:pPr marL="64008" indent="0" algn="just">
              <a:buNone/>
            </a:pPr>
            <a:r>
              <a:rPr lang="fr-FR" sz="2400" dirty="0">
                <a:latin typeface="Calibri" pitchFamily="34" charset="0"/>
                <a:cs typeface="Calibri" pitchFamily="34" charset="0"/>
              </a:rPr>
              <a:t>Discutez des avantages et inconvénients pour un utilisateur de chacun des modes d’interaction (en tenant compte du dispositif choisi). A quel principe ergonomique général répond l’utilisation de ces deux modes d’interaction redondants ?</a:t>
            </a:r>
          </a:p>
        </p:txBody>
      </p:sp>
    </p:spTree>
    <p:extLst>
      <p:ext uri="{BB962C8B-B14F-4D97-AF65-F5344CB8AC3E}">
        <p14:creationId xmlns:p14="http://schemas.microsoft.com/office/powerpoint/2010/main" val="590432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01 - Site-web_Origina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7" y="-26988"/>
            <a:ext cx="9197976" cy="689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6876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1847528" y="2759174"/>
            <a:ext cx="8496944" cy="1339652"/>
          </a:xfrm>
          <a:prstGeom prst="rect">
            <a:avLst/>
          </a:prstGeom>
        </p:spPr>
        <p:txBody>
          <a:bodyPr>
            <a:noAutofit/>
          </a:bodyPr>
          <a:lstStyle>
            <a:lvl1pPr marL="484632" algn="l" rtl="0" eaLnBrk="1" latinLnBrk="0" hangingPunct="1">
              <a:spcBef>
                <a:spcPct val="0"/>
              </a:spcBef>
              <a:buNone/>
              <a:defRPr kumimoji="0" lang="fr-FR" sz="4200" kern="1200">
                <a:ln w="6350">
                  <a:noFill/>
                </a:ln>
                <a:solidFill>
                  <a:schemeClr val="tx2"/>
                </a:solidFill>
                <a:effectLst/>
                <a:latin typeface="+mj-lt"/>
                <a:ea typeface="+mj-ea"/>
                <a:cs typeface="+mj-cs"/>
              </a:defRPr>
            </a:lvl1pPr>
          </a:lstStyle>
          <a:p>
            <a:pPr marL="4763" algn="ctr"/>
            <a:r>
              <a:rPr lang="fr-FR" sz="6000" b="1" u="sng"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Exemples</a:t>
            </a:r>
            <a:endParaRPr lang="fr-FR" sz="44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endParaRPr>
          </a:p>
          <a:p>
            <a:pPr marL="4763" algn="ctr"/>
            <a:endParaRPr lang="fr-FR" sz="54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Site_Original-Etiquettes_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87488" y="-26988"/>
            <a:ext cx="9180513" cy="6884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7408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03 - Site-web_CORRI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524000" y="-27384"/>
            <a:ext cx="9144000" cy="68580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42777836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483518"/>
            <a:ext cx="8229600" cy="641226"/>
          </a:xfrm>
          <a:prstGeom prst="rect">
            <a:avLst/>
          </a:prstGeom>
        </p:spPr>
        <p:txBody>
          <a:bodyPr>
            <a:normAutofit/>
          </a:bodyPr>
          <a:lstStyle/>
          <a:p>
            <a:pPr marL="0" algn="ctr"/>
            <a:r>
              <a:rPr lang="fr-FR" sz="36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Plan du cours</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016" y="2815392"/>
            <a:ext cx="8820472" cy="15232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483518"/>
            <a:ext cx="8229600" cy="641226"/>
          </a:xfrm>
          <a:prstGeom prst="rect">
            <a:avLst/>
          </a:prstGeom>
        </p:spPr>
        <p:txBody>
          <a:bodyPr>
            <a:normAutofit/>
          </a:bodyPr>
          <a:lstStyle/>
          <a:p>
            <a:pPr marL="0" algn="ctr"/>
            <a:r>
              <a:rPr lang="fr-FR" sz="36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Exemple 1</a:t>
            </a:r>
          </a:p>
        </p:txBody>
      </p:sp>
      <p:sp>
        <p:nvSpPr>
          <p:cNvPr id="5" name="Content Placeholder 2"/>
          <p:cNvSpPr txBox="1">
            <a:spLocks/>
          </p:cNvSpPr>
          <p:nvPr/>
        </p:nvSpPr>
        <p:spPr>
          <a:xfrm>
            <a:off x="1981200" y="1268760"/>
            <a:ext cx="8229600" cy="3024336"/>
          </a:xfrm>
          <a:prstGeom prst="rect">
            <a:avLst/>
          </a:prstGeom>
        </p:spPr>
        <p:txBody>
          <a:bodyPr>
            <a:normAutofit/>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lgn="just">
              <a:buNone/>
            </a:pPr>
            <a:r>
              <a:rPr lang="fr-FR" sz="2000" dirty="0">
                <a:latin typeface="Calibri" pitchFamily="34" charset="0"/>
                <a:cs typeface="Calibri" pitchFamily="34" charset="0"/>
              </a:rPr>
              <a:t>L’exemple ci-dessous est extrait des </a:t>
            </a:r>
            <a:r>
              <a:rPr lang="fr-FR" sz="2000" i="1" dirty="0" err="1">
                <a:latin typeface="Calibri" pitchFamily="34" charset="0"/>
                <a:cs typeface="Calibri" pitchFamily="34" charset="0"/>
              </a:rPr>
              <a:t>MacOS</a:t>
            </a:r>
            <a:r>
              <a:rPr lang="fr-FR" sz="2000" i="1" dirty="0">
                <a:latin typeface="Calibri" pitchFamily="34" charset="0"/>
                <a:cs typeface="Calibri" pitchFamily="34" charset="0"/>
              </a:rPr>
              <a:t> User </a:t>
            </a:r>
            <a:r>
              <a:rPr lang="fr-FR" sz="2000" i="1" dirty="0" err="1">
                <a:latin typeface="Calibri" pitchFamily="34" charset="0"/>
                <a:cs typeface="Calibri" pitchFamily="34" charset="0"/>
              </a:rPr>
              <a:t>Experience</a:t>
            </a:r>
            <a:r>
              <a:rPr lang="fr-FR" sz="2000" i="1" dirty="0">
                <a:latin typeface="Calibri" pitchFamily="34" charset="0"/>
                <a:cs typeface="Calibri" pitchFamily="34" charset="0"/>
              </a:rPr>
              <a:t> Guidelines</a:t>
            </a:r>
            <a:r>
              <a:rPr lang="fr-FR" sz="2000" dirty="0">
                <a:latin typeface="Calibri" pitchFamily="34" charset="0"/>
                <a:cs typeface="Calibri" pitchFamily="34" charset="0"/>
              </a:rPr>
              <a:t>, qui fournis des exemples de bonnes et mauvaises conceptions dans le cadre du monde Mac. Cet exemple illustre la notion de badge (le petit rond rouge avec le chiffre « 1 ») qui indique dans ce cas un événement ou une action à réaliser à la date indiquée sur l’icône du calendrier.</a:t>
            </a:r>
          </a:p>
          <a:p>
            <a:pPr marL="64008" indent="0" algn="just">
              <a:buNone/>
            </a:pPr>
            <a:r>
              <a:rPr lang="fr-FR" sz="2000" dirty="0">
                <a:latin typeface="Calibri" pitchFamily="34" charset="0"/>
                <a:cs typeface="Calibri" pitchFamily="34" charset="0"/>
              </a:rPr>
              <a:t>On retrouve ce type de petit objet informatif également sur Skype, ou encore Facebook comme l’indique l’image à droite qui montre que 14 notifications sont en attente pour l’utilisateur concerné. Quel principe ergonomique est concerné ici ? Est-il bien géré ?</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56980" y="4509120"/>
            <a:ext cx="5331309" cy="1296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29061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483518"/>
            <a:ext cx="8229600" cy="641226"/>
          </a:xfrm>
          <a:prstGeom prst="rect">
            <a:avLst/>
          </a:prstGeom>
        </p:spPr>
        <p:txBody>
          <a:bodyPr>
            <a:normAutofit/>
          </a:bodyPr>
          <a:lstStyle/>
          <a:p>
            <a:pPr marL="0" algn="ctr"/>
            <a:r>
              <a:rPr lang="fr-FR" sz="36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Exemple 2</a:t>
            </a:r>
          </a:p>
        </p:txBody>
      </p:sp>
      <p:sp>
        <p:nvSpPr>
          <p:cNvPr id="5" name="Content Placeholder 2"/>
          <p:cNvSpPr txBox="1">
            <a:spLocks/>
          </p:cNvSpPr>
          <p:nvPr/>
        </p:nvSpPr>
        <p:spPr>
          <a:xfrm>
            <a:off x="1981200" y="1268760"/>
            <a:ext cx="8229600" cy="3024336"/>
          </a:xfrm>
          <a:prstGeom prst="rect">
            <a:avLst/>
          </a:prstGeom>
        </p:spPr>
        <p:txBody>
          <a:bodyPr>
            <a:normAutofit/>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lgn="just">
              <a:buNone/>
            </a:pPr>
            <a:r>
              <a:rPr lang="fr-FR" sz="2000" dirty="0">
                <a:latin typeface="Calibri" pitchFamily="34" charset="0"/>
                <a:cs typeface="Calibri" pitchFamily="34" charset="0"/>
              </a:rPr>
              <a:t>Cela fait bien longtemps que nous utilisons de moins en moins Internet Explorer pour surfer. Toutefois, si ce navigateur a perdu de sa superbe, on oublie qu’il représente encore entre 20% et 25% de part de marché mondial : en décembre 2013, il restait ainsi le navigateur leader en Amérique du Nord et en Chine, par exemple. Rien ne semble toutefois freiner sa chute.</a:t>
            </a:r>
          </a:p>
          <a:p>
            <a:pPr marL="64008" indent="0" algn="just">
              <a:buNone/>
            </a:pPr>
            <a:r>
              <a:rPr lang="fr-FR" sz="2000" dirty="0">
                <a:latin typeface="Calibri" pitchFamily="34" charset="0"/>
                <a:cs typeface="Calibri" pitchFamily="34" charset="0"/>
              </a:rPr>
              <a:t>En guise d’épitaphe, ci-dessous une copie d’un message de la version 5 du navigateur… Quel principe ergonomique est directement concerné par ce pop-up ?</a:t>
            </a: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83633" y="4005064"/>
            <a:ext cx="6798143"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401990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483518"/>
            <a:ext cx="8229600" cy="641226"/>
          </a:xfrm>
          <a:prstGeom prst="rect">
            <a:avLst/>
          </a:prstGeom>
        </p:spPr>
        <p:txBody>
          <a:bodyPr>
            <a:normAutofit/>
          </a:bodyPr>
          <a:lstStyle/>
          <a:p>
            <a:pPr marL="0" algn="ctr"/>
            <a:r>
              <a:rPr lang="fr-FR" sz="36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Exemple 3</a:t>
            </a:r>
          </a:p>
        </p:txBody>
      </p:sp>
      <p:sp>
        <p:nvSpPr>
          <p:cNvPr id="5" name="Content Placeholder 2"/>
          <p:cNvSpPr txBox="1">
            <a:spLocks/>
          </p:cNvSpPr>
          <p:nvPr/>
        </p:nvSpPr>
        <p:spPr>
          <a:xfrm>
            <a:off x="1981200" y="1196752"/>
            <a:ext cx="8229600" cy="3024336"/>
          </a:xfrm>
          <a:prstGeom prst="rect">
            <a:avLst/>
          </a:prstGeom>
        </p:spPr>
        <p:txBody>
          <a:bodyPr>
            <a:normAutofit/>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lgn="just">
              <a:buNone/>
            </a:pPr>
            <a:r>
              <a:rPr lang="fr-FR" sz="2000" dirty="0">
                <a:latin typeface="Calibri" pitchFamily="34" charset="0"/>
                <a:cs typeface="Calibri" pitchFamily="34" charset="0"/>
              </a:rPr>
              <a:t>La capture d’écran suivante correspond au message d’information que vous adressait la Tesco Bank en mars 2013 lorsque vous demandiez à changer le mode d’envoi de vos relevés de carte bancaire. Le sujet étant sensible, la banque a vraiment essayé de bien préciser les enjeux de chaque action réalisée sur l’interface. Est-ce une réussite ? Cette fenêtre a été classée par un site consacré à l’IHM comme faisant partie des pires erreurs ergonomiques de l’année 2013. Mais au fait, quel est le principe ergonomique qui a été enfreint en premier lieu ?</a:t>
            </a:r>
          </a:p>
        </p:txBody>
      </p:sp>
    </p:spTree>
    <p:extLst>
      <p:ext uri="{BB962C8B-B14F-4D97-AF65-F5344CB8AC3E}">
        <p14:creationId xmlns:p14="http://schemas.microsoft.com/office/powerpoint/2010/main" val="3833621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483518"/>
            <a:ext cx="8229600" cy="641226"/>
          </a:xfrm>
          <a:prstGeom prst="rect">
            <a:avLst/>
          </a:prstGeom>
        </p:spPr>
        <p:txBody>
          <a:bodyPr>
            <a:normAutofit/>
          </a:bodyPr>
          <a:lstStyle/>
          <a:p>
            <a:pPr marL="0" algn="ctr"/>
            <a:r>
              <a:rPr lang="fr-FR" sz="36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Exemple 3</a:t>
            </a:r>
            <a:r>
              <a:rPr lang="fr-FR" sz="24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 - Suite</a:t>
            </a:r>
            <a:endParaRPr lang="fr-FR" sz="36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00239" y="1059904"/>
            <a:ext cx="8391525" cy="510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1726981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483518"/>
            <a:ext cx="8229600" cy="641226"/>
          </a:xfrm>
          <a:prstGeom prst="rect">
            <a:avLst/>
          </a:prstGeom>
        </p:spPr>
        <p:txBody>
          <a:bodyPr>
            <a:normAutofit/>
          </a:bodyPr>
          <a:lstStyle/>
          <a:p>
            <a:pPr marL="0" algn="ctr"/>
            <a:r>
              <a:rPr lang="fr-FR" sz="36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Exemple 4</a:t>
            </a:r>
          </a:p>
        </p:txBody>
      </p:sp>
      <p:sp>
        <p:nvSpPr>
          <p:cNvPr id="5" name="Content Placeholder 2"/>
          <p:cNvSpPr txBox="1">
            <a:spLocks/>
          </p:cNvSpPr>
          <p:nvPr/>
        </p:nvSpPr>
        <p:spPr>
          <a:xfrm>
            <a:off x="1981200" y="1196752"/>
            <a:ext cx="8229600" cy="3024336"/>
          </a:xfrm>
          <a:prstGeom prst="rect">
            <a:avLst/>
          </a:prstGeom>
        </p:spPr>
        <p:txBody>
          <a:bodyPr>
            <a:normAutofit/>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lgn="just">
              <a:buNone/>
            </a:pPr>
            <a:r>
              <a:rPr lang="fr-FR" sz="2000" dirty="0">
                <a:latin typeface="Calibri" pitchFamily="34" charset="0"/>
                <a:cs typeface="Calibri" pitchFamily="34" charset="0"/>
              </a:rPr>
              <a:t>Ici le problème adressé est presque subtil. Que pensez-vous du pop-up de confirmation qu’affiche le service d’abonnement lié à « </a:t>
            </a:r>
            <a:r>
              <a:rPr lang="fr-FR" sz="2000" dirty="0" err="1">
                <a:latin typeface="Calibri" pitchFamily="34" charset="0"/>
                <a:cs typeface="Calibri" pitchFamily="34" charset="0"/>
              </a:rPr>
              <a:t>Nook</a:t>
            </a:r>
            <a:r>
              <a:rPr lang="fr-FR" sz="2000" dirty="0">
                <a:latin typeface="Calibri" pitchFamily="34" charset="0"/>
                <a:cs typeface="Calibri" pitchFamily="34" charset="0"/>
              </a:rPr>
              <a:t> » en cas de désinscription du service. Quel principe ergonomique a retenu ici votre attention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0215" y="2564904"/>
            <a:ext cx="8179905" cy="3384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666166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981200" y="483518"/>
            <a:ext cx="8229600" cy="641226"/>
          </a:xfrm>
          <a:prstGeom prst="rect">
            <a:avLst/>
          </a:prstGeom>
        </p:spPr>
        <p:txBody>
          <a:bodyPr>
            <a:normAutofit/>
          </a:bodyPr>
          <a:lstStyle/>
          <a:p>
            <a:pPr marL="0" algn="ctr"/>
            <a:r>
              <a:rPr lang="fr-FR" sz="3600" b="1" dirty="0">
                <a:solidFill>
                  <a:schemeClr val="tx1"/>
                </a:solidFill>
                <a:effectLst>
                  <a:outerShdw blurRad="38100" dist="38100" dir="2700000" algn="tl">
                    <a:srgbClr val="000000">
                      <a:alpha val="43137"/>
                    </a:srgbClr>
                  </a:outerShdw>
                </a:effectLst>
                <a:latin typeface="CMU Serif" pitchFamily="2" charset="0"/>
                <a:ea typeface="CMU Serif" pitchFamily="2" charset="0"/>
                <a:cs typeface="CMU Serif" pitchFamily="2" charset="0"/>
              </a:rPr>
              <a:t>Exemple 5</a:t>
            </a:r>
          </a:p>
        </p:txBody>
      </p:sp>
      <p:sp>
        <p:nvSpPr>
          <p:cNvPr id="5" name="Content Placeholder 2"/>
          <p:cNvSpPr txBox="1">
            <a:spLocks/>
          </p:cNvSpPr>
          <p:nvPr/>
        </p:nvSpPr>
        <p:spPr>
          <a:xfrm>
            <a:off x="1981200" y="1196752"/>
            <a:ext cx="8229600" cy="5112568"/>
          </a:xfrm>
          <a:prstGeom prst="rect">
            <a:avLst/>
          </a:prstGeom>
        </p:spPr>
        <p:txBody>
          <a:bodyPr>
            <a:normAutofit/>
          </a:bodyPr>
          <a:lstStyle>
            <a:lvl1pPr marL="448056" indent="-384048" algn="l" rtl="0" eaLnBrk="1" latinLnBrk="0" hangingPunct="1">
              <a:spcBef>
                <a:spcPct val="20000"/>
              </a:spcBef>
              <a:buClr>
                <a:schemeClr val="accent1"/>
              </a:buClr>
              <a:buSzPct val="80000"/>
              <a:buFont typeface="Wingdings 2"/>
              <a:buChar char=""/>
              <a:defRPr kumimoji="0" lang="fr-FR"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lang="fr-FR"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lang="fr-FR"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lang="fr-FR"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lang="fr-FR"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lang="fr-FR"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lang="fr-FR" sz="1600" kern="1200">
                <a:solidFill>
                  <a:schemeClr val="tx1"/>
                </a:solidFill>
                <a:latin typeface="+mn-lt"/>
                <a:ea typeface="+mn-ea"/>
                <a:cs typeface="+mn-cs"/>
              </a:defRPr>
            </a:lvl9pPr>
          </a:lstStyle>
          <a:p>
            <a:pPr marL="64008" indent="0" algn="just">
              <a:buNone/>
            </a:pPr>
            <a:r>
              <a:rPr lang="fr-FR" sz="2000" dirty="0">
                <a:latin typeface="Calibri" pitchFamily="34" charset="0"/>
                <a:cs typeface="Calibri" pitchFamily="34" charset="0"/>
              </a:rPr>
              <a:t>L’exemple suivant est tiré d’un rapport de stage d’un étudiant en Master professionnel. L’étudiant concerné devait développer un logiciel de configuration des ordinateurs pilotant les robots d’une chaîne de montage de moteurs diesels.</a:t>
            </a:r>
          </a:p>
          <a:p>
            <a:pPr marL="64008" indent="0" algn="just">
              <a:buNone/>
            </a:pPr>
            <a:r>
              <a:rPr lang="fr-FR" sz="2000" dirty="0">
                <a:latin typeface="Calibri" pitchFamily="34" charset="0"/>
                <a:cs typeface="Calibri" pitchFamily="34" charset="0"/>
              </a:rPr>
              <a:t>Il y avait en fait deux types de machines :</a:t>
            </a:r>
          </a:p>
          <a:p>
            <a:pPr algn="just">
              <a:buFont typeface="Wingdings" pitchFamily="2" charset="2"/>
              <a:buChar char="§"/>
            </a:pPr>
            <a:r>
              <a:rPr lang="fr-FR" sz="2000" dirty="0">
                <a:latin typeface="Calibri" pitchFamily="34" charset="0"/>
                <a:cs typeface="Calibri" pitchFamily="34" charset="0"/>
              </a:rPr>
              <a:t>celles pilotant les robots de fabrication, qui tournaient sous Windows 2000,</a:t>
            </a:r>
          </a:p>
          <a:p>
            <a:pPr algn="just">
              <a:buFont typeface="Wingdings" pitchFamily="2" charset="2"/>
              <a:buChar char="§"/>
            </a:pPr>
            <a:r>
              <a:rPr lang="fr-FR" sz="2000" dirty="0">
                <a:latin typeface="Calibri" pitchFamily="34" charset="0"/>
                <a:cs typeface="Calibri" pitchFamily="34" charset="0"/>
              </a:rPr>
              <a:t>et celles qui supervisaient la chaîne de montage, sous Windows NT 4.0.</a:t>
            </a:r>
          </a:p>
          <a:p>
            <a:pPr marL="64008" indent="0" algn="just">
              <a:buNone/>
            </a:pPr>
            <a:r>
              <a:rPr lang="fr-FR" sz="2000" dirty="0">
                <a:latin typeface="Calibri" pitchFamily="34" charset="0"/>
                <a:cs typeface="Calibri" pitchFamily="34" charset="0"/>
              </a:rPr>
              <a:t>L’étudiant a pourtant décidé de ne réaliser qu’un seul logiciel de configuration, les utilisateurs choisissant la bonne configuration suivant la machine concernée. Ce choix se défendait, mais pas la solution ergonomique choisie. Quel est le problème ? Quel est, voire quels sont les principes ergonomiques qui ne sont pas respectés ?</a:t>
            </a:r>
          </a:p>
        </p:txBody>
      </p:sp>
    </p:spTree>
    <p:extLst>
      <p:ext uri="{BB962C8B-B14F-4D97-AF65-F5344CB8AC3E}">
        <p14:creationId xmlns:p14="http://schemas.microsoft.com/office/powerpoint/2010/main" val="384285357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lesPropPres">
  <a:themeElements>
    <a:clrScheme name="NewsPrint">
      <a:dk1>
        <a:sysClr val="windowText" lastClr="000000"/>
      </a:dk1>
      <a:lt1>
        <a:sysClr val="window" lastClr="FFFFFF"/>
      </a:lt1>
      <a:dk2>
        <a:srgbClr val="303030"/>
      </a:dk2>
      <a:lt2>
        <a:srgbClr val="DEDEE0"/>
      </a:lt2>
      <a:accent1>
        <a:srgbClr val="AD0101"/>
      </a:accent1>
      <a:accent2>
        <a:srgbClr val="726056"/>
      </a:accent2>
      <a:accent3>
        <a:srgbClr val="AC956E"/>
      </a:accent3>
      <a:accent4>
        <a:srgbClr val="808DA9"/>
      </a:accent4>
      <a:accent5>
        <a:srgbClr val="424E5B"/>
      </a:accent5>
      <a:accent6>
        <a:srgbClr val="730E00"/>
      </a:accent6>
      <a:hlink>
        <a:srgbClr val="D26900"/>
      </a:hlink>
      <a:folHlink>
        <a:srgbClr val="D89243"/>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64F8BAB7-2C14-41BE-B6A2-CACF897F7B3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SalesPropPres</Template>
  <TotalTime>0</TotalTime>
  <Words>1058</Words>
  <Application>Microsoft Office PowerPoint</Application>
  <PresentationFormat>Grand écran</PresentationFormat>
  <Paragraphs>63</Paragraphs>
  <Slides>21</Slides>
  <Notes>18</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21</vt:i4>
      </vt:variant>
    </vt:vector>
  </HeadingPairs>
  <TitlesOfParts>
    <vt:vector size="29" baseType="lpstr">
      <vt:lpstr>Calibri</vt:lpstr>
      <vt:lpstr>CMU Serif</vt:lpstr>
      <vt:lpstr>Lato Light</vt:lpstr>
      <vt:lpstr>Times New Roman</vt:lpstr>
      <vt:lpstr>Verdana</vt:lpstr>
      <vt:lpstr>Wingdings</vt:lpstr>
      <vt:lpstr>Wingdings 2</vt:lpstr>
      <vt:lpstr>SalesPropPres</vt:lpstr>
      <vt:lpstr>Présentation PowerPoint</vt:lpstr>
      <vt:lpstr>Présentation PowerPoint</vt:lpstr>
      <vt:lpstr>Plan du cours</vt:lpstr>
      <vt:lpstr>Exemple 1</vt:lpstr>
      <vt:lpstr>Exemple 2</vt:lpstr>
      <vt:lpstr>Exemple 3</vt:lpstr>
      <vt:lpstr>Exemple 3 - Suite</vt:lpstr>
      <vt:lpstr>Exemple 4</vt:lpstr>
      <vt:lpstr>Exemple 5</vt:lpstr>
      <vt:lpstr>Exemple 5 - Suite</vt:lpstr>
      <vt:lpstr>Exemple 6</vt:lpstr>
      <vt:lpstr>Exemple 7</vt:lpstr>
      <vt:lpstr>Exemple 7 - Suite</vt:lpstr>
      <vt:lpstr>Exemple 8</vt:lpstr>
      <vt:lpstr>Exemple 9</vt:lpstr>
      <vt:lpstr>Exemple 10</vt:lpstr>
      <vt:lpstr>Exemple 11</vt:lpstr>
      <vt:lpstr>Exemple 11 - Suite</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2012-11-06T09:35:49Z</dcterms:created>
  <dcterms:modified xsi:type="dcterms:W3CDTF">2020-12-21T18:25:29Z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TC102202139990</vt:lpwstr>
  </property>
</Properties>
</file>