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97"/>
  </p:notesMasterIdLst>
  <p:handoutMasterIdLst>
    <p:handoutMasterId r:id="rId98"/>
  </p:handoutMasterIdLst>
  <p:sldIdLst>
    <p:sldId id="456" r:id="rId3"/>
    <p:sldId id="485" r:id="rId4"/>
    <p:sldId id="507" r:id="rId5"/>
    <p:sldId id="508" r:id="rId6"/>
    <p:sldId id="509" r:id="rId7"/>
    <p:sldId id="510" r:id="rId8"/>
    <p:sldId id="511" r:id="rId9"/>
    <p:sldId id="512" r:id="rId10"/>
    <p:sldId id="513" r:id="rId11"/>
    <p:sldId id="514" r:id="rId12"/>
    <p:sldId id="515" r:id="rId13"/>
    <p:sldId id="516" r:id="rId14"/>
    <p:sldId id="517" r:id="rId15"/>
    <p:sldId id="518" r:id="rId16"/>
    <p:sldId id="519" r:id="rId17"/>
    <p:sldId id="520" r:id="rId18"/>
    <p:sldId id="328" r:id="rId19"/>
    <p:sldId id="327" r:id="rId20"/>
    <p:sldId id="332" r:id="rId21"/>
    <p:sldId id="331" r:id="rId22"/>
    <p:sldId id="330" r:id="rId23"/>
    <p:sldId id="333" r:id="rId24"/>
    <p:sldId id="27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544" r:id="rId38"/>
    <p:sldId id="545" r:id="rId39"/>
    <p:sldId id="295" r:id="rId40"/>
    <p:sldId id="296" r:id="rId41"/>
    <p:sldId id="297" r:id="rId42"/>
    <p:sldId id="298" r:id="rId43"/>
    <p:sldId id="299" r:id="rId44"/>
    <p:sldId id="300" r:id="rId45"/>
    <p:sldId id="546" r:id="rId46"/>
    <p:sldId id="301" r:id="rId47"/>
    <p:sldId id="302" r:id="rId48"/>
    <p:sldId id="358" r:id="rId49"/>
    <p:sldId id="547" r:id="rId50"/>
    <p:sldId id="303" r:id="rId51"/>
    <p:sldId id="304" r:id="rId52"/>
    <p:sldId id="305" r:id="rId53"/>
    <p:sldId id="306" r:id="rId54"/>
    <p:sldId id="307" r:id="rId55"/>
    <p:sldId id="308" r:id="rId56"/>
    <p:sldId id="309" r:id="rId57"/>
    <p:sldId id="310" r:id="rId58"/>
    <p:sldId id="312" r:id="rId59"/>
    <p:sldId id="313" r:id="rId60"/>
    <p:sldId id="314" r:id="rId61"/>
    <p:sldId id="315" r:id="rId62"/>
    <p:sldId id="334" r:id="rId63"/>
    <p:sldId id="318" r:id="rId64"/>
    <p:sldId id="336" r:id="rId65"/>
    <p:sldId id="337" r:id="rId66"/>
    <p:sldId id="338" r:id="rId67"/>
    <p:sldId id="342" r:id="rId68"/>
    <p:sldId id="339" r:id="rId69"/>
    <p:sldId id="340" r:id="rId70"/>
    <p:sldId id="341" r:id="rId71"/>
    <p:sldId id="343" r:id="rId72"/>
    <p:sldId id="344" r:id="rId73"/>
    <p:sldId id="345" r:id="rId74"/>
    <p:sldId id="346" r:id="rId75"/>
    <p:sldId id="347" r:id="rId76"/>
    <p:sldId id="348" r:id="rId77"/>
    <p:sldId id="349" r:id="rId78"/>
    <p:sldId id="350" r:id="rId79"/>
    <p:sldId id="351" r:id="rId80"/>
    <p:sldId id="352" r:id="rId81"/>
    <p:sldId id="353" r:id="rId82"/>
    <p:sldId id="354" r:id="rId83"/>
    <p:sldId id="355" r:id="rId84"/>
    <p:sldId id="530" r:id="rId85"/>
    <p:sldId id="531" r:id="rId86"/>
    <p:sldId id="538" r:id="rId87"/>
    <p:sldId id="532" r:id="rId88"/>
    <p:sldId id="539" r:id="rId89"/>
    <p:sldId id="533" r:id="rId90"/>
    <p:sldId id="534" r:id="rId91"/>
    <p:sldId id="540" r:id="rId92"/>
    <p:sldId id="535" r:id="rId93"/>
    <p:sldId id="536" r:id="rId94"/>
    <p:sldId id="537" r:id="rId95"/>
    <p:sldId id="356" r:id="rId96"/>
  </p:sldIdLst>
  <p:sldSz cx="12192000" cy="6858000"/>
  <p:notesSz cx="6946900" cy="9283700"/>
  <p:defaultTextStyle>
    <a:defPPr>
      <a:defRPr lang="en-GB"/>
    </a:defPPr>
    <a:lvl1pPr algn="l" rtl="0" eaLnBrk="0" fontAlgn="base" hangingPunct="0">
      <a:spcBef>
        <a:spcPct val="0"/>
      </a:spcBef>
      <a:spcAft>
        <a:spcPct val="0"/>
      </a:spcAft>
      <a:defRPr kumimoji="1" sz="2400" kern="1200">
        <a:solidFill>
          <a:schemeClr val="tx1"/>
        </a:solidFill>
        <a:latin typeface="Tahoma" charset="0"/>
        <a:ea typeface="+mn-ea"/>
        <a:cs typeface="+mn-cs"/>
      </a:defRPr>
    </a:lvl1pPr>
    <a:lvl2pPr marL="457200" algn="l" rtl="0" eaLnBrk="0" fontAlgn="base" hangingPunct="0">
      <a:spcBef>
        <a:spcPct val="0"/>
      </a:spcBef>
      <a:spcAft>
        <a:spcPct val="0"/>
      </a:spcAft>
      <a:defRPr kumimoji="1" sz="2400" kern="1200">
        <a:solidFill>
          <a:schemeClr val="tx1"/>
        </a:solidFill>
        <a:latin typeface="Tahoma" charset="0"/>
        <a:ea typeface="+mn-ea"/>
        <a:cs typeface="+mn-cs"/>
      </a:defRPr>
    </a:lvl2pPr>
    <a:lvl3pPr marL="914400" algn="l" rtl="0" eaLnBrk="0" fontAlgn="base" hangingPunct="0">
      <a:spcBef>
        <a:spcPct val="0"/>
      </a:spcBef>
      <a:spcAft>
        <a:spcPct val="0"/>
      </a:spcAft>
      <a:defRPr kumimoji="1" sz="2400" kern="1200">
        <a:solidFill>
          <a:schemeClr val="tx1"/>
        </a:solidFill>
        <a:latin typeface="Tahoma" charset="0"/>
        <a:ea typeface="+mn-ea"/>
        <a:cs typeface="+mn-cs"/>
      </a:defRPr>
    </a:lvl3pPr>
    <a:lvl4pPr marL="1371600" algn="l" rtl="0" eaLnBrk="0" fontAlgn="base" hangingPunct="0">
      <a:spcBef>
        <a:spcPct val="0"/>
      </a:spcBef>
      <a:spcAft>
        <a:spcPct val="0"/>
      </a:spcAft>
      <a:defRPr kumimoji="1" sz="2400" kern="1200">
        <a:solidFill>
          <a:schemeClr val="tx1"/>
        </a:solidFill>
        <a:latin typeface="Tahoma" charset="0"/>
        <a:ea typeface="+mn-ea"/>
        <a:cs typeface="+mn-cs"/>
      </a:defRPr>
    </a:lvl4pPr>
    <a:lvl5pPr marL="1828800" algn="l" rtl="0" eaLnBrk="0" fontAlgn="base" hangingPunct="0">
      <a:spcBef>
        <a:spcPct val="0"/>
      </a:spcBef>
      <a:spcAft>
        <a:spcPct val="0"/>
      </a:spcAft>
      <a:defRPr kumimoji="1" sz="2400" kern="1200">
        <a:solidFill>
          <a:schemeClr val="tx1"/>
        </a:solidFill>
        <a:latin typeface="Tahoma" charset="0"/>
        <a:ea typeface="+mn-ea"/>
        <a:cs typeface="+mn-cs"/>
      </a:defRPr>
    </a:lvl5pPr>
    <a:lvl6pPr marL="2286000" algn="l" defTabSz="914400" rtl="0" eaLnBrk="1" latinLnBrk="0" hangingPunct="1">
      <a:defRPr kumimoji="1" sz="2400" kern="1200">
        <a:solidFill>
          <a:schemeClr val="tx1"/>
        </a:solidFill>
        <a:latin typeface="Tahoma" charset="0"/>
        <a:ea typeface="+mn-ea"/>
        <a:cs typeface="+mn-cs"/>
      </a:defRPr>
    </a:lvl6pPr>
    <a:lvl7pPr marL="2743200" algn="l" defTabSz="914400" rtl="0" eaLnBrk="1" latinLnBrk="0" hangingPunct="1">
      <a:defRPr kumimoji="1" sz="2400" kern="1200">
        <a:solidFill>
          <a:schemeClr val="tx1"/>
        </a:solidFill>
        <a:latin typeface="Tahoma" charset="0"/>
        <a:ea typeface="+mn-ea"/>
        <a:cs typeface="+mn-cs"/>
      </a:defRPr>
    </a:lvl7pPr>
    <a:lvl8pPr marL="3200400" algn="l" defTabSz="914400" rtl="0" eaLnBrk="1" latinLnBrk="0" hangingPunct="1">
      <a:defRPr kumimoji="1" sz="2400" kern="1200">
        <a:solidFill>
          <a:schemeClr val="tx1"/>
        </a:solidFill>
        <a:latin typeface="Tahoma" charset="0"/>
        <a:ea typeface="+mn-ea"/>
        <a:cs typeface="+mn-cs"/>
      </a:defRPr>
    </a:lvl8pPr>
    <a:lvl9pPr marL="3657600" algn="l" defTabSz="914400" rtl="0" eaLnBrk="1" latinLnBrk="0" hangingPunct="1">
      <a:defRPr kumimoji="1"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18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ya" initials="L" lastIdx="2" clrIdx="0"/>
  <p:cmAuthor id="1" name="Guezouli" initials="G" lastIdx="2" clrIdx="1">
    <p:extLst>
      <p:ext uri="{19B8F6BF-5375-455C-9EA6-DF929625EA0E}">
        <p15:presenceInfo xmlns:p15="http://schemas.microsoft.com/office/powerpoint/2012/main" userId="Guezouli" providerId="None"/>
      </p:ext>
    </p:extLst>
  </p:cmAuthor>
  <p:cmAuthor id="2" name="Auteu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DADADA"/>
    <a:srgbClr val="4F4F4F"/>
    <a:srgbClr val="C5CAD3"/>
    <a:srgbClr val="484848"/>
    <a:srgbClr val="5A5A5A"/>
    <a:srgbClr val="464646"/>
    <a:srgbClr val="838383"/>
    <a:srgbClr val="797979"/>
    <a:srgbClr val="E59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53" autoAdjust="0"/>
    <p:restoredTop sz="89319" autoAdjust="0"/>
  </p:normalViewPr>
  <p:slideViewPr>
    <p:cSldViewPr>
      <p:cViewPr varScale="1">
        <p:scale>
          <a:sx n="61" d="100"/>
          <a:sy n="61" d="100"/>
        </p:scale>
        <p:origin x="900" y="60"/>
      </p:cViewPr>
      <p:guideLst>
        <p:guide orient="horz" pos="2160"/>
        <p:guide pos="3840"/>
      </p:guideLst>
    </p:cSldViewPr>
  </p:slideViewPr>
  <p:outlineViewPr>
    <p:cViewPr>
      <p:scale>
        <a:sx n="33" d="100"/>
        <a:sy n="33" d="100"/>
      </p:scale>
      <p:origin x="0" y="16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2856" y="-96"/>
      </p:cViewPr>
      <p:guideLst>
        <p:guide orient="horz" pos="2924"/>
        <p:guide pos="218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handoutMaster" Target="handoutMasters/handout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3C6F59-DE17-4B0C-AB3F-C75A89F3E13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fr-FR"/>
        </a:p>
      </dgm:t>
    </dgm:pt>
    <dgm:pt modelId="{69E43475-2A25-4608-B9A6-7771482F4BC2}">
      <dgm:prSet phldrT="[Texte]"/>
      <dgm:spPr/>
      <dgm:t>
        <a:bodyPr/>
        <a:lstStyle/>
        <a:p>
          <a:r>
            <a:rPr lang="fr-FR" dirty="0">
              <a:latin typeface="Calibri" panose="020F0502020204030204" pitchFamily="34" charset="0"/>
              <a:cs typeface="Calibri" panose="020F0502020204030204" pitchFamily="34" charset="0"/>
            </a:rPr>
            <a:t>Le modèle cascade</a:t>
          </a:r>
        </a:p>
      </dgm:t>
    </dgm:pt>
    <dgm:pt modelId="{968C1D64-9B64-4D29-8541-3162DE3F284F}" type="parTrans" cxnId="{082E16D8-6544-4DA2-B8E6-BB54D54E2A61}">
      <dgm:prSet/>
      <dgm:spPr/>
      <dgm:t>
        <a:bodyPr/>
        <a:lstStyle/>
        <a:p>
          <a:endParaRPr lang="fr-FR"/>
        </a:p>
      </dgm:t>
    </dgm:pt>
    <dgm:pt modelId="{F19D9E6D-8339-4D1E-AE50-2B29F94D470B}" type="sibTrans" cxnId="{082E16D8-6544-4DA2-B8E6-BB54D54E2A61}">
      <dgm:prSet/>
      <dgm:spPr/>
      <dgm:t>
        <a:bodyPr/>
        <a:lstStyle/>
        <a:p>
          <a:endParaRPr lang="fr-FR"/>
        </a:p>
      </dgm:t>
    </dgm:pt>
    <dgm:pt modelId="{B6D88A4F-F91D-4000-BC0B-B01C83C35953}">
      <dgm:prSet phldrT="[Texte]" custT="1"/>
      <dgm:spPr>
        <a:solidFill>
          <a:prstClr val="white">
            <a:hueOff val="0"/>
            <a:satOff val="0"/>
            <a:lumOff val="0"/>
            <a:alphaOff val="0"/>
          </a:prstClr>
        </a:solidFill>
        <a:ln w="25400" cap="flat" cmpd="sng" algn="ctr">
          <a:solidFill>
            <a:srgbClr val="4472C4">
              <a:shade val="80000"/>
              <a:hueOff val="0"/>
              <a:satOff val="0"/>
              <a:lumOff val="0"/>
              <a:alphaOff val="0"/>
            </a:srgbClr>
          </a:solidFill>
          <a:prstDash val="solid"/>
        </a:ln>
        <a:effectLst/>
      </dgm:spPr>
      <dgm:t>
        <a:bodyPr spcFirstLastPara="0" vert="horz" wrap="square" lIns="693026" tIns="114300" rIns="114300" bIns="114300" numCol="1" spcCol="1270" anchor="ctr" anchorCtr="0"/>
        <a:lstStyle/>
        <a:p>
          <a:pPr marL="0" lvl="0" indent="0" algn="l" defTabSz="2000250">
            <a:lnSpc>
              <a:spcPct val="90000"/>
            </a:lnSpc>
            <a:spcBef>
              <a:spcPct val="0"/>
            </a:spcBef>
            <a:spcAft>
              <a:spcPct val="35000"/>
            </a:spcAft>
            <a:buNone/>
          </a:pPr>
          <a:r>
            <a:rPr lang="fr-FR" sz="45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Le modèle en "V"</a:t>
          </a:r>
        </a:p>
      </dgm:t>
    </dgm:pt>
    <dgm:pt modelId="{CEFF8184-5F7E-40B4-AB7A-A652FB607B42}" type="parTrans" cxnId="{5D6AA17A-E483-4D31-A37F-65CFEEC5790F}">
      <dgm:prSet/>
      <dgm:spPr/>
      <dgm:t>
        <a:bodyPr/>
        <a:lstStyle/>
        <a:p>
          <a:endParaRPr lang="fr-FR"/>
        </a:p>
      </dgm:t>
    </dgm:pt>
    <dgm:pt modelId="{3ACEB469-0411-4B17-A0CE-0DD89E938047}" type="sibTrans" cxnId="{5D6AA17A-E483-4D31-A37F-65CFEEC5790F}">
      <dgm:prSet/>
      <dgm:spPr/>
      <dgm:t>
        <a:bodyPr/>
        <a:lstStyle/>
        <a:p>
          <a:endParaRPr lang="fr-FR"/>
        </a:p>
      </dgm:t>
    </dgm:pt>
    <dgm:pt modelId="{3F82F2F8-8662-4361-BE27-4F3EA5814F7C}">
      <dgm:prSet phldrT="[Texte]" custT="1"/>
      <dgm:spPr/>
      <dgm:t>
        <a:bodyPr/>
        <a:lstStyle/>
        <a:p>
          <a:r>
            <a:rPr lang="fr-FR" sz="45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Le</a:t>
          </a:r>
          <a:r>
            <a:rPr lang="fr-FR" sz="4500" kern="1200" dirty="0"/>
            <a:t> </a:t>
          </a:r>
          <a:r>
            <a:rPr lang="fr-FR" sz="4500" kern="1200" dirty="0">
              <a:latin typeface="Calibri" panose="020F0502020204030204" pitchFamily="34" charset="0"/>
              <a:cs typeface="Calibri" panose="020F0502020204030204" pitchFamily="34" charset="0"/>
            </a:rPr>
            <a:t>modèle spirale</a:t>
          </a:r>
        </a:p>
      </dgm:t>
    </dgm:pt>
    <dgm:pt modelId="{65313108-521B-46F4-9BA2-589949EF51F3}" type="parTrans" cxnId="{72810E38-C179-4AFD-B31A-BA8612E847BC}">
      <dgm:prSet/>
      <dgm:spPr/>
      <dgm:t>
        <a:bodyPr/>
        <a:lstStyle/>
        <a:p>
          <a:endParaRPr lang="fr-FR"/>
        </a:p>
      </dgm:t>
    </dgm:pt>
    <dgm:pt modelId="{1443AE29-C5F8-426A-8BF3-86C19E6B96D4}" type="sibTrans" cxnId="{72810E38-C179-4AFD-B31A-BA8612E847BC}">
      <dgm:prSet/>
      <dgm:spPr/>
      <dgm:t>
        <a:bodyPr/>
        <a:lstStyle/>
        <a:p>
          <a:endParaRPr lang="fr-FR"/>
        </a:p>
      </dgm:t>
    </dgm:pt>
    <dgm:pt modelId="{206A17A8-B756-477D-AE15-36B04498BA78}" type="pres">
      <dgm:prSet presAssocID="{383C6F59-DE17-4B0C-AB3F-C75A89F3E13D}" presName="Name0" presStyleCnt="0">
        <dgm:presLayoutVars>
          <dgm:chMax val="7"/>
          <dgm:chPref val="7"/>
          <dgm:dir/>
        </dgm:presLayoutVars>
      </dgm:prSet>
      <dgm:spPr/>
    </dgm:pt>
    <dgm:pt modelId="{595229B9-E14C-4F75-9AA7-D0A60659C678}" type="pres">
      <dgm:prSet presAssocID="{383C6F59-DE17-4B0C-AB3F-C75A89F3E13D}" presName="Name1" presStyleCnt="0"/>
      <dgm:spPr/>
    </dgm:pt>
    <dgm:pt modelId="{14B4B2B0-296C-4165-9944-0F51C8E69772}" type="pres">
      <dgm:prSet presAssocID="{383C6F59-DE17-4B0C-AB3F-C75A89F3E13D}" presName="cycle" presStyleCnt="0"/>
      <dgm:spPr/>
    </dgm:pt>
    <dgm:pt modelId="{A00644FC-D75A-4B11-99A1-A71355D484CC}" type="pres">
      <dgm:prSet presAssocID="{383C6F59-DE17-4B0C-AB3F-C75A89F3E13D}" presName="srcNode" presStyleLbl="node1" presStyleIdx="0" presStyleCnt="3"/>
      <dgm:spPr/>
    </dgm:pt>
    <dgm:pt modelId="{1303FDF7-61FA-4084-A513-5A857C9F88B8}" type="pres">
      <dgm:prSet presAssocID="{383C6F59-DE17-4B0C-AB3F-C75A89F3E13D}" presName="conn" presStyleLbl="parChTrans1D2" presStyleIdx="0" presStyleCnt="1"/>
      <dgm:spPr/>
    </dgm:pt>
    <dgm:pt modelId="{DEE300F5-2006-4F92-B129-3D827247E426}" type="pres">
      <dgm:prSet presAssocID="{383C6F59-DE17-4B0C-AB3F-C75A89F3E13D}" presName="extraNode" presStyleLbl="node1" presStyleIdx="0" presStyleCnt="3"/>
      <dgm:spPr/>
    </dgm:pt>
    <dgm:pt modelId="{859F8C35-A71F-4A42-ADBE-F642ECA5A462}" type="pres">
      <dgm:prSet presAssocID="{383C6F59-DE17-4B0C-AB3F-C75A89F3E13D}" presName="dstNode" presStyleLbl="node1" presStyleIdx="0" presStyleCnt="3"/>
      <dgm:spPr/>
    </dgm:pt>
    <dgm:pt modelId="{FDB4AB90-70FE-4C88-B0DB-042A72F5A390}" type="pres">
      <dgm:prSet presAssocID="{69E43475-2A25-4608-B9A6-7771482F4BC2}" presName="text_1" presStyleLbl="node1" presStyleIdx="0" presStyleCnt="3">
        <dgm:presLayoutVars>
          <dgm:bulletEnabled val="1"/>
        </dgm:presLayoutVars>
      </dgm:prSet>
      <dgm:spPr/>
    </dgm:pt>
    <dgm:pt modelId="{74A0C3E5-52D3-4AAB-A0D5-E2EDFEC6E5FD}" type="pres">
      <dgm:prSet presAssocID="{69E43475-2A25-4608-B9A6-7771482F4BC2}" presName="accent_1" presStyleCnt="0"/>
      <dgm:spPr/>
    </dgm:pt>
    <dgm:pt modelId="{83998F67-8975-4A67-B405-3F6477D6D08F}" type="pres">
      <dgm:prSet presAssocID="{69E43475-2A25-4608-B9A6-7771482F4BC2}" presName="accentRepeatNode" presStyleLbl="solidFgAcc1" presStyleIdx="0" presStyleCnt="3"/>
      <dgm:spPr/>
    </dgm:pt>
    <dgm:pt modelId="{20C15475-CCAF-48F2-A079-B439259CE68B}" type="pres">
      <dgm:prSet presAssocID="{B6D88A4F-F91D-4000-BC0B-B01C83C35953}" presName="text_2" presStyleLbl="node1" presStyleIdx="1" presStyleCnt="3">
        <dgm:presLayoutVars>
          <dgm:bulletEnabled val="1"/>
        </dgm:presLayoutVars>
      </dgm:prSet>
      <dgm:spPr>
        <a:xfrm>
          <a:off x="923602" y="1746206"/>
          <a:ext cx="5564724" cy="873103"/>
        </a:xfrm>
        <a:prstGeom prst="rect">
          <a:avLst/>
        </a:prstGeom>
      </dgm:spPr>
    </dgm:pt>
    <dgm:pt modelId="{E6A23B2F-EAB3-47BA-B760-068ACB6841C5}" type="pres">
      <dgm:prSet presAssocID="{B6D88A4F-F91D-4000-BC0B-B01C83C35953}" presName="accent_2" presStyleCnt="0"/>
      <dgm:spPr/>
    </dgm:pt>
    <dgm:pt modelId="{1C98F1C4-F6B9-494A-9D4B-BDD312268D39}" type="pres">
      <dgm:prSet presAssocID="{B6D88A4F-F91D-4000-BC0B-B01C83C35953}" presName="accentRepeatNode" presStyleLbl="solidFgAcc1" presStyleIdx="1" presStyleCnt="3"/>
      <dgm:spPr/>
    </dgm:pt>
    <dgm:pt modelId="{C7C4416B-4672-47BF-8722-0C192BD5FB51}" type="pres">
      <dgm:prSet presAssocID="{3F82F2F8-8662-4361-BE27-4F3EA5814F7C}" presName="text_3" presStyleLbl="node1" presStyleIdx="2" presStyleCnt="3">
        <dgm:presLayoutVars>
          <dgm:bulletEnabled val="1"/>
        </dgm:presLayoutVars>
      </dgm:prSet>
      <dgm:spPr/>
    </dgm:pt>
    <dgm:pt modelId="{A8C3D7D3-105E-47B2-93F3-69149AAE6768}" type="pres">
      <dgm:prSet presAssocID="{3F82F2F8-8662-4361-BE27-4F3EA5814F7C}" presName="accent_3" presStyleCnt="0"/>
      <dgm:spPr/>
    </dgm:pt>
    <dgm:pt modelId="{E3E4CEC2-6FA0-4610-8C47-B2190008B14C}" type="pres">
      <dgm:prSet presAssocID="{3F82F2F8-8662-4361-BE27-4F3EA5814F7C}" presName="accentRepeatNode" presStyleLbl="solidFgAcc1" presStyleIdx="2" presStyleCnt="3"/>
      <dgm:spPr/>
    </dgm:pt>
  </dgm:ptLst>
  <dgm:cxnLst>
    <dgm:cxn modelId="{72810E38-C179-4AFD-B31A-BA8612E847BC}" srcId="{383C6F59-DE17-4B0C-AB3F-C75A89F3E13D}" destId="{3F82F2F8-8662-4361-BE27-4F3EA5814F7C}" srcOrd="2" destOrd="0" parTransId="{65313108-521B-46F4-9BA2-589949EF51F3}" sibTransId="{1443AE29-C5F8-426A-8BF3-86C19E6B96D4}"/>
    <dgm:cxn modelId="{C524FE3A-0A0D-4945-869D-16EF0EF13267}" type="presOf" srcId="{69E43475-2A25-4608-B9A6-7771482F4BC2}" destId="{FDB4AB90-70FE-4C88-B0DB-042A72F5A390}" srcOrd="0" destOrd="0" presId="urn:microsoft.com/office/officeart/2008/layout/VerticalCurvedList"/>
    <dgm:cxn modelId="{5D6AA17A-E483-4D31-A37F-65CFEEC5790F}" srcId="{383C6F59-DE17-4B0C-AB3F-C75A89F3E13D}" destId="{B6D88A4F-F91D-4000-BC0B-B01C83C35953}" srcOrd="1" destOrd="0" parTransId="{CEFF8184-5F7E-40B4-AB7A-A652FB607B42}" sibTransId="{3ACEB469-0411-4B17-A0CE-0DD89E938047}"/>
    <dgm:cxn modelId="{C045E692-369D-4CB1-A7F3-73B9D840756B}" type="presOf" srcId="{383C6F59-DE17-4B0C-AB3F-C75A89F3E13D}" destId="{206A17A8-B756-477D-AE15-36B04498BA78}" srcOrd="0" destOrd="0" presId="urn:microsoft.com/office/officeart/2008/layout/VerticalCurvedList"/>
    <dgm:cxn modelId="{A8B45BA8-D3E0-4F45-A91B-DDC88EC256A9}" type="presOf" srcId="{B6D88A4F-F91D-4000-BC0B-B01C83C35953}" destId="{20C15475-CCAF-48F2-A079-B439259CE68B}" srcOrd="0" destOrd="0" presId="urn:microsoft.com/office/officeart/2008/layout/VerticalCurvedList"/>
    <dgm:cxn modelId="{082E16D8-6544-4DA2-B8E6-BB54D54E2A61}" srcId="{383C6F59-DE17-4B0C-AB3F-C75A89F3E13D}" destId="{69E43475-2A25-4608-B9A6-7771482F4BC2}" srcOrd="0" destOrd="0" parTransId="{968C1D64-9B64-4D29-8541-3162DE3F284F}" sibTransId="{F19D9E6D-8339-4D1E-AE50-2B29F94D470B}"/>
    <dgm:cxn modelId="{4F87B9DA-8A02-45FF-98D7-DEE005177F44}" type="presOf" srcId="{3F82F2F8-8662-4361-BE27-4F3EA5814F7C}" destId="{C7C4416B-4672-47BF-8722-0C192BD5FB51}" srcOrd="0" destOrd="0" presId="urn:microsoft.com/office/officeart/2008/layout/VerticalCurvedList"/>
    <dgm:cxn modelId="{06D67BEB-11F2-48D0-9BC3-29DD4CA5D264}" type="presOf" srcId="{F19D9E6D-8339-4D1E-AE50-2B29F94D470B}" destId="{1303FDF7-61FA-4084-A513-5A857C9F88B8}" srcOrd="0" destOrd="0" presId="urn:microsoft.com/office/officeart/2008/layout/VerticalCurvedList"/>
    <dgm:cxn modelId="{295D9AF4-FE0B-4CA6-A2EB-5EAD6A96C80C}" type="presParOf" srcId="{206A17A8-B756-477D-AE15-36B04498BA78}" destId="{595229B9-E14C-4F75-9AA7-D0A60659C678}" srcOrd="0" destOrd="0" presId="urn:microsoft.com/office/officeart/2008/layout/VerticalCurvedList"/>
    <dgm:cxn modelId="{9C4ED039-EA22-4D9D-88C5-272996F0D08C}" type="presParOf" srcId="{595229B9-E14C-4F75-9AA7-D0A60659C678}" destId="{14B4B2B0-296C-4165-9944-0F51C8E69772}" srcOrd="0" destOrd="0" presId="urn:microsoft.com/office/officeart/2008/layout/VerticalCurvedList"/>
    <dgm:cxn modelId="{652912BC-5ACD-404A-98BB-580753F01AC5}" type="presParOf" srcId="{14B4B2B0-296C-4165-9944-0F51C8E69772}" destId="{A00644FC-D75A-4B11-99A1-A71355D484CC}" srcOrd="0" destOrd="0" presId="urn:microsoft.com/office/officeart/2008/layout/VerticalCurvedList"/>
    <dgm:cxn modelId="{ECF880DC-EDAD-4511-9527-7E932E478473}" type="presParOf" srcId="{14B4B2B0-296C-4165-9944-0F51C8E69772}" destId="{1303FDF7-61FA-4084-A513-5A857C9F88B8}" srcOrd="1" destOrd="0" presId="urn:microsoft.com/office/officeart/2008/layout/VerticalCurvedList"/>
    <dgm:cxn modelId="{C4D8A87E-7DD7-42EA-BD04-36D39EBDD394}" type="presParOf" srcId="{14B4B2B0-296C-4165-9944-0F51C8E69772}" destId="{DEE300F5-2006-4F92-B129-3D827247E426}" srcOrd="2" destOrd="0" presId="urn:microsoft.com/office/officeart/2008/layout/VerticalCurvedList"/>
    <dgm:cxn modelId="{B982B68D-0FC1-462D-98CD-B6B3E68932F2}" type="presParOf" srcId="{14B4B2B0-296C-4165-9944-0F51C8E69772}" destId="{859F8C35-A71F-4A42-ADBE-F642ECA5A462}" srcOrd="3" destOrd="0" presId="urn:microsoft.com/office/officeart/2008/layout/VerticalCurvedList"/>
    <dgm:cxn modelId="{F34CFC76-F06D-4AFE-B09C-C591FC12280E}" type="presParOf" srcId="{595229B9-E14C-4F75-9AA7-D0A60659C678}" destId="{FDB4AB90-70FE-4C88-B0DB-042A72F5A390}" srcOrd="1" destOrd="0" presId="urn:microsoft.com/office/officeart/2008/layout/VerticalCurvedList"/>
    <dgm:cxn modelId="{0E443534-7D92-460B-921F-30E809F8130E}" type="presParOf" srcId="{595229B9-E14C-4F75-9AA7-D0A60659C678}" destId="{74A0C3E5-52D3-4AAB-A0D5-E2EDFEC6E5FD}" srcOrd="2" destOrd="0" presId="urn:microsoft.com/office/officeart/2008/layout/VerticalCurvedList"/>
    <dgm:cxn modelId="{422D6A10-6332-4C9F-92C8-5A59FC6E5C68}" type="presParOf" srcId="{74A0C3E5-52D3-4AAB-A0D5-E2EDFEC6E5FD}" destId="{83998F67-8975-4A67-B405-3F6477D6D08F}" srcOrd="0" destOrd="0" presId="urn:microsoft.com/office/officeart/2008/layout/VerticalCurvedList"/>
    <dgm:cxn modelId="{336C44FC-C29D-4361-84B1-F538A29E8667}" type="presParOf" srcId="{595229B9-E14C-4F75-9AA7-D0A60659C678}" destId="{20C15475-CCAF-48F2-A079-B439259CE68B}" srcOrd="3" destOrd="0" presId="urn:microsoft.com/office/officeart/2008/layout/VerticalCurvedList"/>
    <dgm:cxn modelId="{A3BBDF1B-2A74-4C59-B6DB-C9B30B8D0FA3}" type="presParOf" srcId="{595229B9-E14C-4F75-9AA7-D0A60659C678}" destId="{E6A23B2F-EAB3-47BA-B760-068ACB6841C5}" srcOrd="4" destOrd="0" presId="urn:microsoft.com/office/officeart/2008/layout/VerticalCurvedList"/>
    <dgm:cxn modelId="{C3D30D8A-E721-4624-9AB5-5B62F9B9D360}" type="presParOf" srcId="{E6A23B2F-EAB3-47BA-B760-068ACB6841C5}" destId="{1C98F1C4-F6B9-494A-9D4B-BDD312268D39}" srcOrd="0" destOrd="0" presId="urn:microsoft.com/office/officeart/2008/layout/VerticalCurvedList"/>
    <dgm:cxn modelId="{CE720E34-F5F8-49BF-BE62-3355F9868CF0}" type="presParOf" srcId="{595229B9-E14C-4F75-9AA7-D0A60659C678}" destId="{C7C4416B-4672-47BF-8722-0C192BD5FB51}" srcOrd="5" destOrd="0" presId="urn:microsoft.com/office/officeart/2008/layout/VerticalCurvedList"/>
    <dgm:cxn modelId="{8517DEDD-9F82-4BF0-A68E-48F752BED3F4}" type="presParOf" srcId="{595229B9-E14C-4F75-9AA7-D0A60659C678}" destId="{A8C3D7D3-105E-47B2-93F3-69149AAE6768}" srcOrd="6" destOrd="0" presId="urn:microsoft.com/office/officeart/2008/layout/VerticalCurvedList"/>
    <dgm:cxn modelId="{F620D8BB-1845-4F0C-881B-382073A29E61}" type="presParOf" srcId="{A8C3D7D3-105E-47B2-93F3-69149AAE6768}" destId="{E3E4CEC2-6FA0-4610-8C47-B2190008B1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7CE61A-FE2B-40D5-927D-B9FE82E4790D}" type="doc">
      <dgm:prSet loTypeId="urn:microsoft.com/office/officeart/2005/8/layout/matrix3" loCatId="matrix" qsTypeId="urn:microsoft.com/office/officeart/2005/8/quickstyle/simple1" qsCatId="simple" csTypeId="urn:microsoft.com/office/officeart/2005/8/colors/accent1_1" csCatId="accent1" phldr="1"/>
      <dgm:spPr/>
      <dgm:t>
        <a:bodyPr/>
        <a:lstStyle/>
        <a:p>
          <a:endParaRPr lang="fr-FR"/>
        </a:p>
      </dgm:t>
    </dgm:pt>
    <dgm:pt modelId="{B17CDFBF-E774-4200-BE6D-622E6E53386D}">
      <dgm:prSet phldrT="[Texte]"/>
      <dgm:spPr/>
      <dgm:t>
        <a:bodyPr/>
        <a:lstStyle/>
        <a:p>
          <a:r>
            <a:rPr lang="fr-FR" dirty="0"/>
            <a:t>La pérennité</a:t>
          </a:r>
        </a:p>
      </dgm:t>
    </dgm:pt>
    <dgm:pt modelId="{24F79238-AC6B-4DD2-9802-8D44418AE016}" type="parTrans" cxnId="{2EEEA97F-A603-4BD7-9FCA-BB8F8F29F50E}">
      <dgm:prSet/>
      <dgm:spPr/>
      <dgm:t>
        <a:bodyPr/>
        <a:lstStyle/>
        <a:p>
          <a:endParaRPr lang="fr-FR"/>
        </a:p>
      </dgm:t>
    </dgm:pt>
    <dgm:pt modelId="{4323D03D-7865-45C8-9967-4A349A9B1C4E}" type="sibTrans" cxnId="{2EEEA97F-A603-4BD7-9FCA-BB8F8F29F50E}">
      <dgm:prSet/>
      <dgm:spPr/>
      <dgm:t>
        <a:bodyPr/>
        <a:lstStyle/>
        <a:p>
          <a:endParaRPr lang="fr-FR"/>
        </a:p>
      </dgm:t>
    </dgm:pt>
    <dgm:pt modelId="{D3ED4223-5AD8-4C6D-A5A5-7914143D89A1}">
      <dgm:prSet phldrT="[Texte]"/>
      <dgm:spPr/>
      <dgm:t>
        <a:bodyPr/>
        <a:lstStyle/>
        <a:p>
          <a:r>
            <a:rPr lang="fr-FR" dirty="0"/>
            <a:t>L’interactivité</a:t>
          </a:r>
        </a:p>
      </dgm:t>
    </dgm:pt>
    <dgm:pt modelId="{297FD6B7-FA93-4880-A553-12F4316E8769}" type="parTrans" cxnId="{4F6C13DF-0AC4-4D18-99AA-25BE8E3AADB4}">
      <dgm:prSet/>
      <dgm:spPr/>
      <dgm:t>
        <a:bodyPr/>
        <a:lstStyle/>
        <a:p>
          <a:endParaRPr lang="fr-FR"/>
        </a:p>
      </dgm:t>
    </dgm:pt>
    <dgm:pt modelId="{B2E70015-AB3C-4151-BAF8-F49652D79AED}" type="sibTrans" cxnId="{4F6C13DF-0AC4-4D18-99AA-25BE8E3AADB4}">
      <dgm:prSet/>
      <dgm:spPr/>
      <dgm:t>
        <a:bodyPr/>
        <a:lstStyle/>
        <a:p>
          <a:endParaRPr lang="fr-FR"/>
        </a:p>
      </dgm:t>
    </dgm:pt>
    <dgm:pt modelId="{E9C398A2-BDC6-4F93-8CFE-C4FB5482F026}">
      <dgm:prSet phldrT="[Texte]"/>
      <dgm:spPr/>
      <dgm:t>
        <a:bodyPr/>
        <a:lstStyle/>
        <a:p>
          <a:r>
            <a:rPr lang="fr-FR" dirty="0"/>
            <a:t>Le degré de fidélité</a:t>
          </a:r>
        </a:p>
      </dgm:t>
    </dgm:pt>
    <dgm:pt modelId="{91C9CFE1-527E-4ECC-88A9-4F3055937D3E}" type="parTrans" cxnId="{6BCC5143-4754-40A9-949E-DB53ECB59A9E}">
      <dgm:prSet/>
      <dgm:spPr/>
      <dgm:t>
        <a:bodyPr/>
        <a:lstStyle/>
        <a:p>
          <a:endParaRPr lang="fr-FR"/>
        </a:p>
      </dgm:t>
    </dgm:pt>
    <dgm:pt modelId="{FCF6A9CC-5D9A-45FC-8048-BC2DD0848D9C}" type="sibTrans" cxnId="{6BCC5143-4754-40A9-949E-DB53ECB59A9E}">
      <dgm:prSet/>
      <dgm:spPr/>
      <dgm:t>
        <a:bodyPr/>
        <a:lstStyle/>
        <a:p>
          <a:endParaRPr lang="fr-FR"/>
        </a:p>
      </dgm:t>
    </dgm:pt>
    <dgm:pt modelId="{65BAE495-6BB4-4CDB-9760-551990ABE03E}">
      <dgm:prSet phldrT="[Texte]"/>
      <dgm:spPr/>
      <dgm:t>
        <a:bodyPr/>
        <a:lstStyle/>
        <a:p>
          <a:r>
            <a:rPr lang="fr-FR" dirty="0"/>
            <a:t>Le support</a:t>
          </a:r>
        </a:p>
      </dgm:t>
    </dgm:pt>
    <dgm:pt modelId="{FB6300E9-1DE6-47EE-A699-232F5D996FD1}" type="parTrans" cxnId="{EEE5D157-FEE3-4A9A-AD26-988C8BA4A8C4}">
      <dgm:prSet/>
      <dgm:spPr/>
      <dgm:t>
        <a:bodyPr/>
        <a:lstStyle/>
        <a:p>
          <a:endParaRPr lang="fr-FR"/>
        </a:p>
      </dgm:t>
    </dgm:pt>
    <dgm:pt modelId="{8CDB52BA-8DC4-4FA5-9A3B-4CE9D0AA4EC5}" type="sibTrans" cxnId="{EEE5D157-FEE3-4A9A-AD26-988C8BA4A8C4}">
      <dgm:prSet/>
      <dgm:spPr/>
      <dgm:t>
        <a:bodyPr/>
        <a:lstStyle/>
        <a:p>
          <a:endParaRPr lang="fr-FR"/>
        </a:p>
      </dgm:t>
    </dgm:pt>
    <dgm:pt modelId="{714E86E2-46BA-4F1E-9E8A-4CB04C8B4A42}" type="pres">
      <dgm:prSet presAssocID="{0E7CE61A-FE2B-40D5-927D-B9FE82E4790D}" presName="matrix" presStyleCnt="0">
        <dgm:presLayoutVars>
          <dgm:chMax val="1"/>
          <dgm:dir/>
          <dgm:resizeHandles val="exact"/>
        </dgm:presLayoutVars>
      </dgm:prSet>
      <dgm:spPr/>
    </dgm:pt>
    <dgm:pt modelId="{59332ECA-878F-4041-954C-CEF8DA0186CB}" type="pres">
      <dgm:prSet presAssocID="{0E7CE61A-FE2B-40D5-927D-B9FE82E4790D}" presName="diamond" presStyleLbl="bgShp" presStyleIdx="0" presStyleCnt="1"/>
      <dgm:spPr/>
    </dgm:pt>
    <dgm:pt modelId="{4C6F318B-949B-4F9E-A0BE-249FABBDBBB7}" type="pres">
      <dgm:prSet presAssocID="{0E7CE61A-FE2B-40D5-927D-B9FE82E4790D}" presName="quad1" presStyleLbl="node1" presStyleIdx="0" presStyleCnt="4">
        <dgm:presLayoutVars>
          <dgm:chMax val="0"/>
          <dgm:chPref val="0"/>
          <dgm:bulletEnabled val="1"/>
        </dgm:presLayoutVars>
      </dgm:prSet>
      <dgm:spPr/>
    </dgm:pt>
    <dgm:pt modelId="{82332365-60E3-45E4-B226-98872ED63266}" type="pres">
      <dgm:prSet presAssocID="{0E7CE61A-FE2B-40D5-927D-B9FE82E4790D}" presName="quad2" presStyleLbl="node1" presStyleIdx="1" presStyleCnt="4">
        <dgm:presLayoutVars>
          <dgm:chMax val="0"/>
          <dgm:chPref val="0"/>
          <dgm:bulletEnabled val="1"/>
        </dgm:presLayoutVars>
      </dgm:prSet>
      <dgm:spPr/>
    </dgm:pt>
    <dgm:pt modelId="{B8028F12-F231-46A7-B994-C1D559A4701E}" type="pres">
      <dgm:prSet presAssocID="{0E7CE61A-FE2B-40D5-927D-B9FE82E4790D}" presName="quad3" presStyleLbl="node1" presStyleIdx="2" presStyleCnt="4">
        <dgm:presLayoutVars>
          <dgm:chMax val="0"/>
          <dgm:chPref val="0"/>
          <dgm:bulletEnabled val="1"/>
        </dgm:presLayoutVars>
      </dgm:prSet>
      <dgm:spPr/>
    </dgm:pt>
    <dgm:pt modelId="{81F551F6-5165-4EB2-9AF4-BBEAD47AA7BB}" type="pres">
      <dgm:prSet presAssocID="{0E7CE61A-FE2B-40D5-927D-B9FE82E4790D}" presName="quad4" presStyleLbl="node1" presStyleIdx="3" presStyleCnt="4">
        <dgm:presLayoutVars>
          <dgm:chMax val="0"/>
          <dgm:chPref val="0"/>
          <dgm:bulletEnabled val="1"/>
        </dgm:presLayoutVars>
      </dgm:prSet>
      <dgm:spPr/>
    </dgm:pt>
  </dgm:ptLst>
  <dgm:cxnLst>
    <dgm:cxn modelId="{B7BF0B0D-199C-47EE-A789-26AF8EB38855}" type="presOf" srcId="{0E7CE61A-FE2B-40D5-927D-B9FE82E4790D}" destId="{714E86E2-46BA-4F1E-9E8A-4CB04C8B4A42}" srcOrd="0" destOrd="0" presId="urn:microsoft.com/office/officeart/2005/8/layout/matrix3"/>
    <dgm:cxn modelId="{6BCC5143-4754-40A9-949E-DB53ECB59A9E}" srcId="{0E7CE61A-FE2B-40D5-927D-B9FE82E4790D}" destId="{E9C398A2-BDC6-4F93-8CFE-C4FB5482F026}" srcOrd="2" destOrd="0" parTransId="{91C9CFE1-527E-4ECC-88A9-4F3055937D3E}" sibTransId="{FCF6A9CC-5D9A-45FC-8048-BC2DD0848D9C}"/>
    <dgm:cxn modelId="{0EE3746E-9977-4599-A2E7-5D4586197426}" type="presOf" srcId="{B17CDFBF-E774-4200-BE6D-622E6E53386D}" destId="{4C6F318B-949B-4F9E-A0BE-249FABBDBBB7}" srcOrd="0" destOrd="0" presId="urn:microsoft.com/office/officeart/2005/8/layout/matrix3"/>
    <dgm:cxn modelId="{27E12F57-40E9-4600-96CC-C9D5A4B5C2DF}" type="presOf" srcId="{D3ED4223-5AD8-4C6D-A5A5-7914143D89A1}" destId="{82332365-60E3-45E4-B226-98872ED63266}" srcOrd="0" destOrd="0" presId="urn:microsoft.com/office/officeart/2005/8/layout/matrix3"/>
    <dgm:cxn modelId="{EEE5D157-FEE3-4A9A-AD26-988C8BA4A8C4}" srcId="{0E7CE61A-FE2B-40D5-927D-B9FE82E4790D}" destId="{65BAE495-6BB4-4CDB-9760-551990ABE03E}" srcOrd="3" destOrd="0" parTransId="{FB6300E9-1DE6-47EE-A699-232F5D996FD1}" sibTransId="{8CDB52BA-8DC4-4FA5-9A3B-4CE9D0AA4EC5}"/>
    <dgm:cxn modelId="{2EEEA97F-A603-4BD7-9FCA-BB8F8F29F50E}" srcId="{0E7CE61A-FE2B-40D5-927D-B9FE82E4790D}" destId="{B17CDFBF-E774-4200-BE6D-622E6E53386D}" srcOrd="0" destOrd="0" parTransId="{24F79238-AC6B-4DD2-9802-8D44418AE016}" sibTransId="{4323D03D-7865-45C8-9967-4A349A9B1C4E}"/>
    <dgm:cxn modelId="{402A6987-035A-4178-8E42-AD4427CE3E43}" type="presOf" srcId="{65BAE495-6BB4-4CDB-9760-551990ABE03E}" destId="{81F551F6-5165-4EB2-9AF4-BBEAD47AA7BB}" srcOrd="0" destOrd="0" presId="urn:microsoft.com/office/officeart/2005/8/layout/matrix3"/>
    <dgm:cxn modelId="{BF7F79B4-67F1-4D55-9D02-FA0BE347643B}" type="presOf" srcId="{E9C398A2-BDC6-4F93-8CFE-C4FB5482F026}" destId="{B8028F12-F231-46A7-B994-C1D559A4701E}" srcOrd="0" destOrd="0" presId="urn:microsoft.com/office/officeart/2005/8/layout/matrix3"/>
    <dgm:cxn modelId="{4F6C13DF-0AC4-4D18-99AA-25BE8E3AADB4}" srcId="{0E7CE61A-FE2B-40D5-927D-B9FE82E4790D}" destId="{D3ED4223-5AD8-4C6D-A5A5-7914143D89A1}" srcOrd="1" destOrd="0" parTransId="{297FD6B7-FA93-4880-A553-12F4316E8769}" sibTransId="{B2E70015-AB3C-4151-BAF8-F49652D79AED}"/>
    <dgm:cxn modelId="{8A840068-7846-48DF-8F8D-703C908E4CDD}" type="presParOf" srcId="{714E86E2-46BA-4F1E-9E8A-4CB04C8B4A42}" destId="{59332ECA-878F-4041-954C-CEF8DA0186CB}" srcOrd="0" destOrd="0" presId="urn:microsoft.com/office/officeart/2005/8/layout/matrix3"/>
    <dgm:cxn modelId="{D074DC32-F89E-42F4-B209-A7785E14DA4B}" type="presParOf" srcId="{714E86E2-46BA-4F1E-9E8A-4CB04C8B4A42}" destId="{4C6F318B-949B-4F9E-A0BE-249FABBDBBB7}" srcOrd="1" destOrd="0" presId="urn:microsoft.com/office/officeart/2005/8/layout/matrix3"/>
    <dgm:cxn modelId="{3E9E297D-45F3-4566-AA64-38540E3E0F8E}" type="presParOf" srcId="{714E86E2-46BA-4F1E-9E8A-4CB04C8B4A42}" destId="{82332365-60E3-45E4-B226-98872ED63266}" srcOrd="2" destOrd="0" presId="urn:microsoft.com/office/officeart/2005/8/layout/matrix3"/>
    <dgm:cxn modelId="{287A5C3E-617B-4FC8-BF39-4C4A7AFE56C7}" type="presParOf" srcId="{714E86E2-46BA-4F1E-9E8A-4CB04C8B4A42}" destId="{B8028F12-F231-46A7-B994-C1D559A4701E}" srcOrd="3" destOrd="0" presId="urn:microsoft.com/office/officeart/2005/8/layout/matrix3"/>
    <dgm:cxn modelId="{D93CFA01-CBBD-4FE3-BF1B-C6F9E1266F86}" type="presParOf" srcId="{714E86E2-46BA-4F1E-9E8A-4CB04C8B4A42}" destId="{81F551F6-5165-4EB2-9AF4-BBEAD47AA7B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3C6F59-DE17-4B0C-AB3F-C75A89F3E13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fr-FR"/>
        </a:p>
      </dgm:t>
    </dgm:pt>
    <dgm:pt modelId="{69E43475-2A25-4608-B9A6-7771482F4BC2}">
      <dgm:prSet phldrT="[Texte]" custT="1"/>
      <dgm:spPr/>
      <dgm:t>
        <a:bodyPr/>
        <a:lstStyle/>
        <a:p>
          <a:r>
            <a:rPr lang="fr-FR" sz="2400" b="1" dirty="0" err="1">
              <a:latin typeface="Calibri" panose="020F0502020204030204" pitchFamily="34" charset="0"/>
              <a:cs typeface="Calibri" panose="020F0502020204030204" pitchFamily="34" charset="0"/>
            </a:rPr>
            <a:t>Scetch</a:t>
          </a:r>
          <a:r>
            <a:rPr lang="fr-FR" sz="2400" b="1" dirty="0">
              <a:latin typeface="Calibri" panose="020F0502020204030204" pitchFamily="34" charset="0"/>
              <a:cs typeface="Calibri" panose="020F0502020204030204" pitchFamily="34" charset="0"/>
            </a:rPr>
            <a:t> / esquisse: </a:t>
          </a:r>
          <a:r>
            <a:rPr lang="fr-FR" sz="2400" b="0" dirty="0">
              <a:latin typeface="Calibri" panose="020F0502020204030204" pitchFamily="34" charset="0"/>
              <a:cs typeface="Calibri" panose="020F0502020204030204" pitchFamily="34" charset="0"/>
            </a:rPr>
            <a:t>Trouver des idées et les challenger</a:t>
          </a:r>
          <a:endParaRPr lang="fr-FR" sz="2400" dirty="0">
            <a:latin typeface="Calibri" panose="020F0502020204030204" pitchFamily="34" charset="0"/>
            <a:cs typeface="Calibri" panose="020F0502020204030204" pitchFamily="34" charset="0"/>
          </a:endParaRPr>
        </a:p>
      </dgm:t>
    </dgm:pt>
    <dgm:pt modelId="{968C1D64-9B64-4D29-8541-3162DE3F284F}" type="parTrans" cxnId="{082E16D8-6544-4DA2-B8E6-BB54D54E2A61}">
      <dgm:prSet/>
      <dgm:spPr/>
      <dgm:t>
        <a:bodyPr/>
        <a:lstStyle/>
        <a:p>
          <a:endParaRPr lang="fr-FR"/>
        </a:p>
      </dgm:t>
    </dgm:pt>
    <dgm:pt modelId="{F19D9E6D-8339-4D1E-AE50-2B29F94D470B}" type="sibTrans" cxnId="{082E16D8-6544-4DA2-B8E6-BB54D54E2A61}">
      <dgm:prSet/>
      <dgm:spPr/>
      <dgm:t>
        <a:bodyPr/>
        <a:lstStyle/>
        <a:p>
          <a:endParaRPr lang="fr-FR"/>
        </a:p>
      </dgm:t>
    </dgm:pt>
    <dgm:pt modelId="{B6D88A4F-F91D-4000-BC0B-B01C83C35953}">
      <dgm:prSet phldrT="[Texte]" custT="1"/>
      <dgm:spPr>
        <a:solidFill>
          <a:prstClr val="white">
            <a:hueOff val="0"/>
            <a:satOff val="0"/>
            <a:lumOff val="0"/>
            <a:alphaOff val="0"/>
          </a:prstClr>
        </a:solidFill>
        <a:ln w="25400" cap="flat" cmpd="sng" algn="ctr">
          <a:solidFill>
            <a:srgbClr val="4472C4">
              <a:shade val="80000"/>
              <a:hueOff val="0"/>
              <a:satOff val="0"/>
              <a:lumOff val="0"/>
              <a:alphaOff val="0"/>
            </a:srgbClr>
          </a:solidFill>
          <a:prstDash val="solid"/>
        </a:ln>
        <a:effectLst/>
      </dgm:spPr>
      <dgm:t>
        <a:bodyPr spcFirstLastPara="0" vert="horz" wrap="square" lIns="693026" tIns="114300" rIns="114300" bIns="114300" numCol="1" spcCol="1270" anchor="ctr" anchorCtr="0"/>
        <a:lstStyle/>
        <a:p>
          <a:pPr marL="0" lvl="0" indent="0" algn="l" defTabSz="2000250">
            <a:lnSpc>
              <a:spcPct val="90000"/>
            </a:lnSpc>
            <a:spcBef>
              <a:spcPct val="0"/>
            </a:spcBef>
            <a:spcAft>
              <a:spcPct val="35000"/>
            </a:spcAft>
            <a:buNone/>
          </a:pPr>
          <a:r>
            <a:rPr lang="fr-FR" sz="2400" b="1" kern="1200" dirty="0">
              <a:latin typeface="Calibri" panose="020F0502020204030204" pitchFamily="34" charset="0"/>
              <a:cs typeface="Calibri" panose="020F0502020204030204" pitchFamily="34" charset="0"/>
            </a:rPr>
            <a:t>Wireframe / fil de fer: </a:t>
          </a:r>
          <a:r>
            <a:rPr lang="fr-FR" sz="2400" kern="1200" dirty="0">
              <a:latin typeface="Calibri" panose="020F0502020204030204" pitchFamily="34" charset="0"/>
              <a:cs typeface="Calibri" panose="020F0502020204030204" pitchFamily="34" charset="0"/>
            </a:rPr>
            <a:t>Maquette plus détaillée, Concevoir les fondations</a:t>
          </a:r>
          <a:endParaRPr lang="fr-FR" sz="24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gm:t>
    </dgm:pt>
    <dgm:pt modelId="{CEFF8184-5F7E-40B4-AB7A-A652FB607B42}" type="parTrans" cxnId="{5D6AA17A-E483-4D31-A37F-65CFEEC5790F}">
      <dgm:prSet/>
      <dgm:spPr/>
      <dgm:t>
        <a:bodyPr/>
        <a:lstStyle/>
        <a:p>
          <a:endParaRPr lang="fr-FR"/>
        </a:p>
      </dgm:t>
    </dgm:pt>
    <dgm:pt modelId="{3ACEB469-0411-4B17-A0CE-0DD89E938047}" type="sibTrans" cxnId="{5D6AA17A-E483-4D31-A37F-65CFEEC5790F}">
      <dgm:prSet/>
      <dgm:spPr/>
      <dgm:t>
        <a:bodyPr/>
        <a:lstStyle/>
        <a:p>
          <a:endParaRPr lang="fr-FR"/>
        </a:p>
      </dgm:t>
    </dgm:pt>
    <dgm:pt modelId="{3F82F2F8-8662-4361-BE27-4F3EA5814F7C}">
      <dgm:prSet phldrT="[Texte]" custT="1"/>
      <dgm:spPr/>
      <dgm:t>
        <a:bodyPr/>
        <a:lstStyle/>
        <a:p>
          <a:r>
            <a:rPr lang="fr-FR" sz="2400" b="1" kern="1200" dirty="0">
              <a:latin typeface="Calibri" panose="020F0502020204030204" pitchFamily="34" charset="0"/>
              <a:cs typeface="Calibri" panose="020F0502020204030204" pitchFamily="34" charset="0"/>
            </a:rPr>
            <a:t>Prototype: </a:t>
          </a:r>
          <a:r>
            <a:rPr lang="fr-FR" sz="2400" kern="1200" dirty="0">
              <a:latin typeface="Calibri" panose="020F0502020204030204" pitchFamily="34" charset="0"/>
              <a:cs typeface="Calibri" panose="020F0502020204030204" pitchFamily="34" charset="0"/>
            </a:rPr>
            <a:t>Maquette dynamique</a:t>
          </a:r>
        </a:p>
      </dgm:t>
    </dgm:pt>
    <dgm:pt modelId="{65313108-521B-46F4-9BA2-589949EF51F3}" type="parTrans" cxnId="{72810E38-C179-4AFD-B31A-BA8612E847BC}">
      <dgm:prSet/>
      <dgm:spPr/>
      <dgm:t>
        <a:bodyPr/>
        <a:lstStyle/>
        <a:p>
          <a:endParaRPr lang="fr-FR"/>
        </a:p>
      </dgm:t>
    </dgm:pt>
    <dgm:pt modelId="{1443AE29-C5F8-426A-8BF3-86C19E6B96D4}" type="sibTrans" cxnId="{72810E38-C179-4AFD-B31A-BA8612E847BC}">
      <dgm:prSet/>
      <dgm:spPr/>
      <dgm:t>
        <a:bodyPr/>
        <a:lstStyle/>
        <a:p>
          <a:endParaRPr lang="fr-FR"/>
        </a:p>
      </dgm:t>
    </dgm:pt>
    <dgm:pt modelId="{206A17A8-B756-477D-AE15-36B04498BA78}" type="pres">
      <dgm:prSet presAssocID="{383C6F59-DE17-4B0C-AB3F-C75A89F3E13D}" presName="Name0" presStyleCnt="0">
        <dgm:presLayoutVars>
          <dgm:chMax val="7"/>
          <dgm:chPref val="7"/>
          <dgm:dir/>
        </dgm:presLayoutVars>
      </dgm:prSet>
      <dgm:spPr/>
    </dgm:pt>
    <dgm:pt modelId="{595229B9-E14C-4F75-9AA7-D0A60659C678}" type="pres">
      <dgm:prSet presAssocID="{383C6F59-DE17-4B0C-AB3F-C75A89F3E13D}" presName="Name1" presStyleCnt="0"/>
      <dgm:spPr/>
    </dgm:pt>
    <dgm:pt modelId="{14B4B2B0-296C-4165-9944-0F51C8E69772}" type="pres">
      <dgm:prSet presAssocID="{383C6F59-DE17-4B0C-AB3F-C75A89F3E13D}" presName="cycle" presStyleCnt="0"/>
      <dgm:spPr/>
    </dgm:pt>
    <dgm:pt modelId="{A00644FC-D75A-4B11-99A1-A71355D484CC}" type="pres">
      <dgm:prSet presAssocID="{383C6F59-DE17-4B0C-AB3F-C75A89F3E13D}" presName="srcNode" presStyleLbl="node1" presStyleIdx="0" presStyleCnt="3"/>
      <dgm:spPr/>
    </dgm:pt>
    <dgm:pt modelId="{1303FDF7-61FA-4084-A513-5A857C9F88B8}" type="pres">
      <dgm:prSet presAssocID="{383C6F59-DE17-4B0C-AB3F-C75A89F3E13D}" presName="conn" presStyleLbl="parChTrans1D2" presStyleIdx="0" presStyleCnt="1"/>
      <dgm:spPr/>
    </dgm:pt>
    <dgm:pt modelId="{DEE300F5-2006-4F92-B129-3D827247E426}" type="pres">
      <dgm:prSet presAssocID="{383C6F59-DE17-4B0C-AB3F-C75A89F3E13D}" presName="extraNode" presStyleLbl="node1" presStyleIdx="0" presStyleCnt="3"/>
      <dgm:spPr/>
    </dgm:pt>
    <dgm:pt modelId="{859F8C35-A71F-4A42-ADBE-F642ECA5A462}" type="pres">
      <dgm:prSet presAssocID="{383C6F59-DE17-4B0C-AB3F-C75A89F3E13D}" presName="dstNode" presStyleLbl="node1" presStyleIdx="0" presStyleCnt="3"/>
      <dgm:spPr/>
    </dgm:pt>
    <dgm:pt modelId="{FDB4AB90-70FE-4C88-B0DB-042A72F5A390}" type="pres">
      <dgm:prSet presAssocID="{69E43475-2A25-4608-B9A6-7771482F4BC2}" presName="text_1" presStyleLbl="node1" presStyleIdx="0" presStyleCnt="3">
        <dgm:presLayoutVars>
          <dgm:bulletEnabled val="1"/>
        </dgm:presLayoutVars>
      </dgm:prSet>
      <dgm:spPr/>
    </dgm:pt>
    <dgm:pt modelId="{74A0C3E5-52D3-4AAB-A0D5-E2EDFEC6E5FD}" type="pres">
      <dgm:prSet presAssocID="{69E43475-2A25-4608-B9A6-7771482F4BC2}" presName="accent_1" presStyleCnt="0"/>
      <dgm:spPr/>
    </dgm:pt>
    <dgm:pt modelId="{83998F67-8975-4A67-B405-3F6477D6D08F}" type="pres">
      <dgm:prSet presAssocID="{69E43475-2A25-4608-B9A6-7771482F4BC2}" presName="accentRepeatNode" presStyleLbl="solidFgAcc1" presStyleIdx="0" presStyleCnt="3"/>
      <dgm:spPr/>
    </dgm:pt>
    <dgm:pt modelId="{20C15475-CCAF-48F2-A079-B439259CE68B}" type="pres">
      <dgm:prSet presAssocID="{B6D88A4F-F91D-4000-BC0B-B01C83C35953}" presName="text_2" presStyleLbl="node1" presStyleIdx="1" presStyleCnt="3">
        <dgm:presLayoutVars>
          <dgm:bulletEnabled val="1"/>
        </dgm:presLayoutVars>
      </dgm:prSet>
      <dgm:spPr>
        <a:xfrm>
          <a:off x="923602" y="1746206"/>
          <a:ext cx="5564724" cy="873103"/>
        </a:xfrm>
        <a:prstGeom prst="rect">
          <a:avLst/>
        </a:prstGeom>
      </dgm:spPr>
    </dgm:pt>
    <dgm:pt modelId="{E6A23B2F-EAB3-47BA-B760-068ACB6841C5}" type="pres">
      <dgm:prSet presAssocID="{B6D88A4F-F91D-4000-BC0B-B01C83C35953}" presName="accent_2" presStyleCnt="0"/>
      <dgm:spPr/>
    </dgm:pt>
    <dgm:pt modelId="{1C98F1C4-F6B9-494A-9D4B-BDD312268D39}" type="pres">
      <dgm:prSet presAssocID="{B6D88A4F-F91D-4000-BC0B-B01C83C35953}" presName="accentRepeatNode" presStyleLbl="solidFgAcc1" presStyleIdx="1" presStyleCnt="3"/>
      <dgm:spPr/>
    </dgm:pt>
    <dgm:pt modelId="{C7C4416B-4672-47BF-8722-0C192BD5FB51}" type="pres">
      <dgm:prSet presAssocID="{3F82F2F8-8662-4361-BE27-4F3EA5814F7C}" presName="text_3" presStyleLbl="node1" presStyleIdx="2" presStyleCnt="3">
        <dgm:presLayoutVars>
          <dgm:bulletEnabled val="1"/>
        </dgm:presLayoutVars>
      </dgm:prSet>
      <dgm:spPr/>
    </dgm:pt>
    <dgm:pt modelId="{A8C3D7D3-105E-47B2-93F3-69149AAE6768}" type="pres">
      <dgm:prSet presAssocID="{3F82F2F8-8662-4361-BE27-4F3EA5814F7C}" presName="accent_3" presStyleCnt="0"/>
      <dgm:spPr/>
    </dgm:pt>
    <dgm:pt modelId="{E3E4CEC2-6FA0-4610-8C47-B2190008B14C}" type="pres">
      <dgm:prSet presAssocID="{3F82F2F8-8662-4361-BE27-4F3EA5814F7C}" presName="accentRepeatNode" presStyleLbl="solidFgAcc1" presStyleIdx="2" presStyleCnt="3"/>
      <dgm:spPr/>
    </dgm:pt>
  </dgm:ptLst>
  <dgm:cxnLst>
    <dgm:cxn modelId="{72810E38-C179-4AFD-B31A-BA8612E847BC}" srcId="{383C6F59-DE17-4B0C-AB3F-C75A89F3E13D}" destId="{3F82F2F8-8662-4361-BE27-4F3EA5814F7C}" srcOrd="2" destOrd="0" parTransId="{65313108-521B-46F4-9BA2-589949EF51F3}" sibTransId="{1443AE29-C5F8-426A-8BF3-86C19E6B96D4}"/>
    <dgm:cxn modelId="{C524FE3A-0A0D-4945-869D-16EF0EF13267}" type="presOf" srcId="{69E43475-2A25-4608-B9A6-7771482F4BC2}" destId="{FDB4AB90-70FE-4C88-B0DB-042A72F5A390}" srcOrd="0" destOrd="0" presId="urn:microsoft.com/office/officeart/2008/layout/VerticalCurvedList"/>
    <dgm:cxn modelId="{5D6AA17A-E483-4D31-A37F-65CFEEC5790F}" srcId="{383C6F59-DE17-4B0C-AB3F-C75A89F3E13D}" destId="{B6D88A4F-F91D-4000-BC0B-B01C83C35953}" srcOrd="1" destOrd="0" parTransId="{CEFF8184-5F7E-40B4-AB7A-A652FB607B42}" sibTransId="{3ACEB469-0411-4B17-A0CE-0DD89E938047}"/>
    <dgm:cxn modelId="{C045E692-369D-4CB1-A7F3-73B9D840756B}" type="presOf" srcId="{383C6F59-DE17-4B0C-AB3F-C75A89F3E13D}" destId="{206A17A8-B756-477D-AE15-36B04498BA78}" srcOrd="0" destOrd="0" presId="urn:microsoft.com/office/officeart/2008/layout/VerticalCurvedList"/>
    <dgm:cxn modelId="{A8B45BA8-D3E0-4F45-A91B-DDC88EC256A9}" type="presOf" srcId="{B6D88A4F-F91D-4000-BC0B-B01C83C35953}" destId="{20C15475-CCAF-48F2-A079-B439259CE68B}" srcOrd="0" destOrd="0" presId="urn:microsoft.com/office/officeart/2008/layout/VerticalCurvedList"/>
    <dgm:cxn modelId="{082E16D8-6544-4DA2-B8E6-BB54D54E2A61}" srcId="{383C6F59-DE17-4B0C-AB3F-C75A89F3E13D}" destId="{69E43475-2A25-4608-B9A6-7771482F4BC2}" srcOrd="0" destOrd="0" parTransId="{968C1D64-9B64-4D29-8541-3162DE3F284F}" sibTransId="{F19D9E6D-8339-4D1E-AE50-2B29F94D470B}"/>
    <dgm:cxn modelId="{4F87B9DA-8A02-45FF-98D7-DEE005177F44}" type="presOf" srcId="{3F82F2F8-8662-4361-BE27-4F3EA5814F7C}" destId="{C7C4416B-4672-47BF-8722-0C192BD5FB51}" srcOrd="0" destOrd="0" presId="urn:microsoft.com/office/officeart/2008/layout/VerticalCurvedList"/>
    <dgm:cxn modelId="{06D67BEB-11F2-48D0-9BC3-29DD4CA5D264}" type="presOf" srcId="{F19D9E6D-8339-4D1E-AE50-2B29F94D470B}" destId="{1303FDF7-61FA-4084-A513-5A857C9F88B8}" srcOrd="0" destOrd="0" presId="urn:microsoft.com/office/officeart/2008/layout/VerticalCurvedList"/>
    <dgm:cxn modelId="{295D9AF4-FE0B-4CA6-A2EB-5EAD6A96C80C}" type="presParOf" srcId="{206A17A8-B756-477D-AE15-36B04498BA78}" destId="{595229B9-E14C-4F75-9AA7-D0A60659C678}" srcOrd="0" destOrd="0" presId="urn:microsoft.com/office/officeart/2008/layout/VerticalCurvedList"/>
    <dgm:cxn modelId="{9C4ED039-EA22-4D9D-88C5-272996F0D08C}" type="presParOf" srcId="{595229B9-E14C-4F75-9AA7-D0A60659C678}" destId="{14B4B2B0-296C-4165-9944-0F51C8E69772}" srcOrd="0" destOrd="0" presId="urn:microsoft.com/office/officeart/2008/layout/VerticalCurvedList"/>
    <dgm:cxn modelId="{652912BC-5ACD-404A-98BB-580753F01AC5}" type="presParOf" srcId="{14B4B2B0-296C-4165-9944-0F51C8E69772}" destId="{A00644FC-D75A-4B11-99A1-A71355D484CC}" srcOrd="0" destOrd="0" presId="urn:microsoft.com/office/officeart/2008/layout/VerticalCurvedList"/>
    <dgm:cxn modelId="{ECF880DC-EDAD-4511-9527-7E932E478473}" type="presParOf" srcId="{14B4B2B0-296C-4165-9944-0F51C8E69772}" destId="{1303FDF7-61FA-4084-A513-5A857C9F88B8}" srcOrd="1" destOrd="0" presId="urn:microsoft.com/office/officeart/2008/layout/VerticalCurvedList"/>
    <dgm:cxn modelId="{C4D8A87E-7DD7-42EA-BD04-36D39EBDD394}" type="presParOf" srcId="{14B4B2B0-296C-4165-9944-0F51C8E69772}" destId="{DEE300F5-2006-4F92-B129-3D827247E426}" srcOrd="2" destOrd="0" presId="urn:microsoft.com/office/officeart/2008/layout/VerticalCurvedList"/>
    <dgm:cxn modelId="{B982B68D-0FC1-462D-98CD-B6B3E68932F2}" type="presParOf" srcId="{14B4B2B0-296C-4165-9944-0F51C8E69772}" destId="{859F8C35-A71F-4A42-ADBE-F642ECA5A462}" srcOrd="3" destOrd="0" presId="urn:microsoft.com/office/officeart/2008/layout/VerticalCurvedList"/>
    <dgm:cxn modelId="{F34CFC76-F06D-4AFE-B09C-C591FC12280E}" type="presParOf" srcId="{595229B9-E14C-4F75-9AA7-D0A60659C678}" destId="{FDB4AB90-70FE-4C88-B0DB-042A72F5A390}" srcOrd="1" destOrd="0" presId="urn:microsoft.com/office/officeart/2008/layout/VerticalCurvedList"/>
    <dgm:cxn modelId="{0E443534-7D92-460B-921F-30E809F8130E}" type="presParOf" srcId="{595229B9-E14C-4F75-9AA7-D0A60659C678}" destId="{74A0C3E5-52D3-4AAB-A0D5-E2EDFEC6E5FD}" srcOrd="2" destOrd="0" presId="urn:microsoft.com/office/officeart/2008/layout/VerticalCurvedList"/>
    <dgm:cxn modelId="{422D6A10-6332-4C9F-92C8-5A59FC6E5C68}" type="presParOf" srcId="{74A0C3E5-52D3-4AAB-A0D5-E2EDFEC6E5FD}" destId="{83998F67-8975-4A67-B405-3F6477D6D08F}" srcOrd="0" destOrd="0" presId="urn:microsoft.com/office/officeart/2008/layout/VerticalCurvedList"/>
    <dgm:cxn modelId="{336C44FC-C29D-4361-84B1-F538A29E8667}" type="presParOf" srcId="{595229B9-E14C-4F75-9AA7-D0A60659C678}" destId="{20C15475-CCAF-48F2-A079-B439259CE68B}" srcOrd="3" destOrd="0" presId="urn:microsoft.com/office/officeart/2008/layout/VerticalCurvedList"/>
    <dgm:cxn modelId="{A3BBDF1B-2A74-4C59-B6DB-C9B30B8D0FA3}" type="presParOf" srcId="{595229B9-E14C-4F75-9AA7-D0A60659C678}" destId="{E6A23B2F-EAB3-47BA-B760-068ACB6841C5}" srcOrd="4" destOrd="0" presId="urn:microsoft.com/office/officeart/2008/layout/VerticalCurvedList"/>
    <dgm:cxn modelId="{C3D30D8A-E721-4624-9AB5-5B62F9B9D360}" type="presParOf" srcId="{E6A23B2F-EAB3-47BA-B760-068ACB6841C5}" destId="{1C98F1C4-F6B9-494A-9D4B-BDD312268D39}" srcOrd="0" destOrd="0" presId="urn:microsoft.com/office/officeart/2008/layout/VerticalCurvedList"/>
    <dgm:cxn modelId="{CE720E34-F5F8-49BF-BE62-3355F9868CF0}" type="presParOf" srcId="{595229B9-E14C-4F75-9AA7-D0A60659C678}" destId="{C7C4416B-4672-47BF-8722-0C192BD5FB51}" srcOrd="5" destOrd="0" presId="urn:microsoft.com/office/officeart/2008/layout/VerticalCurvedList"/>
    <dgm:cxn modelId="{8517DEDD-9F82-4BF0-A68E-48F752BED3F4}" type="presParOf" srcId="{595229B9-E14C-4F75-9AA7-D0A60659C678}" destId="{A8C3D7D3-105E-47B2-93F3-69149AAE6768}" srcOrd="6" destOrd="0" presId="urn:microsoft.com/office/officeart/2008/layout/VerticalCurvedList"/>
    <dgm:cxn modelId="{F620D8BB-1845-4F0C-881B-382073A29E61}" type="presParOf" srcId="{A8C3D7D3-105E-47B2-93F3-69149AAE6768}" destId="{E3E4CEC2-6FA0-4610-8C47-B2190008B1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3C6F59-DE17-4B0C-AB3F-C75A89F3E13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fr-FR"/>
        </a:p>
      </dgm:t>
    </dgm:pt>
    <dgm:pt modelId="{69E43475-2A25-4608-B9A6-7771482F4BC2}">
      <dgm:prSet phldrT="[Texte]" custT="1"/>
      <dgm:spPr/>
      <dgm:t>
        <a:bodyPr/>
        <a:lstStyle/>
        <a:p>
          <a:r>
            <a:rPr lang="fr-FR" sz="2400" b="1" dirty="0" err="1">
              <a:latin typeface="Calibri" panose="020F0502020204030204" pitchFamily="34" charset="0"/>
              <a:cs typeface="Calibri" panose="020F0502020204030204" pitchFamily="34" charset="0"/>
            </a:rPr>
            <a:t>Scetch</a:t>
          </a:r>
          <a:r>
            <a:rPr lang="fr-FR" sz="2400" b="1" dirty="0">
              <a:latin typeface="Calibri" panose="020F0502020204030204" pitchFamily="34" charset="0"/>
              <a:cs typeface="Calibri" panose="020F0502020204030204" pitchFamily="34" charset="0"/>
            </a:rPr>
            <a:t> / esquisse: </a:t>
          </a:r>
          <a:r>
            <a:rPr lang="fr-FR" sz="2400" b="0" dirty="0">
              <a:latin typeface="Calibri" panose="020F0502020204030204" pitchFamily="34" charset="0"/>
              <a:cs typeface="Calibri" panose="020F0502020204030204" pitchFamily="34" charset="0"/>
            </a:rPr>
            <a:t>Trouver des idées et les challenger</a:t>
          </a:r>
          <a:endParaRPr lang="fr-FR" sz="2400" dirty="0">
            <a:latin typeface="Calibri" panose="020F0502020204030204" pitchFamily="34" charset="0"/>
            <a:cs typeface="Calibri" panose="020F0502020204030204" pitchFamily="34" charset="0"/>
          </a:endParaRPr>
        </a:p>
      </dgm:t>
    </dgm:pt>
    <dgm:pt modelId="{968C1D64-9B64-4D29-8541-3162DE3F284F}" type="parTrans" cxnId="{082E16D8-6544-4DA2-B8E6-BB54D54E2A61}">
      <dgm:prSet/>
      <dgm:spPr/>
      <dgm:t>
        <a:bodyPr/>
        <a:lstStyle/>
        <a:p>
          <a:endParaRPr lang="fr-FR"/>
        </a:p>
      </dgm:t>
    </dgm:pt>
    <dgm:pt modelId="{F19D9E6D-8339-4D1E-AE50-2B29F94D470B}" type="sibTrans" cxnId="{082E16D8-6544-4DA2-B8E6-BB54D54E2A61}">
      <dgm:prSet/>
      <dgm:spPr/>
      <dgm:t>
        <a:bodyPr/>
        <a:lstStyle/>
        <a:p>
          <a:endParaRPr lang="fr-FR"/>
        </a:p>
      </dgm:t>
    </dgm:pt>
    <dgm:pt modelId="{B6D88A4F-F91D-4000-BC0B-B01C83C35953}">
      <dgm:prSet phldrT="[Texte]" custT="1"/>
      <dgm:spPr>
        <a:solidFill>
          <a:prstClr val="white">
            <a:hueOff val="0"/>
            <a:satOff val="0"/>
            <a:lumOff val="0"/>
            <a:alphaOff val="0"/>
          </a:prstClr>
        </a:solidFill>
        <a:ln w="25400" cap="flat" cmpd="sng" algn="ctr">
          <a:solidFill>
            <a:srgbClr val="4472C4">
              <a:shade val="80000"/>
              <a:hueOff val="0"/>
              <a:satOff val="0"/>
              <a:lumOff val="0"/>
              <a:alphaOff val="0"/>
            </a:srgbClr>
          </a:solidFill>
          <a:prstDash val="solid"/>
        </a:ln>
        <a:effectLst/>
      </dgm:spPr>
      <dgm:t>
        <a:bodyPr spcFirstLastPara="0" vert="horz" wrap="square" lIns="693026" tIns="114300" rIns="114300" bIns="114300" numCol="1" spcCol="1270" anchor="ctr" anchorCtr="0"/>
        <a:lstStyle/>
        <a:p>
          <a:pPr marL="0" lvl="0" indent="0" algn="l" defTabSz="2000250">
            <a:lnSpc>
              <a:spcPct val="90000"/>
            </a:lnSpc>
            <a:spcBef>
              <a:spcPct val="0"/>
            </a:spcBef>
            <a:spcAft>
              <a:spcPct val="35000"/>
            </a:spcAft>
            <a:buNone/>
          </a:pPr>
          <a:r>
            <a:rPr lang="fr-FR" sz="2400" b="1" kern="1200" dirty="0">
              <a:solidFill>
                <a:schemeClr val="bg1">
                  <a:lumMod val="85000"/>
                </a:schemeClr>
              </a:solidFill>
              <a:latin typeface="Calibri" panose="020F0502020204030204" pitchFamily="34" charset="0"/>
              <a:cs typeface="Calibri" panose="020F0502020204030204" pitchFamily="34" charset="0"/>
            </a:rPr>
            <a:t>Wireframe / fil de fer: </a:t>
          </a:r>
          <a:r>
            <a:rPr lang="fr-FR" sz="2400" kern="1200" dirty="0">
              <a:solidFill>
                <a:schemeClr val="bg1">
                  <a:lumMod val="85000"/>
                </a:schemeClr>
              </a:solidFill>
              <a:latin typeface="Calibri" panose="020F0502020204030204" pitchFamily="34" charset="0"/>
              <a:cs typeface="Calibri" panose="020F0502020204030204" pitchFamily="34" charset="0"/>
            </a:rPr>
            <a:t>Maquette plus détaillée, Concevoir les fondations</a:t>
          </a:r>
          <a:endParaRPr lang="fr-FR" sz="2400" kern="1200" dirty="0">
            <a:solidFill>
              <a:schemeClr val="bg1">
                <a:lumMod val="85000"/>
              </a:schemeClr>
            </a:solidFill>
            <a:latin typeface="Calibri" panose="020F0502020204030204" pitchFamily="34" charset="0"/>
            <a:ea typeface="+mn-ea"/>
            <a:cs typeface="Calibri" panose="020F0502020204030204" pitchFamily="34" charset="0"/>
          </a:endParaRPr>
        </a:p>
      </dgm:t>
    </dgm:pt>
    <dgm:pt modelId="{CEFF8184-5F7E-40B4-AB7A-A652FB607B42}" type="parTrans" cxnId="{5D6AA17A-E483-4D31-A37F-65CFEEC5790F}">
      <dgm:prSet/>
      <dgm:spPr/>
      <dgm:t>
        <a:bodyPr/>
        <a:lstStyle/>
        <a:p>
          <a:endParaRPr lang="fr-FR"/>
        </a:p>
      </dgm:t>
    </dgm:pt>
    <dgm:pt modelId="{3ACEB469-0411-4B17-A0CE-0DD89E938047}" type="sibTrans" cxnId="{5D6AA17A-E483-4D31-A37F-65CFEEC5790F}">
      <dgm:prSet/>
      <dgm:spPr/>
      <dgm:t>
        <a:bodyPr/>
        <a:lstStyle/>
        <a:p>
          <a:endParaRPr lang="fr-FR"/>
        </a:p>
      </dgm:t>
    </dgm:pt>
    <dgm:pt modelId="{3F82F2F8-8662-4361-BE27-4F3EA5814F7C}">
      <dgm:prSet phldrT="[Texte]" custT="1"/>
      <dgm:spPr/>
      <dgm:t>
        <a:bodyPr/>
        <a:lstStyle/>
        <a:p>
          <a:r>
            <a:rPr lang="fr-FR" sz="2400" b="1" kern="1200" dirty="0">
              <a:solidFill>
                <a:schemeClr val="bg1">
                  <a:lumMod val="85000"/>
                </a:schemeClr>
              </a:solidFill>
              <a:latin typeface="Calibri" panose="020F0502020204030204" pitchFamily="34" charset="0"/>
              <a:cs typeface="Calibri" panose="020F0502020204030204" pitchFamily="34" charset="0"/>
            </a:rPr>
            <a:t>Prototype: </a:t>
          </a:r>
          <a:r>
            <a:rPr lang="fr-FR" sz="2400" kern="1200" dirty="0">
              <a:solidFill>
                <a:schemeClr val="bg1">
                  <a:lumMod val="85000"/>
                </a:schemeClr>
              </a:solidFill>
              <a:latin typeface="Calibri" panose="020F0502020204030204" pitchFamily="34" charset="0"/>
              <a:cs typeface="Calibri" panose="020F0502020204030204" pitchFamily="34" charset="0"/>
            </a:rPr>
            <a:t>Maquette dynamique</a:t>
          </a:r>
        </a:p>
      </dgm:t>
    </dgm:pt>
    <dgm:pt modelId="{65313108-521B-46F4-9BA2-589949EF51F3}" type="parTrans" cxnId="{72810E38-C179-4AFD-B31A-BA8612E847BC}">
      <dgm:prSet/>
      <dgm:spPr/>
      <dgm:t>
        <a:bodyPr/>
        <a:lstStyle/>
        <a:p>
          <a:endParaRPr lang="fr-FR"/>
        </a:p>
      </dgm:t>
    </dgm:pt>
    <dgm:pt modelId="{1443AE29-C5F8-426A-8BF3-86C19E6B96D4}" type="sibTrans" cxnId="{72810E38-C179-4AFD-B31A-BA8612E847BC}">
      <dgm:prSet/>
      <dgm:spPr/>
      <dgm:t>
        <a:bodyPr/>
        <a:lstStyle/>
        <a:p>
          <a:endParaRPr lang="fr-FR"/>
        </a:p>
      </dgm:t>
    </dgm:pt>
    <dgm:pt modelId="{206A17A8-B756-477D-AE15-36B04498BA78}" type="pres">
      <dgm:prSet presAssocID="{383C6F59-DE17-4B0C-AB3F-C75A89F3E13D}" presName="Name0" presStyleCnt="0">
        <dgm:presLayoutVars>
          <dgm:chMax val="7"/>
          <dgm:chPref val="7"/>
          <dgm:dir/>
        </dgm:presLayoutVars>
      </dgm:prSet>
      <dgm:spPr/>
    </dgm:pt>
    <dgm:pt modelId="{595229B9-E14C-4F75-9AA7-D0A60659C678}" type="pres">
      <dgm:prSet presAssocID="{383C6F59-DE17-4B0C-AB3F-C75A89F3E13D}" presName="Name1" presStyleCnt="0"/>
      <dgm:spPr/>
    </dgm:pt>
    <dgm:pt modelId="{14B4B2B0-296C-4165-9944-0F51C8E69772}" type="pres">
      <dgm:prSet presAssocID="{383C6F59-DE17-4B0C-AB3F-C75A89F3E13D}" presName="cycle" presStyleCnt="0"/>
      <dgm:spPr/>
    </dgm:pt>
    <dgm:pt modelId="{A00644FC-D75A-4B11-99A1-A71355D484CC}" type="pres">
      <dgm:prSet presAssocID="{383C6F59-DE17-4B0C-AB3F-C75A89F3E13D}" presName="srcNode" presStyleLbl="node1" presStyleIdx="0" presStyleCnt="3"/>
      <dgm:spPr/>
    </dgm:pt>
    <dgm:pt modelId="{1303FDF7-61FA-4084-A513-5A857C9F88B8}" type="pres">
      <dgm:prSet presAssocID="{383C6F59-DE17-4B0C-AB3F-C75A89F3E13D}" presName="conn" presStyleLbl="parChTrans1D2" presStyleIdx="0" presStyleCnt="1"/>
      <dgm:spPr/>
    </dgm:pt>
    <dgm:pt modelId="{DEE300F5-2006-4F92-B129-3D827247E426}" type="pres">
      <dgm:prSet presAssocID="{383C6F59-DE17-4B0C-AB3F-C75A89F3E13D}" presName="extraNode" presStyleLbl="node1" presStyleIdx="0" presStyleCnt="3"/>
      <dgm:spPr/>
    </dgm:pt>
    <dgm:pt modelId="{859F8C35-A71F-4A42-ADBE-F642ECA5A462}" type="pres">
      <dgm:prSet presAssocID="{383C6F59-DE17-4B0C-AB3F-C75A89F3E13D}" presName="dstNode" presStyleLbl="node1" presStyleIdx="0" presStyleCnt="3"/>
      <dgm:spPr/>
    </dgm:pt>
    <dgm:pt modelId="{FDB4AB90-70FE-4C88-B0DB-042A72F5A390}" type="pres">
      <dgm:prSet presAssocID="{69E43475-2A25-4608-B9A6-7771482F4BC2}" presName="text_1" presStyleLbl="node1" presStyleIdx="0" presStyleCnt="3">
        <dgm:presLayoutVars>
          <dgm:bulletEnabled val="1"/>
        </dgm:presLayoutVars>
      </dgm:prSet>
      <dgm:spPr/>
    </dgm:pt>
    <dgm:pt modelId="{74A0C3E5-52D3-4AAB-A0D5-E2EDFEC6E5FD}" type="pres">
      <dgm:prSet presAssocID="{69E43475-2A25-4608-B9A6-7771482F4BC2}" presName="accent_1" presStyleCnt="0"/>
      <dgm:spPr/>
    </dgm:pt>
    <dgm:pt modelId="{83998F67-8975-4A67-B405-3F6477D6D08F}" type="pres">
      <dgm:prSet presAssocID="{69E43475-2A25-4608-B9A6-7771482F4BC2}" presName="accentRepeatNode" presStyleLbl="solidFgAcc1" presStyleIdx="0" presStyleCnt="3"/>
      <dgm:spPr/>
    </dgm:pt>
    <dgm:pt modelId="{20C15475-CCAF-48F2-A079-B439259CE68B}" type="pres">
      <dgm:prSet presAssocID="{B6D88A4F-F91D-4000-BC0B-B01C83C35953}" presName="text_2" presStyleLbl="node1" presStyleIdx="1" presStyleCnt="3">
        <dgm:presLayoutVars>
          <dgm:bulletEnabled val="1"/>
        </dgm:presLayoutVars>
      </dgm:prSet>
      <dgm:spPr>
        <a:xfrm>
          <a:off x="923602" y="1746206"/>
          <a:ext cx="5564724" cy="873103"/>
        </a:xfrm>
        <a:prstGeom prst="rect">
          <a:avLst/>
        </a:prstGeom>
      </dgm:spPr>
    </dgm:pt>
    <dgm:pt modelId="{E6A23B2F-EAB3-47BA-B760-068ACB6841C5}" type="pres">
      <dgm:prSet presAssocID="{B6D88A4F-F91D-4000-BC0B-B01C83C35953}" presName="accent_2" presStyleCnt="0"/>
      <dgm:spPr/>
    </dgm:pt>
    <dgm:pt modelId="{1C98F1C4-F6B9-494A-9D4B-BDD312268D39}" type="pres">
      <dgm:prSet presAssocID="{B6D88A4F-F91D-4000-BC0B-B01C83C35953}" presName="accentRepeatNode" presStyleLbl="solidFgAcc1" presStyleIdx="1" presStyleCnt="3"/>
      <dgm:spPr/>
    </dgm:pt>
    <dgm:pt modelId="{C7C4416B-4672-47BF-8722-0C192BD5FB51}" type="pres">
      <dgm:prSet presAssocID="{3F82F2F8-8662-4361-BE27-4F3EA5814F7C}" presName="text_3" presStyleLbl="node1" presStyleIdx="2" presStyleCnt="3">
        <dgm:presLayoutVars>
          <dgm:bulletEnabled val="1"/>
        </dgm:presLayoutVars>
      </dgm:prSet>
      <dgm:spPr/>
    </dgm:pt>
    <dgm:pt modelId="{A8C3D7D3-105E-47B2-93F3-69149AAE6768}" type="pres">
      <dgm:prSet presAssocID="{3F82F2F8-8662-4361-BE27-4F3EA5814F7C}" presName="accent_3" presStyleCnt="0"/>
      <dgm:spPr/>
    </dgm:pt>
    <dgm:pt modelId="{E3E4CEC2-6FA0-4610-8C47-B2190008B14C}" type="pres">
      <dgm:prSet presAssocID="{3F82F2F8-8662-4361-BE27-4F3EA5814F7C}" presName="accentRepeatNode" presStyleLbl="solidFgAcc1" presStyleIdx="2" presStyleCnt="3"/>
      <dgm:spPr/>
    </dgm:pt>
  </dgm:ptLst>
  <dgm:cxnLst>
    <dgm:cxn modelId="{72810E38-C179-4AFD-B31A-BA8612E847BC}" srcId="{383C6F59-DE17-4B0C-AB3F-C75A89F3E13D}" destId="{3F82F2F8-8662-4361-BE27-4F3EA5814F7C}" srcOrd="2" destOrd="0" parTransId="{65313108-521B-46F4-9BA2-589949EF51F3}" sibTransId="{1443AE29-C5F8-426A-8BF3-86C19E6B96D4}"/>
    <dgm:cxn modelId="{C524FE3A-0A0D-4945-869D-16EF0EF13267}" type="presOf" srcId="{69E43475-2A25-4608-B9A6-7771482F4BC2}" destId="{FDB4AB90-70FE-4C88-B0DB-042A72F5A390}" srcOrd="0" destOrd="0" presId="urn:microsoft.com/office/officeart/2008/layout/VerticalCurvedList"/>
    <dgm:cxn modelId="{5D6AA17A-E483-4D31-A37F-65CFEEC5790F}" srcId="{383C6F59-DE17-4B0C-AB3F-C75A89F3E13D}" destId="{B6D88A4F-F91D-4000-BC0B-B01C83C35953}" srcOrd="1" destOrd="0" parTransId="{CEFF8184-5F7E-40B4-AB7A-A652FB607B42}" sibTransId="{3ACEB469-0411-4B17-A0CE-0DD89E938047}"/>
    <dgm:cxn modelId="{C045E692-369D-4CB1-A7F3-73B9D840756B}" type="presOf" srcId="{383C6F59-DE17-4B0C-AB3F-C75A89F3E13D}" destId="{206A17A8-B756-477D-AE15-36B04498BA78}" srcOrd="0" destOrd="0" presId="urn:microsoft.com/office/officeart/2008/layout/VerticalCurvedList"/>
    <dgm:cxn modelId="{A8B45BA8-D3E0-4F45-A91B-DDC88EC256A9}" type="presOf" srcId="{B6D88A4F-F91D-4000-BC0B-B01C83C35953}" destId="{20C15475-CCAF-48F2-A079-B439259CE68B}" srcOrd="0" destOrd="0" presId="urn:microsoft.com/office/officeart/2008/layout/VerticalCurvedList"/>
    <dgm:cxn modelId="{082E16D8-6544-4DA2-B8E6-BB54D54E2A61}" srcId="{383C6F59-DE17-4B0C-AB3F-C75A89F3E13D}" destId="{69E43475-2A25-4608-B9A6-7771482F4BC2}" srcOrd="0" destOrd="0" parTransId="{968C1D64-9B64-4D29-8541-3162DE3F284F}" sibTransId="{F19D9E6D-8339-4D1E-AE50-2B29F94D470B}"/>
    <dgm:cxn modelId="{4F87B9DA-8A02-45FF-98D7-DEE005177F44}" type="presOf" srcId="{3F82F2F8-8662-4361-BE27-4F3EA5814F7C}" destId="{C7C4416B-4672-47BF-8722-0C192BD5FB51}" srcOrd="0" destOrd="0" presId="urn:microsoft.com/office/officeart/2008/layout/VerticalCurvedList"/>
    <dgm:cxn modelId="{06D67BEB-11F2-48D0-9BC3-29DD4CA5D264}" type="presOf" srcId="{F19D9E6D-8339-4D1E-AE50-2B29F94D470B}" destId="{1303FDF7-61FA-4084-A513-5A857C9F88B8}" srcOrd="0" destOrd="0" presId="urn:microsoft.com/office/officeart/2008/layout/VerticalCurvedList"/>
    <dgm:cxn modelId="{295D9AF4-FE0B-4CA6-A2EB-5EAD6A96C80C}" type="presParOf" srcId="{206A17A8-B756-477D-AE15-36B04498BA78}" destId="{595229B9-E14C-4F75-9AA7-D0A60659C678}" srcOrd="0" destOrd="0" presId="urn:microsoft.com/office/officeart/2008/layout/VerticalCurvedList"/>
    <dgm:cxn modelId="{9C4ED039-EA22-4D9D-88C5-272996F0D08C}" type="presParOf" srcId="{595229B9-E14C-4F75-9AA7-D0A60659C678}" destId="{14B4B2B0-296C-4165-9944-0F51C8E69772}" srcOrd="0" destOrd="0" presId="urn:microsoft.com/office/officeart/2008/layout/VerticalCurvedList"/>
    <dgm:cxn modelId="{652912BC-5ACD-404A-98BB-580753F01AC5}" type="presParOf" srcId="{14B4B2B0-296C-4165-9944-0F51C8E69772}" destId="{A00644FC-D75A-4B11-99A1-A71355D484CC}" srcOrd="0" destOrd="0" presId="urn:microsoft.com/office/officeart/2008/layout/VerticalCurvedList"/>
    <dgm:cxn modelId="{ECF880DC-EDAD-4511-9527-7E932E478473}" type="presParOf" srcId="{14B4B2B0-296C-4165-9944-0F51C8E69772}" destId="{1303FDF7-61FA-4084-A513-5A857C9F88B8}" srcOrd="1" destOrd="0" presId="urn:microsoft.com/office/officeart/2008/layout/VerticalCurvedList"/>
    <dgm:cxn modelId="{C4D8A87E-7DD7-42EA-BD04-36D39EBDD394}" type="presParOf" srcId="{14B4B2B0-296C-4165-9944-0F51C8E69772}" destId="{DEE300F5-2006-4F92-B129-3D827247E426}" srcOrd="2" destOrd="0" presId="urn:microsoft.com/office/officeart/2008/layout/VerticalCurvedList"/>
    <dgm:cxn modelId="{B982B68D-0FC1-462D-98CD-B6B3E68932F2}" type="presParOf" srcId="{14B4B2B0-296C-4165-9944-0F51C8E69772}" destId="{859F8C35-A71F-4A42-ADBE-F642ECA5A462}" srcOrd="3" destOrd="0" presId="urn:microsoft.com/office/officeart/2008/layout/VerticalCurvedList"/>
    <dgm:cxn modelId="{F34CFC76-F06D-4AFE-B09C-C591FC12280E}" type="presParOf" srcId="{595229B9-E14C-4F75-9AA7-D0A60659C678}" destId="{FDB4AB90-70FE-4C88-B0DB-042A72F5A390}" srcOrd="1" destOrd="0" presId="urn:microsoft.com/office/officeart/2008/layout/VerticalCurvedList"/>
    <dgm:cxn modelId="{0E443534-7D92-460B-921F-30E809F8130E}" type="presParOf" srcId="{595229B9-E14C-4F75-9AA7-D0A60659C678}" destId="{74A0C3E5-52D3-4AAB-A0D5-E2EDFEC6E5FD}" srcOrd="2" destOrd="0" presId="urn:microsoft.com/office/officeart/2008/layout/VerticalCurvedList"/>
    <dgm:cxn modelId="{422D6A10-6332-4C9F-92C8-5A59FC6E5C68}" type="presParOf" srcId="{74A0C3E5-52D3-4AAB-A0D5-E2EDFEC6E5FD}" destId="{83998F67-8975-4A67-B405-3F6477D6D08F}" srcOrd="0" destOrd="0" presId="urn:microsoft.com/office/officeart/2008/layout/VerticalCurvedList"/>
    <dgm:cxn modelId="{336C44FC-C29D-4361-84B1-F538A29E8667}" type="presParOf" srcId="{595229B9-E14C-4F75-9AA7-D0A60659C678}" destId="{20C15475-CCAF-48F2-A079-B439259CE68B}" srcOrd="3" destOrd="0" presId="urn:microsoft.com/office/officeart/2008/layout/VerticalCurvedList"/>
    <dgm:cxn modelId="{A3BBDF1B-2A74-4C59-B6DB-C9B30B8D0FA3}" type="presParOf" srcId="{595229B9-E14C-4F75-9AA7-D0A60659C678}" destId="{E6A23B2F-EAB3-47BA-B760-068ACB6841C5}" srcOrd="4" destOrd="0" presId="urn:microsoft.com/office/officeart/2008/layout/VerticalCurvedList"/>
    <dgm:cxn modelId="{C3D30D8A-E721-4624-9AB5-5B62F9B9D360}" type="presParOf" srcId="{E6A23B2F-EAB3-47BA-B760-068ACB6841C5}" destId="{1C98F1C4-F6B9-494A-9D4B-BDD312268D39}" srcOrd="0" destOrd="0" presId="urn:microsoft.com/office/officeart/2008/layout/VerticalCurvedList"/>
    <dgm:cxn modelId="{CE720E34-F5F8-49BF-BE62-3355F9868CF0}" type="presParOf" srcId="{595229B9-E14C-4F75-9AA7-D0A60659C678}" destId="{C7C4416B-4672-47BF-8722-0C192BD5FB51}" srcOrd="5" destOrd="0" presId="urn:microsoft.com/office/officeart/2008/layout/VerticalCurvedList"/>
    <dgm:cxn modelId="{8517DEDD-9F82-4BF0-A68E-48F752BED3F4}" type="presParOf" srcId="{595229B9-E14C-4F75-9AA7-D0A60659C678}" destId="{A8C3D7D3-105E-47B2-93F3-69149AAE6768}" srcOrd="6" destOrd="0" presId="urn:microsoft.com/office/officeart/2008/layout/VerticalCurvedList"/>
    <dgm:cxn modelId="{F620D8BB-1845-4F0C-881B-382073A29E61}" type="presParOf" srcId="{A8C3D7D3-105E-47B2-93F3-69149AAE6768}" destId="{E3E4CEC2-6FA0-4610-8C47-B2190008B1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3C6F59-DE17-4B0C-AB3F-C75A89F3E13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fr-FR"/>
        </a:p>
      </dgm:t>
    </dgm:pt>
    <dgm:pt modelId="{69E43475-2A25-4608-B9A6-7771482F4BC2}">
      <dgm:prSet phldrT="[Texte]" custT="1"/>
      <dgm:spPr/>
      <dgm:t>
        <a:bodyPr/>
        <a:lstStyle/>
        <a:p>
          <a:r>
            <a:rPr lang="fr-FR" sz="2400" b="1" dirty="0" err="1">
              <a:solidFill>
                <a:schemeClr val="bg1">
                  <a:lumMod val="85000"/>
                </a:schemeClr>
              </a:solidFill>
              <a:latin typeface="Calibri" panose="020F0502020204030204" pitchFamily="34" charset="0"/>
              <a:cs typeface="Calibri" panose="020F0502020204030204" pitchFamily="34" charset="0"/>
            </a:rPr>
            <a:t>Scetch</a:t>
          </a:r>
          <a:r>
            <a:rPr lang="fr-FR" sz="2400" b="1" dirty="0">
              <a:solidFill>
                <a:schemeClr val="bg1">
                  <a:lumMod val="85000"/>
                </a:schemeClr>
              </a:solidFill>
              <a:latin typeface="Calibri" panose="020F0502020204030204" pitchFamily="34" charset="0"/>
              <a:cs typeface="Calibri" panose="020F0502020204030204" pitchFamily="34" charset="0"/>
            </a:rPr>
            <a:t> / esquisse: </a:t>
          </a:r>
          <a:r>
            <a:rPr lang="fr-FR" sz="2400" b="0" dirty="0">
              <a:solidFill>
                <a:schemeClr val="bg1">
                  <a:lumMod val="85000"/>
                </a:schemeClr>
              </a:solidFill>
              <a:latin typeface="Calibri" panose="020F0502020204030204" pitchFamily="34" charset="0"/>
              <a:cs typeface="Calibri" panose="020F0502020204030204" pitchFamily="34" charset="0"/>
            </a:rPr>
            <a:t>Trouver des idées et les challenger</a:t>
          </a:r>
          <a:endParaRPr lang="fr-FR" sz="2400" dirty="0">
            <a:solidFill>
              <a:schemeClr val="bg1">
                <a:lumMod val="85000"/>
              </a:schemeClr>
            </a:solidFill>
            <a:latin typeface="Calibri" panose="020F0502020204030204" pitchFamily="34" charset="0"/>
            <a:cs typeface="Calibri" panose="020F0502020204030204" pitchFamily="34" charset="0"/>
          </a:endParaRPr>
        </a:p>
      </dgm:t>
    </dgm:pt>
    <dgm:pt modelId="{968C1D64-9B64-4D29-8541-3162DE3F284F}" type="parTrans" cxnId="{082E16D8-6544-4DA2-B8E6-BB54D54E2A61}">
      <dgm:prSet/>
      <dgm:spPr/>
      <dgm:t>
        <a:bodyPr/>
        <a:lstStyle/>
        <a:p>
          <a:endParaRPr lang="fr-FR"/>
        </a:p>
      </dgm:t>
    </dgm:pt>
    <dgm:pt modelId="{F19D9E6D-8339-4D1E-AE50-2B29F94D470B}" type="sibTrans" cxnId="{082E16D8-6544-4DA2-B8E6-BB54D54E2A61}">
      <dgm:prSet/>
      <dgm:spPr/>
      <dgm:t>
        <a:bodyPr/>
        <a:lstStyle/>
        <a:p>
          <a:endParaRPr lang="fr-FR"/>
        </a:p>
      </dgm:t>
    </dgm:pt>
    <dgm:pt modelId="{B6D88A4F-F91D-4000-BC0B-B01C83C35953}">
      <dgm:prSet phldrT="[Texte]" custT="1"/>
      <dgm:spPr>
        <a:solidFill>
          <a:prstClr val="white">
            <a:hueOff val="0"/>
            <a:satOff val="0"/>
            <a:lumOff val="0"/>
            <a:alphaOff val="0"/>
          </a:prstClr>
        </a:solidFill>
        <a:ln w="25400" cap="flat" cmpd="sng" algn="ctr">
          <a:solidFill>
            <a:srgbClr val="4472C4">
              <a:shade val="80000"/>
              <a:hueOff val="0"/>
              <a:satOff val="0"/>
              <a:lumOff val="0"/>
              <a:alphaOff val="0"/>
            </a:srgbClr>
          </a:solidFill>
          <a:prstDash val="solid"/>
        </a:ln>
        <a:effectLst/>
      </dgm:spPr>
      <dgm:t>
        <a:bodyPr spcFirstLastPara="0" vert="horz" wrap="square" lIns="693026" tIns="114300" rIns="114300" bIns="114300" numCol="1" spcCol="1270" anchor="ctr" anchorCtr="0"/>
        <a:lstStyle/>
        <a:p>
          <a:pPr marL="0" lvl="0" indent="0" algn="l" defTabSz="2000250">
            <a:lnSpc>
              <a:spcPct val="90000"/>
            </a:lnSpc>
            <a:spcBef>
              <a:spcPct val="0"/>
            </a:spcBef>
            <a:spcAft>
              <a:spcPct val="35000"/>
            </a:spcAft>
            <a:buNone/>
          </a:pPr>
          <a:r>
            <a:rPr lang="fr-FR" sz="2400" b="1" kern="1200" dirty="0">
              <a:latin typeface="Calibri" panose="020F0502020204030204" pitchFamily="34" charset="0"/>
              <a:cs typeface="Calibri" panose="020F0502020204030204" pitchFamily="34" charset="0"/>
            </a:rPr>
            <a:t>Wireframe / fil de fer: </a:t>
          </a:r>
          <a:r>
            <a:rPr lang="fr-FR" sz="2400" kern="1200" dirty="0">
              <a:latin typeface="Calibri" panose="020F0502020204030204" pitchFamily="34" charset="0"/>
              <a:cs typeface="Calibri" panose="020F0502020204030204" pitchFamily="34" charset="0"/>
            </a:rPr>
            <a:t>Maquette plus détaillée, Concevoir les fondations</a:t>
          </a:r>
          <a:endParaRPr lang="fr-FR" sz="24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gm:t>
    </dgm:pt>
    <dgm:pt modelId="{CEFF8184-5F7E-40B4-AB7A-A652FB607B42}" type="parTrans" cxnId="{5D6AA17A-E483-4D31-A37F-65CFEEC5790F}">
      <dgm:prSet/>
      <dgm:spPr/>
      <dgm:t>
        <a:bodyPr/>
        <a:lstStyle/>
        <a:p>
          <a:endParaRPr lang="fr-FR"/>
        </a:p>
      </dgm:t>
    </dgm:pt>
    <dgm:pt modelId="{3ACEB469-0411-4B17-A0CE-0DD89E938047}" type="sibTrans" cxnId="{5D6AA17A-E483-4D31-A37F-65CFEEC5790F}">
      <dgm:prSet/>
      <dgm:spPr/>
      <dgm:t>
        <a:bodyPr/>
        <a:lstStyle/>
        <a:p>
          <a:endParaRPr lang="fr-FR"/>
        </a:p>
      </dgm:t>
    </dgm:pt>
    <dgm:pt modelId="{3F82F2F8-8662-4361-BE27-4F3EA5814F7C}">
      <dgm:prSet phldrT="[Texte]" custT="1"/>
      <dgm:spPr/>
      <dgm:t>
        <a:bodyPr/>
        <a:lstStyle/>
        <a:p>
          <a:r>
            <a:rPr lang="fr-FR" sz="2400" b="1" kern="1200" dirty="0">
              <a:solidFill>
                <a:schemeClr val="bg1">
                  <a:lumMod val="85000"/>
                </a:schemeClr>
              </a:solidFill>
              <a:latin typeface="Calibri" panose="020F0502020204030204" pitchFamily="34" charset="0"/>
              <a:cs typeface="Calibri" panose="020F0502020204030204" pitchFamily="34" charset="0"/>
            </a:rPr>
            <a:t>Prototype: </a:t>
          </a:r>
          <a:r>
            <a:rPr lang="fr-FR" sz="2400" kern="1200" dirty="0">
              <a:solidFill>
                <a:schemeClr val="bg1">
                  <a:lumMod val="85000"/>
                </a:schemeClr>
              </a:solidFill>
              <a:latin typeface="Calibri" panose="020F0502020204030204" pitchFamily="34" charset="0"/>
              <a:cs typeface="Calibri" panose="020F0502020204030204" pitchFamily="34" charset="0"/>
            </a:rPr>
            <a:t>Maquette dynamique</a:t>
          </a:r>
        </a:p>
      </dgm:t>
    </dgm:pt>
    <dgm:pt modelId="{65313108-521B-46F4-9BA2-589949EF51F3}" type="parTrans" cxnId="{72810E38-C179-4AFD-B31A-BA8612E847BC}">
      <dgm:prSet/>
      <dgm:spPr/>
      <dgm:t>
        <a:bodyPr/>
        <a:lstStyle/>
        <a:p>
          <a:endParaRPr lang="fr-FR"/>
        </a:p>
      </dgm:t>
    </dgm:pt>
    <dgm:pt modelId="{1443AE29-C5F8-426A-8BF3-86C19E6B96D4}" type="sibTrans" cxnId="{72810E38-C179-4AFD-B31A-BA8612E847BC}">
      <dgm:prSet/>
      <dgm:spPr/>
      <dgm:t>
        <a:bodyPr/>
        <a:lstStyle/>
        <a:p>
          <a:endParaRPr lang="fr-FR"/>
        </a:p>
      </dgm:t>
    </dgm:pt>
    <dgm:pt modelId="{206A17A8-B756-477D-AE15-36B04498BA78}" type="pres">
      <dgm:prSet presAssocID="{383C6F59-DE17-4B0C-AB3F-C75A89F3E13D}" presName="Name0" presStyleCnt="0">
        <dgm:presLayoutVars>
          <dgm:chMax val="7"/>
          <dgm:chPref val="7"/>
          <dgm:dir/>
        </dgm:presLayoutVars>
      </dgm:prSet>
      <dgm:spPr/>
    </dgm:pt>
    <dgm:pt modelId="{595229B9-E14C-4F75-9AA7-D0A60659C678}" type="pres">
      <dgm:prSet presAssocID="{383C6F59-DE17-4B0C-AB3F-C75A89F3E13D}" presName="Name1" presStyleCnt="0"/>
      <dgm:spPr/>
    </dgm:pt>
    <dgm:pt modelId="{14B4B2B0-296C-4165-9944-0F51C8E69772}" type="pres">
      <dgm:prSet presAssocID="{383C6F59-DE17-4B0C-AB3F-C75A89F3E13D}" presName="cycle" presStyleCnt="0"/>
      <dgm:spPr/>
    </dgm:pt>
    <dgm:pt modelId="{A00644FC-D75A-4B11-99A1-A71355D484CC}" type="pres">
      <dgm:prSet presAssocID="{383C6F59-DE17-4B0C-AB3F-C75A89F3E13D}" presName="srcNode" presStyleLbl="node1" presStyleIdx="0" presStyleCnt="3"/>
      <dgm:spPr/>
    </dgm:pt>
    <dgm:pt modelId="{1303FDF7-61FA-4084-A513-5A857C9F88B8}" type="pres">
      <dgm:prSet presAssocID="{383C6F59-DE17-4B0C-AB3F-C75A89F3E13D}" presName="conn" presStyleLbl="parChTrans1D2" presStyleIdx="0" presStyleCnt="1"/>
      <dgm:spPr/>
    </dgm:pt>
    <dgm:pt modelId="{DEE300F5-2006-4F92-B129-3D827247E426}" type="pres">
      <dgm:prSet presAssocID="{383C6F59-DE17-4B0C-AB3F-C75A89F3E13D}" presName="extraNode" presStyleLbl="node1" presStyleIdx="0" presStyleCnt="3"/>
      <dgm:spPr/>
    </dgm:pt>
    <dgm:pt modelId="{859F8C35-A71F-4A42-ADBE-F642ECA5A462}" type="pres">
      <dgm:prSet presAssocID="{383C6F59-DE17-4B0C-AB3F-C75A89F3E13D}" presName="dstNode" presStyleLbl="node1" presStyleIdx="0" presStyleCnt="3"/>
      <dgm:spPr/>
    </dgm:pt>
    <dgm:pt modelId="{FDB4AB90-70FE-4C88-B0DB-042A72F5A390}" type="pres">
      <dgm:prSet presAssocID="{69E43475-2A25-4608-B9A6-7771482F4BC2}" presName="text_1" presStyleLbl="node1" presStyleIdx="0" presStyleCnt="3">
        <dgm:presLayoutVars>
          <dgm:bulletEnabled val="1"/>
        </dgm:presLayoutVars>
      </dgm:prSet>
      <dgm:spPr/>
    </dgm:pt>
    <dgm:pt modelId="{74A0C3E5-52D3-4AAB-A0D5-E2EDFEC6E5FD}" type="pres">
      <dgm:prSet presAssocID="{69E43475-2A25-4608-B9A6-7771482F4BC2}" presName="accent_1" presStyleCnt="0"/>
      <dgm:spPr/>
    </dgm:pt>
    <dgm:pt modelId="{83998F67-8975-4A67-B405-3F6477D6D08F}" type="pres">
      <dgm:prSet presAssocID="{69E43475-2A25-4608-B9A6-7771482F4BC2}" presName="accentRepeatNode" presStyleLbl="solidFgAcc1" presStyleIdx="0" presStyleCnt="3"/>
      <dgm:spPr/>
    </dgm:pt>
    <dgm:pt modelId="{20C15475-CCAF-48F2-A079-B439259CE68B}" type="pres">
      <dgm:prSet presAssocID="{B6D88A4F-F91D-4000-BC0B-B01C83C35953}" presName="text_2" presStyleLbl="node1" presStyleIdx="1" presStyleCnt="3">
        <dgm:presLayoutVars>
          <dgm:bulletEnabled val="1"/>
        </dgm:presLayoutVars>
      </dgm:prSet>
      <dgm:spPr>
        <a:xfrm>
          <a:off x="923602" y="1746206"/>
          <a:ext cx="5564724" cy="873103"/>
        </a:xfrm>
        <a:prstGeom prst="rect">
          <a:avLst/>
        </a:prstGeom>
      </dgm:spPr>
    </dgm:pt>
    <dgm:pt modelId="{E6A23B2F-EAB3-47BA-B760-068ACB6841C5}" type="pres">
      <dgm:prSet presAssocID="{B6D88A4F-F91D-4000-BC0B-B01C83C35953}" presName="accent_2" presStyleCnt="0"/>
      <dgm:spPr/>
    </dgm:pt>
    <dgm:pt modelId="{1C98F1C4-F6B9-494A-9D4B-BDD312268D39}" type="pres">
      <dgm:prSet presAssocID="{B6D88A4F-F91D-4000-BC0B-B01C83C35953}" presName="accentRepeatNode" presStyleLbl="solidFgAcc1" presStyleIdx="1" presStyleCnt="3"/>
      <dgm:spPr/>
    </dgm:pt>
    <dgm:pt modelId="{C7C4416B-4672-47BF-8722-0C192BD5FB51}" type="pres">
      <dgm:prSet presAssocID="{3F82F2F8-8662-4361-BE27-4F3EA5814F7C}" presName="text_3" presStyleLbl="node1" presStyleIdx="2" presStyleCnt="3">
        <dgm:presLayoutVars>
          <dgm:bulletEnabled val="1"/>
        </dgm:presLayoutVars>
      </dgm:prSet>
      <dgm:spPr/>
    </dgm:pt>
    <dgm:pt modelId="{A8C3D7D3-105E-47B2-93F3-69149AAE6768}" type="pres">
      <dgm:prSet presAssocID="{3F82F2F8-8662-4361-BE27-4F3EA5814F7C}" presName="accent_3" presStyleCnt="0"/>
      <dgm:spPr/>
    </dgm:pt>
    <dgm:pt modelId="{E3E4CEC2-6FA0-4610-8C47-B2190008B14C}" type="pres">
      <dgm:prSet presAssocID="{3F82F2F8-8662-4361-BE27-4F3EA5814F7C}" presName="accentRepeatNode" presStyleLbl="solidFgAcc1" presStyleIdx="2" presStyleCnt="3"/>
      <dgm:spPr/>
    </dgm:pt>
  </dgm:ptLst>
  <dgm:cxnLst>
    <dgm:cxn modelId="{72810E38-C179-4AFD-B31A-BA8612E847BC}" srcId="{383C6F59-DE17-4B0C-AB3F-C75A89F3E13D}" destId="{3F82F2F8-8662-4361-BE27-4F3EA5814F7C}" srcOrd="2" destOrd="0" parTransId="{65313108-521B-46F4-9BA2-589949EF51F3}" sibTransId="{1443AE29-C5F8-426A-8BF3-86C19E6B96D4}"/>
    <dgm:cxn modelId="{C524FE3A-0A0D-4945-869D-16EF0EF13267}" type="presOf" srcId="{69E43475-2A25-4608-B9A6-7771482F4BC2}" destId="{FDB4AB90-70FE-4C88-B0DB-042A72F5A390}" srcOrd="0" destOrd="0" presId="urn:microsoft.com/office/officeart/2008/layout/VerticalCurvedList"/>
    <dgm:cxn modelId="{5D6AA17A-E483-4D31-A37F-65CFEEC5790F}" srcId="{383C6F59-DE17-4B0C-AB3F-C75A89F3E13D}" destId="{B6D88A4F-F91D-4000-BC0B-B01C83C35953}" srcOrd="1" destOrd="0" parTransId="{CEFF8184-5F7E-40B4-AB7A-A652FB607B42}" sibTransId="{3ACEB469-0411-4B17-A0CE-0DD89E938047}"/>
    <dgm:cxn modelId="{C045E692-369D-4CB1-A7F3-73B9D840756B}" type="presOf" srcId="{383C6F59-DE17-4B0C-AB3F-C75A89F3E13D}" destId="{206A17A8-B756-477D-AE15-36B04498BA78}" srcOrd="0" destOrd="0" presId="urn:microsoft.com/office/officeart/2008/layout/VerticalCurvedList"/>
    <dgm:cxn modelId="{A8B45BA8-D3E0-4F45-A91B-DDC88EC256A9}" type="presOf" srcId="{B6D88A4F-F91D-4000-BC0B-B01C83C35953}" destId="{20C15475-CCAF-48F2-A079-B439259CE68B}" srcOrd="0" destOrd="0" presId="urn:microsoft.com/office/officeart/2008/layout/VerticalCurvedList"/>
    <dgm:cxn modelId="{082E16D8-6544-4DA2-B8E6-BB54D54E2A61}" srcId="{383C6F59-DE17-4B0C-AB3F-C75A89F3E13D}" destId="{69E43475-2A25-4608-B9A6-7771482F4BC2}" srcOrd="0" destOrd="0" parTransId="{968C1D64-9B64-4D29-8541-3162DE3F284F}" sibTransId="{F19D9E6D-8339-4D1E-AE50-2B29F94D470B}"/>
    <dgm:cxn modelId="{4F87B9DA-8A02-45FF-98D7-DEE005177F44}" type="presOf" srcId="{3F82F2F8-8662-4361-BE27-4F3EA5814F7C}" destId="{C7C4416B-4672-47BF-8722-0C192BD5FB51}" srcOrd="0" destOrd="0" presId="urn:microsoft.com/office/officeart/2008/layout/VerticalCurvedList"/>
    <dgm:cxn modelId="{06D67BEB-11F2-48D0-9BC3-29DD4CA5D264}" type="presOf" srcId="{F19D9E6D-8339-4D1E-AE50-2B29F94D470B}" destId="{1303FDF7-61FA-4084-A513-5A857C9F88B8}" srcOrd="0" destOrd="0" presId="urn:microsoft.com/office/officeart/2008/layout/VerticalCurvedList"/>
    <dgm:cxn modelId="{295D9AF4-FE0B-4CA6-A2EB-5EAD6A96C80C}" type="presParOf" srcId="{206A17A8-B756-477D-AE15-36B04498BA78}" destId="{595229B9-E14C-4F75-9AA7-D0A60659C678}" srcOrd="0" destOrd="0" presId="urn:microsoft.com/office/officeart/2008/layout/VerticalCurvedList"/>
    <dgm:cxn modelId="{9C4ED039-EA22-4D9D-88C5-272996F0D08C}" type="presParOf" srcId="{595229B9-E14C-4F75-9AA7-D0A60659C678}" destId="{14B4B2B0-296C-4165-9944-0F51C8E69772}" srcOrd="0" destOrd="0" presId="urn:microsoft.com/office/officeart/2008/layout/VerticalCurvedList"/>
    <dgm:cxn modelId="{652912BC-5ACD-404A-98BB-580753F01AC5}" type="presParOf" srcId="{14B4B2B0-296C-4165-9944-0F51C8E69772}" destId="{A00644FC-D75A-4B11-99A1-A71355D484CC}" srcOrd="0" destOrd="0" presId="urn:microsoft.com/office/officeart/2008/layout/VerticalCurvedList"/>
    <dgm:cxn modelId="{ECF880DC-EDAD-4511-9527-7E932E478473}" type="presParOf" srcId="{14B4B2B0-296C-4165-9944-0F51C8E69772}" destId="{1303FDF7-61FA-4084-A513-5A857C9F88B8}" srcOrd="1" destOrd="0" presId="urn:microsoft.com/office/officeart/2008/layout/VerticalCurvedList"/>
    <dgm:cxn modelId="{C4D8A87E-7DD7-42EA-BD04-36D39EBDD394}" type="presParOf" srcId="{14B4B2B0-296C-4165-9944-0F51C8E69772}" destId="{DEE300F5-2006-4F92-B129-3D827247E426}" srcOrd="2" destOrd="0" presId="urn:microsoft.com/office/officeart/2008/layout/VerticalCurvedList"/>
    <dgm:cxn modelId="{B982B68D-0FC1-462D-98CD-B6B3E68932F2}" type="presParOf" srcId="{14B4B2B0-296C-4165-9944-0F51C8E69772}" destId="{859F8C35-A71F-4A42-ADBE-F642ECA5A462}" srcOrd="3" destOrd="0" presId="urn:microsoft.com/office/officeart/2008/layout/VerticalCurvedList"/>
    <dgm:cxn modelId="{F34CFC76-F06D-4AFE-B09C-C591FC12280E}" type="presParOf" srcId="{595229B9-E14C-4F75-9AA7-D0A60659C678}" destId="{FDB4AB90-70FE-4C88-B0DB-042A72F5A390}" srcOrd="1" destOrd="0" presId="urn:microsoft.com/office/officeart/2008/layout/VerticalCurvedList"/>
    <dgm:cxn modelId="{0E443534-7D92-460B-921F-30E809F8130E}" type="presParOf" srcId="{595229B9-E14C-4F75-9AA7-D0A60659C678}" destId="{74A0C3E5-52D3-4AAB-A0D5-E2EDFEC6E5FD}" srcOrd="2" destOrd="0" presId="urn:microsoft.com/office/officeart/2008/layout/VerticalCurvedList"/>
    <dgm:cxn modelId="{422D6A10-6332-4C9F-92C8-5A59FC6E5C68}" type="presParOf" srcId="{74A0C3E5-52D3-4AAB-A0D5-E2EDFEC6E5FD}" destId="{83998F67-8975-4A67-B405-3F6477D6D08F}" srcOrd="0" destOrd="0" presId="urn:microsoft.com/office/officeart/2008/layout/VerticalCurvedList"/>
    <dgm:cxn modelId="{336C44FC-C29D-4361-84B1-F538A29E8667}" type="presParOf" srcId="{595229B9-E14C-4F75-9AA7-D0A60659C678}" destId="{20C15475-CCAF-48F2-A079-B439259CE68B}" srcOrd="3" destOrd="0" presId="urn:microsoft.com/office/officeart/2008/layout/VerticalCurvedList"/>
    <dgm:cxn modelId="{A3BBDF1B-2A74-4C59-B6DB-C9B30B8D0FA3}" type="presParOf" srcId="{595229B9-E14C-4F75-9AA7-D0A60659C678}" destId="{E6A23B2F-EAB3-47BA-B760-068ACB6841C5}" srcOrd="4" destOrd="0" presId="urn:microsoft.com/office/officeart/2008/layout/VerticalCurvedList"/>
    <dgm:cxn modelId="{C3D30D8A-E721-4624-9AB5-5B62F9B9D360}" type="presParOf" srcId="{E6A23B2F-EAB3-47BA-B760-068ACB6841C5}" destId="{1C98F1C4-F6B9-494A-9D4B-BDD312268D39}" srcOrd="0" destOrd="0" presId="urn:microsoft.com/office/officeart/2008/layout/VerticalCurvedList"/>
    <dgm:cxn modelId="{CE720E34-F5F8-49BF-BE62-3355F9868CF0}" type="presParOf" srcId="{595229B9-E14C-4F75-9AA7-D0A60659C678}" destId="{C7C4416B-4672-47BF-8722-0C192BD5FB51}" srcOrd="5" destOrd="0" presId="urn:microsoft.com/office/officeart/2008/layout/VerticalCurvedList"/>
    <dgm:cxn modelId="{8517DEDD-9F82-4BF0-A68E-48F752BED3F4}" type="presParOf" srcId="{595229B9-E14C-4F75-9AA7-D0A60659C678}" destId="{A8C3D7D3-105E-47B2-93F3-69149AAE6768}" srcOrd="6" destOrd="0" presId="urn:microsoft.com/office/officeart/2008/layout/VerticalCurvedList"/>
    <dgm:cxn modelId="{F620D8BB-1845-4F0C-881B-382073A29E61}" type="presParOf" srcId="{A8C3D7D3-105E-47B2-93F3-69149AAE6768}" destId="{E3E4CEC2-6FA0-4610-8C47-B2190008B1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83C6F59-DE17-4B0C-AB3F-C75A89F3E13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fr-FR"/>
        </a:p>
      </dgm:t>
    </dgm:pt>
    <dgm:pt modelId="{69E43475-2A25-4608-B9A6-7771482F4BC2}">
      <dgm:prSet phldrT="[Texte]" custT="1"/>
      <dgm:spPr/>
      <dgm:t>
        <a:bodyPr/>
        <a:lstStyle/>
        <a:p>
          <a:r>
            <a:rPr lang="fr-FR" sz="2400" b="1" dirty="0" err="1">
              <a:solidFill>
                <a:schemeClr val="bg1">
                  <a:lumMod val="85000"/>
                </a:schemeClr>
              </a:solidFill>
              <a:latin typeface="Calibri" panose="020F0502020204030204" pitchFamily="34" charset="0"/>
              <a:cs typeface="Calibri" panose="020F0502020204030204" pitchFamily="34" charset="0"/>
            </a:rPr>
            <a:t>Scetch</a:t>
          </a:r>
          <a:r>
            <a:rPr lang="fr-FR" sz="2400" b="1" dirty="0">
              <a:solidFill>
                <a:schemeClr val="bg1">
                  <a:lumMod val="85000"/>
                </a:schemeClr>
              </a:solidFill>
              <a:latin typeface="Calibri" panose="020F0502020204030204" pitchFamily="34" charset="0"/>
              <a:cs typeface="Calibri" panose="020F0502020204030204" pitchFamily="34" charset="0"/>
            </a:rPr>
            <a:t> / esquisse: </a:t>
          </a:r>
          <a:r>
            <a:rPr lang="fr-FR" sz="2400" b="0" dirty="0">
              <a:solidFill>
                <a:schemeClr val="bg1">
                  <a:lumMod val="85000"/>
                </a:schemeClr>
              </a:solidFill>
              <a:latin typeface="Calibri" panose="020F0502020204030204" pitchFamily="34" charset="0"/>
              <a:cs typeface="Calibri" panose="020F0502020204030204" pitchFamily="34" charset="0"/>
            </a:rPr>
            <a:t>Trouver des idées et les challenger</a:t>
          </a:r>
          <a:endParaRPr lang="fr-FR" sz="2400" dirty="0">
            <a:solidFill>
              <a:schemeClr val="bg1">
                <a:lumMod val="85000"/>
              </a:schemeClr>
            </a:solidFill>
            <a:latin typeface="Calibri" panose="020F0502020204030204" pitchFamily="34" charset="0"/>
            <a:cs typeface="Calibri" panose="020F0502020204030204" pitchFamily="34" charset="0"/>
          </a:endParaRPr>
        </a:p>
      </dgm:t>
    </dgm:pt>
    <dgm:pt modelId="{968C1D64-9B64-4D29-8541-3162DE3F284F}" type="parTrans" cxnId="{082E16D8-6544-4DA2-B8E6-BB54D54E2A61}">
      <dgm:prSet/>
      <dgm:spPr/>
      <dgm:t>
        <a:bodyPr/>
        <a:lstStyle/>
        <a:p>
          <a:endParaRPr lang="fr-FR"/>
        </a:p>
      </dgm:t>
    </dgm:pt>
    <dgm:pt modelId="{F19D9E6D-8339-4D1E-AE50-2B29F94D470B}" type="sibTrans" cxnId="{082E16D8-6544-4DA2-B8E6-BB54D54E2A61}">
      <dgm:prSet/>
      <dgm:spPr/>
      <dgm:t>
        <a:bodyPr/>
        <a:lstStyle/>
        <a:p>
          <a:endParaRPr lang="fr-FR"/>
        </a:p>
      </dgm:t>
    </dgm:pt>
    <dgm:pt modelId="{B6D88A4F-F91D-4000-BC0B-B01C83C35953}">
      <dgm:prSet phldrT="[Texte]" custT="1"/>
      <dgm:spPr>
        <a:solidFill>
          <a:prstClr val="white">
            <a:hueOff val="0"/>
            <a:satOff val="0"/>
            <a:lumOff val="0"/>
            <a:alphaOff val="0"/>
          </a:prstClr>
        </a:solidFill>
        <a:ln w="25400" cap="flat" cmpd="sng" algn="ctr">
          <a:solidFill>
            <a:srgbClr val="4472C4">
              <a:shade val="80000"/>
              <a:hueOff val="0"/>
              <a:satOff val="0"/>
              <a:lumOff val="0"/>
              <a:alphaOff val="0"/>
            </a:srgbClr>
          </a:solidFill>
          <a:prstDash val="solid"/>
        </a:ln>
        <a:effectLst/>
      </dgm:spPr>
      <dgm:t>
        <a:bodyPr spcFirstLastPara="0" vert="horz" wrap="square" lIns="693026" tIns="114300" rIns="114300" bIns="114300" numCol="1" spcCol="1270" anchor="ctr" anchorCtr="0"/>
        <a:lstStyle/>
        <a:p>
          <a:pPr marL="0" lvl="0" indent="0" algn="l" defTabSz="2000250">
            <a:lnSpc>
              <a:spcPct val="90000"/>
            </a:lnSpc>
            <a:spcBef>
              <a:spcPct val="0"/>
            </a:spcBef>
            <a:spcAft>
              <a:spcPct val="35000"/>
            </a:spcAft>
            <a:buNone/>
          </a:pPr>
          <a:r>
            <a:rPr lang="fr-FR" sz="2400" b="1" kern="1200" dirty="0">
              <a:solidFill>
                <a:schemeClr val="bg1">
                  <a:lumMod val="85000"/>
                </a:schemeClr>
              </a:solidFill>
              <a:latin typeface="Calibri" panose="020F0502020204030204" pitchFamily="34" charset="0"/>
              <a:cs typeface="Calibri" panose="020F0502020204030204" pitchFamily="34" charset="0"/>
            </a:rPr>
            <a:t>Wireframe / fil de fer: </a:t>
          </a:r>
          <a:r>
            <a:rPr lang="fr-FR" sz="2400" kern="1200" dirty="0">
              <a:solidFill>
                <a:schemeClr val="bg1">
                  <a:lumMod val="85000"/>
                </a:schemeClr>
              </a:solidFill>
              <a:latin typeface="Calibri" panose="020F0502020204030204" pitchFamily="34" charset="0"/>
              <a:cs typeface="Calibri" panose="020F0502020204030204" pitchFamily="34" charset="0"/>
            </a:rPr>
            <a:t>Maquette plus détaillée, Concevoir les fondations</a:t>
          </a:r>
          <a:endParaRPr lang="fr-FR" sz="2400" kern="1200" dirty="0">
            <a:solidFill>
              <a:schemeClr val="bg1">
                <a:lumMod val="85000"/>
              </a:schemeClr>
            </a:solidFill>
            <a:latin typeface="Calibri" panose="020F0502020204030204" pitchFamily="34" charset="0"/>
            <a:ea typeface="+mn-ea"/>
            <a:cs typeface="Calibri" panose="020F0502020204030204" pitchFamily="34" charset="0"/>
          </a:endParaRPr>
        </a:p>
      </dgm:t>
    </dgm:pt>
    <dgm:pt modelId="{CEFF8184-5F7E-40B4-AB7A-A652FB607B42}" type="parTrans" cxnId="{5D6AA17A-E483-4D31-A37F-65CFEEC5790F}">
      <dgm:prSet/>
      <dgm:spPr/>
      <dgm:t>
        <a:bodyPr/>
        <a:lstStyle/>
        <a:p>
          <a:endParaRPr lang="fr-FR"/>
        </a:p>
      </dgm:t>
    </dgm:pt>
    <dgm:pt modelId="{3ACEB469-0411-4B17-A0CE-0DD89E938047}" type="sibTrans" cxnId="{5D6AA17A-E483-4D31-A37F-65CFEEC5790F}">
      <dgm:prSet/>
      <dgm:spPr/>
      <dgm:t>
        <a:bodyPr/>
        <a:lstStyle/>
        <a:p>
          <a:endParaRPr lang="fr-FR"/>
        </a:p>
      </dgm:t>
    </dgm:pt>
    <dgm:pt modelId="{3F82F2F8-8662-4361-BE27-4F3EA5814F7C}">
      <dgm:prSet phldrT="[Texte]" custT="1"/>
      <dgm:spPr/>
      <dgm:t>
        <a:bodyPr/>
        <a:lstStyle/>
        <a:p>
          <a:r>
            <a:rPr lang="fr-FR" sz="2400" b="1" kern="1200" dirty="0">
              <a:latin typeface="Calibri" panose="020F0502020204030204" pitchFamily="34" charset="0"/>
              <a:cs typeface="Calibri" panose="020F0502020204030204" pitchFamily="34" charset="0"/>
            </a:rPr>
            <a:t>Prototype: </a:t>
          </a:r>
          <a:r>
            <a:rPr lang="fr-FR" sz="2400" kern="1200" dirty="0">
              <a:latin typeface="Calibri" panose="020F0502020204030204" pitchFamily="34" charset="0"/>
              <a:cs typeface="Calibri" panose="020F0502020204030204" pitchFamily="34" charset="0"/>
            </a:rPr>
            <a:t>Maquette dynamique</a:t>
          </a:r>
        </a:p>
      </dgm:t>
    </dgm:pt>
    <dgm:pt modelId="{65313108-521B-46F4-9BA2-589949EF51F3}" type="parTrans" cxnId="{72810E38-C179-4AFD-B31A-BA8612E847BC}">
      <dgm:prSet/>
      <dgm:spPr/>
      <dgm:t>
        <a:bodyPr/>
        <a:lstStyle/>
        <a:p>
          <a:endParaRPr lang="fr-FR"/>
        </a:p>
      </dgm:t>
    </dgm:pt>
    <dgm:pt modelId="{1443AE29-C5F8-426A-8BF3-86C19E6B96D4}" type="sibTrans" cxnId="{72810E38-C179-4AFD-B31A-BA8612E847BC}">
      <dgm:prSet/>
      <dgm:spPr/>
      <dgm:t>
        <a:bodyPr/>
        <a:lstStyle/>
        <a:p>
          <a:endParaRPr lang="fr-FR"/>
        </a:p>
      </dgm:t>
    </dgm:pt>
    <dgm:pt modelId="{206A17A8-B756-477D-AE15-36B04498BA78}" type="pres">
      <dgm:prSet presAssocID="{383C6F59-DE17-4B0C-AB3F-C75A89F3E13D}" presName="Name0" presStyleCnt="0">
        <dgm:presLayoutVars>
          <dgm:chMax val="7"/>
          <dgm:chPref val="7"/>
          <dgm:dir/>
        </dgm:presLayoutVars>
      </dgm:prSet>
      <dgm:spPr/>
    </dgm:pt>
    <dgm:pt modelId="{595229B9-E14C-4F75-9AA7-D0A60659C678}" type="pres">
      <dgm:prSet presAssocID="{383C6F59-DE17-4B0C-AB3F-C75A89F3E13D}" presName="Name1" presStyleCnt="0"/>
      <dgm:spPr/>
    </dgm:pt>
    <dgm:pt modelId="{14B4B2B0-296C-4165-9944-0F51C8E69772}" type="pres">
      <dgm:prSet presAssocID="{383C6F59-DE17-4B0C-AB3F-C75A89F3E13D}" presName="cycle" presStyleCnt="0"/>
      <dgm:spPr/>
    </dgm:pt>
    <dgm:pt modelId="{A00644FC-D75A-4B11-99A1-A71355D484CC}" type="pres">
      <dgm:prSet presAssocID="{383C6F59-DE17-4B0C-AB3F-C75A89F3E13D}" presName="srcNode" presStyleLbl="node1" presStyleIdx="0" presStyleCnt="3"/>
      <dgm:spPr/>
    </dgm:pt>
    <dgm:pt modelId="{1303FDF7-61FA-4084-A513-5A857C9F88B8}" type="pres">
      <dgm:prSet presAssocID="{383C6F59-DE17-4B0C-AB3F-C75A89F3E13D}" presName="conn" presStyleLbl="parChTrans1D2" presStyleIdx="0" presStyleCnt="1"/>
      <dgm:spPr/>
    </dgm:pt>
    <dgm:pt modelId="{DEE300F5-2006-4F92-B129-3D827247E426}" type="pres">
      <dgm:prSet presAssocID="{383C6F59-DE17-4B0C-AB3F-C75A89F3E13D}" presName="extraNode" presStyleLbl="node1" presStyleIdx="0" presStyleCnt="3"/>
      <dgm:spPr/>
    </dgm:pt>
    <dgm:pt modelId="{859F8C35-A71F-4A42-ADBE-F642ECA5A462}" type="pres">
      <dgm:prSet presAssocID="{383C6F59-DE17-4B0C-AB3F-C75A89F3E13D}" presName="dstNode" presStyleLbl="node1" presStyleIdx="0" presStyleCnt="3"/>
      <dgm:spPr/>
    </dgm:pt>
    <dgm:pt modelId="{FDB4AB90-70FE-4C88-B0DB-042A72F5A390}" type="pres">
      <dgm:prSet presAssocID="{69E43475-2A25-4608-B9A6-7771482F4BC2}" presName="text_1" presStyleLbl="node1" presStyleIdx="0" presStyleCnt="3">
        <dgm:presLayoutVars>
          <dgm:bulletEnabled val="1"/>
        </dgm:presLayoutVars>
      </dgm:prSet>
      <dgm:spPr/>
    </dgm:pt>
    <dgm:pt modelId="{74A0C3E5-52D3-4AAB-A0D5-E2EDFEC6E5FD}" type="pres">
      <dgm:prSet presAssocID="{69E43475-2A25-4608-B9A6-7771482F4BC2}" presName="accent_1" presStyleCnt="0"/>
      <dgm:spPr/>
    </dgm:pt>
    <dgm:pt modelId="{83998F67-8975-4A67-B405-3F6477D6D08F}" type="pres">
      <dgm:prSet presAssocID="{69E43475-2A25-4608-B9A6-7771482F4BC2}" presName="accentRepeatNode" presStyleLbl="solidFgAcc1" presStyleIdx="0" presStyleCnt="3"/>
      <dgm:spPr/>
    </dgm:pt>
    <dgm:pt modelId="{20C15475-CCAF-48F2-A079-B439259CE68B}" type="pres">
      <dgm:prSet presAssocID="{B6D88A4F-F91D-4000-BC0B-B01C83C35953}" presName="text_2" presStyleLbl="node1" presStyleIdx="1" presStyleCnt="3">
        <dgm:presLayoutVars>
          <dgm:bulletEnabled val="1"/>
        </dgm:presLayoutVars>
      </dgm:prSet>
      <dgm:spPr>
        <a:xfrm>
          <a:off x="923602" y="1746206"/>
          <a:ext cx="5564724" cy="873103"/>
        </a:xfrm>
        <a:prstGeom prst="rect">
          <a:avLst/>
        </a:prstGeom>
      </dgm:spPr>
    </dgm:pt>
    <dgm:pt modelId="{E6A23B2F-EAB3-47BA-B760-068ACB6841C5}" type="pres">
      <dgm:prSet presAssocID="{B6D88A4F-F91D-4000-BC0B-B01C83C35953}" presName="accent_2" presStyleCnt="0"/>
      <dgm:spPr/>
    </dgm:pt>
    <dgm:pt modelId="{1C98F1C4-F6B9-494A-9D4B-BDD312268D39}" type="pres">
      <dgm:prSet presAssocID="{B6D88A4F-F91D-4000-BC0B-B01C83C35953}" presName="accentRepeatNode" presStyleLbl="solidFgAcc1" presStyleIdx="1" presStyleCnt="3"/>
      <dgm:spPr/>
    </dgm:pt>
    <dgm:pt modelId="{C7C4416B-4672-47BF-8722-0C192BD5FB51}" type="pres">
      <dgm:prSet presAssocID="{3F82F2F8-8662-4361-BE27-4F3EA5814F7C}" presName="text_3" presStyleLbl="node1" presStyleIdx="2" presStyleCnt="3">
        <dgm:presLayoutVars>
          <dgm:bulletEnabled val="1"/>
        </dgm:presLayoutVars>
      </dgm:prSet>
      <dgm:spPr/>
    </dgm:pt>
    <dgm:pt modelId="{A8C3D7D3-105E-47B2-93F3-69149AAE6768}" type="pres">
      <dgm:prSet presAssocID="{3F82F2F8-8662-4361-BE27-4F3EA5814F7C}" presName="accent_3" presStyleCnt="0"/>
      <dgm:spPr/>
    </dgm:pt>
    <dgm:pt modelId="{E3E4CEC2-6FA0-4610-8C47-B2190008B14C}" type="pres">
      <dgm:prSet presAssocID="{3F82F2F8-8662-4361-BE27-4F3EA5814F7C}" presName="accentRepeatNode" presStyleLbl="solidFgAcc1" presStyleIdx="2" presStyleCnt="3"/>
      <dgm:spPr/>
    </dgm:pt>
  </dgm:ptLst>
  <dgm:cxnLst>
    <dgm:cxn modelId="{72810E38-C179-4AFD-B31A-BA8612E847BC}" srcId="{383C6F59-DE17-4B0C-AB3F-C75A89F3E13D}" destId="{3F82F2F8-8662-4361-BE27-4F3EA5814F7C}" srcOrd="2" destOrd="0" parTransId="{65313108-521B-46F4-9BA2-589949EF51F3}" sibTransId="{1443AE29-C5F8-426A-8BF3-86C19E6B96D4}"/>
    <dgm:cxn modelId="{C524FE3A-0A0D-4945-869D-16EF0EF13267}" type="presOf" srcId="{69E43475-2A25-4608-B9A6-7771482F4BC2}" destId="{FDB4AB90-70FE-4C88-B0DB-042A72F5A390}" srcOrd="0" destOrd="0" presId="urn:microsoft.com/office/officeart/2008/layout/VerticalCurvedList"/>
    <dgm:cxn modelId="{5D6AA17A-E483-4D31-A37F-65CFEEC5790F}" srcId="{383C6F59-DE17-4B0C-AB3F-C75A89F3E13D}" destId="{B6D88A4F-F91D-4000-BC0B-B01C83C35953}" srcOrd="1" destOrd="0" parTransId="{CEFF8184-5F7E-40B4-AB7A-A652FB607B42}" sibTransId="{3ACEB469-0411-4B17-A0CE-0DD89E938047}"/>
    <dgm:cxn modelId="{C045E692-369D-4CB1-A7F3-73B9D840756B}" type="presOf" srcId="{383C6F59-DE17-4B0C-AB3F-C75A89F3E13D}" destId="{206A17A8-B756-477D-AE15-36B04498BA78}" srcOrd="0" destOrd="0" presId="urn:microsoft.com/office/officeart/2008/layout/VerticalCurvedList"/>
    <dgm:cxn modelId="{A8B45BA8-D3E0-4F45-A91B-DDC88EC256A9}" type="presOf" srcId="{B6D88A4F-F91D-4000-BC0B-B01C83C35953}" destId="{20C15475-CCAF-48F2-A079-B439259CE68B}" srcOrd="0" destOrd="0" presId="urn:microsoft.com/office/officeart/2008/layout/VerticalCurvedList"/>
    <dgm:cxn modelId="{082E16D8-6544-4DA2-B8E6-BB54D54E2A61}" srcId="{383C6F59-DE17-4B0C-AB3F-C75A89F3E13D}" destId="{69E43475-2A25-4608-B9A6-7771482F4BC2}" srcOrd="0" destOrd="0" parTransId="{968C1D64-9B64-4D29-8541-3162DE3F284F}" sibTransId="{F19D9E6D-8339-4D1E-AE50-2B29F94D470B}"/>
    <dgm:cxn modelId="{4F87B9DA-8A02-45FF-98D7-DEE005177F44}" type="presOf" srcId="{3F82F2F8-8662-4361-BE27-4F3EA5814F7C}" destId="{C7C4416B-4672-47BF-8722-0C192BD5FB51}" srcOrd="0" destOrd="0" presId="urn:microsoft.com/office/officeart/2008/layout/VerticalCurvedList"/>
    <dgm:cxn modelId="{06D67BEB-11F2-48D0-9BC3-29DD4CA5D264}" type="presOf" srcId="{F19D9E6D-8339-4D1E-AE50-2B29F94D470B}" destId="{1303FDF7-61FA-4084-A513-5A857C9F88B8}" srcOrd="0" destOrd="0" presId="urn:microsoft.com/office/officeart/2008/layout/VerticalCurvedList"/>
    <dgm:cxn modelId="{295D9AF4-FE0B-4CA6-A2EB-5EAD6A96C80C}" type="presParOf" srcId="{206A17A8-B756-477D-AE15-36B04498BA78}" destId="{595229B9-E14C-4F75-9AA7-D0A60659C678}" srcOrd="0" destOrd="0" presId="urn:microsoft.com/office/officeart/2008/layout/VerticalCurvedList"/>
    <dgm:cxn modelId="{9C4ED039-EA22-4D9D-88C5-272996F0D08C}" type="presParOf" srcId="{595229B9-E14C-4F75-9AA7-D0A60659C678}" destId="{14B4B2B0-296C-4165-9944-0F51C8E69772}" srcOrd="0" destOrd="0" presId="urn:microsoft.com/office/officeart/2008/layout/VerticalCurvedList"/>
    <dgm:cxn modelId="{652912BC-5ACD-404A-98BB-580753F01AC5}" type="presParOf" srcId="{14B4B2B0-296C-4165-9944-0F51C8E69772}" destId="{A00644FC-D75A-4B11-99A1-A71355D484CC}" srcOrd="0" destOrd="0" presId="urn:microsoft.com/office/officeart/2008/layout/VerticalCurvedList"/>
    <dgm:cxn modelId="{ECF880DC-EDAD-4511-9527-7E932E478473}" type="presParOf" srcId="{14B4B2B0-296C-4165-9944-0F51C8E69772}" destId="{1303FDF7-61FA-4084-A513-5A857C9F88B8}" srcOrd="1" destOrd="0" presId="urn:microsoft.com/office/officeart/2008/layout/VerticalCurvedList"/>
    <dgm:cxn modelId="{C4D8A87E-7DD7-42EA-BD04-36D39EBDD394}" type="presParOf" srcId="{14B4B2B0-296C-4165-9944-0F51C8E69772}" destId="{DEE300F5-2006-4F92-B129-3D827247E426}" srcOrd="2" destOrd="0" presId="urn:microsoft.com/office/officeart/2008/layout/VerticalCurvedList"/>
    <dgm:cxn modelId="{B982B68D-0FC1-462D-98CD-B6B3E68932F2}" type="presParOf" srcId="{14B4B2B0-296C-4165-9944-0F51C8E69772}" destId="{859F8C35-A71F-4A42-ADBE-F642ECA5A462}" srcOrd="3" destOrd="0" presId="urn:microsoft.com/office/officeart/2008/layout/VerticalCurvedList"/>
    <dgm:cxn modelId="{F34CFC76-F06D-4AFE-B09C-C591FC12280E}" type="presParOf" srcId="{595229B9-E14C-4F75-9AA7-D0A60659C678}" destId="{FDB4AB90-70FE-4C88-B0DB-042A72F5A390}" srcOrd="1" destOrd="0" presId="urn:microsoft.com/office/officeart/2008/layout/VerticalCurvedList"/>
    <dgm:cxn modelId="{0E443534-7D92-460B-921F-30E809F8130E}" type="presParOf" srcId="{595229B9-E14C-4F75-9AA7-D0A60659C678}" destId="{74A0C3E5-52D3-4AAB-A0D5-E2EDFEC6E5FD}" srcOrd="2" destOrd="0" presId="urn:microsoft.com/office/officeart/2008/layout/VerticalCurvedList"/>
    <dgm:cxn modelId="{422D6A10-6332-4C9F-92C8-5A59FC6E5C68}" type="presParOf" srcId="{74A0C3E5-52D3-4AAB-A0D5-E2EDFEC6E5FD}" destId="{83998F67-8975-4A67-B405-3F6477D6D08F}" srcOrd="0" destOrd="0" presId="urn:microsoft.com/office/officeart/2008/layout/VerticalCurvedList"/>
    <dgm:cxn modelId="{336C44FC-C29D-4361-84B1-F538A29E8667}" type="presParOf" srcId="{595229B9-E14C-4F75-9AA7-D0A60659C678}" destId="{20C15475-CCAF-48F2-A079-B439259CE68B}" srcOrd="3" destOrd="0" presId="urn:microsoft.com/office/officeart/2008/layout/VerticalCurvedList"/>
    <dgm:cxn modelId="{A3BBDF1B-2A74-4C59-B6DB-C9B30B8D0FA3}" type="presParOf" srcId="{595229B9-E14C-4F75-9AA7-D0A60659C678}" destId="{E6A23B2F-EAB3-47BA-B760-068ACB6841C5}" srcOrd="4" destOrd="0" presId="urn:microsoft.com/office/officeart/2008/layout/VerticalCurvedList"/>
    <dgm:cxn modelId="{C3D30D8A-E721-4624-9AB5-5B62F9B9D360}" type="presParOf" srcId="{E6A23B2F-EAB3-47BA-B760-068ACB6841C5}" destId="{1C98F1C4-F6B9-494A-9D4B-BDD312268D39}" srcOrd="0" destOrd="0" presId="urn:microsoft.com/office/officeart/2008/layout/VerticalCurvedList"/>
    <dgm:cxn modelId="{CE720E34-F5F8-49BF-BE62-3355F9868CF0}" type="presParOf" srcId="{595229B9-E14C-4F75-9AA7-D0A60659C678}" destId="{C7C4416B-4672-47BF-8722-0C192BD5FB51}" srcOrd="5" destOrd="0" presId="urn:microsoft.com/office/officeart/2008/layout/VerticalCurvedList"/>
    <dgm:cxn modelId="{8517DEDD-9F82-4BF0-A68E-48F752BED3F4}" type="presParOf" srcId="{595229B9-E14C-4F75-9AA7-D0A60659C678}" destId="{A8C3D7D3-105E-47B2-93F3-69149AAE6768}" srcOrd="6" destOrd="0" presId="urn:microsoft.com/office/officeart/2008/layout/VerticalCurvedList"/>
    <dgm:cxn modelId="{F620D8BB-1845-4F0C-881B-382073A29E61}" type="presParOf" srcId="{A8C3D7D3-105E-47B2-93F3-69149AAE6768}" destId="{E3E4CEC2-6FA0-4610-8C47-B2190008B1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3C6F59-DE17-4B0C-AB3F-C75A89F3E13D}"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fr-FR"/>
        </a:p>
      </dgm:t>
    </dgm:pt>
    <dgm:pt modelId="{69E43475-2A25-4608-B9A6-7771482F4BC2}">
      <dgm:prSet phldrT="[Texte]"/>
      <dgm:spPr/>
      <dgm:t>
        <a:bodyPr/>
        <a:lstStyle/>
        <a:p>
          <a:r>
            <a:rPr lang="fr-FR" dirty="0">
              <a:latin typeface="Calibri" panose="020F0502020204030204" pitchFamily="34" charset="0"/>
              <a:cs typeface="Calibri" panose="020F0502020204030204" pitchFamily="34" charset="0"/>
            </a:rPr>
            <a:t>Le modèle LANGAGE</a:t>
          </a:r>
        </a:p>
      </dgm:t>
    </dgm:pt>
    <dgm:pt modelId="{968C1D64-9B64-4D29-8541-3162DE3F284F}" type="parTrans" cxnId="{082E16D8-6544-4DA2-B8E6-BB54D54E2A61}">
      <dgm:prSet/>
      <dgm:spPr/>
      <dgm:t>
        <a:bodyPr/>
        <a:lstStyle/>
        <a:p>
          <a:endParaRPr lang="fr-FR"/>
        </a:p>
      </dgm:t>
    </dgm:pt>
    <dgm:pt modelId="{F19D9E6D-8339-4D1E-AE50-2B29F94D470B}" type="sibTrans" cxnId="{082E16D8-6544-4DA2-B8E6-BB54D54E2A61}">
      <dgm:prSet/>
      <dgm:spPr/>
      <dgm:t>
        <a:bodyPr/>
        <a:lstStyle/>
        <a:p>
          <a:endParaRPr lang="fr-FR"/>
        </a:p>
      </dgm:t>
    </dgm:pt>
    <dgm:pt modelId="{ECBF0BBE-C87F-4A35-B3C1-1F605E367B5E}">
      <dgm:prSet/>
      <dgm:spPr/>
      <dgm:t>
        <a:bodyPr/>
        <a:lstStyle/>
        <a:p>
          <a:r>
            <a:rPr lang="fr-FR" dirty="0"/>
            <a:t>Le </a:t>
          </a:r>
          <a:r>
            <a:rPr lang="fr-FR"/>
            <a:t>modèle PAC</a:t>
          </a:r>
          <a:endParaRPr lang="fr-FR" dirty="0"/>
        </a:p>
      </dgm:t>
    </dgm:pt>
    <dgm:pt modelId="{C395E212-AB97-4E0D-A37A-1F8D9CF5546B}" type="parTrans" cxnId="{9CE0ADA0-D801-4B9E-A48D-760ED5C6F7AA}">
      <dgm:prSet/>
      <dgm:spPr/>
      <dgm:t>
        <a:bodyPr/>
        <a:lstStyle/>
        <a:p>
          <a:endParaRPr lang="fr-FR"/>
        </a:p>
      </dgm:t>
    </dgm:pt>
    <dgm:pt modelId="{B919788F-005A-465E-AE6C-319A9B0E3A1F}" type="sibTrans" cxnId="{9CE0ADA0-D801-4B9E-A48D-760ED5C6F7AA}">
      <dgm:prSet/>
      <dgm:spPr/>
      <dgm:t>
        <a:bodyPr/>
        <a:lstStyle/>
        <a:p>
          <a:endParaRPr lang="fr-FR"/>
        </a:p>
      </dgm:t>
    </dgm:pt>
    <dgm:pt modelId="{B7BE94CB-A906-4E48-BF9F-36A77B840306}">
      <dgm:prSet/>
      <dgm:spPr/>
      <dgm:t>
        <a:bodyPr/>
        <a:lstStyle/>
        <a:p>
          <a:r>
            <a:rPr lang="fr-FR" dirty="0"/>
            <a:t>Le modèle de SEEHEIM</a:t>
          </a:r>
        </a:p>
      </dgm:t>
    </dgm:pt>
    <dgm:pt modelId="{CE09ECA4-E5CC-4F09-9696-269493BE66B7}" type="parTrans" cxnId="{8FB699D3-184D-4EEB-B231-7C8369825665}">
      <dgm:prSet/>
      <dgm:spPr/>
      <dgm:t>
        <a:bodyPr/>
        <a:lstStyle/>
        <a:p>
          <a:endParaRPr lang="fr-FR"/>
        </a:p>
      </dgm:t>
    </dgm:pt>
    <dgm:pt modelId="{0C3C5632-992E-48CC-9A8B-ECA7033068F2}" type="sibTrans" cxnId="{8FB699D3-184D-4EEB-B231-7C8369825665}">
      <dgm:prSet/>
      <dgm:spPr/>
      <dgm:t>
        <a:bodyPr/>
        <a:lstStyle/>
        <a:p>
          <a:endParaRPr lang="fr-FR"/>
        </a:p>
      </dgm:t>
    </dgm:pt>
    <dgm:pt modelId="{3F82F2F8-8662-4361-BE27-4F3EA5814F7C}">
      <dgm:prSet phldrT="[Texte]" custT="1"/>
      <dgm:spPr/>
      <dgm:t>
        <a:bodyPr/>
        <a:lstStyle/>
        <a:p>
          <a:r>
            <a:rPr lang="fr-FR" sz="36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Le modèle MVC</a:t>
          </a:r>
          <a:endParaRPr lang="fr-FR" sz="3600" kern="1200" dirty="0">
            <a:latin typeface="Calibri" panose="020F0502020204030204" pitchFamily="34" charset="0"/>
            <a:cs typeface="Calibri" panose="020F0502020204030204" pitchFamily="34" charset="0"/>
          </a:endParaRPr>
        </a:p>
      </dgm:t>
    </dgm:pt>
    <dgm:pt modelId="{1443AE29-C5F8-426A-8BF3-86C19E6B96D4}" type="sibTrans" cxnId="{72810E38-C179-4AFD-B31A-BA8612E847BC}">
      <dgm:prSet/>
      <dgm:spPr/>
      <dgm:t>
        <a:bodyPr/>
        <a:lstStyle/>
        <a:p>
          <a:endParaRPr lang="fr-FR"/>
        </a:p>
      </dgm:t>
    </dgm:pt>
    <dgm:pt modelId="{65313108-521B-46F4-9BA2-589949EF51F3}" type="parTrans" cxnId="{72810E38-C179-4AFD-B31A-BA8612E847BC}">
      <dgm:prSet/>
      <dgm:spPr/>
      <dgm:t>
        <a:bodyPr/>
        <a:lstStyle/>
        <a:p>
          <a:endParaRPr lang="fr-FR"/>
        </a:p>
      </dgm:t>
    </dgm:pt>
    <dgm:pt modelId="{206A17A8-B756-477D-AE15-36B04498BA78}" type="pres">
      <dgm:prSet presAssocID="{383C6F59-DE17-4B0C-AB3F-C75A89F3E13D}" presName="Name0" presStyleCnt="0">
        <dgm:presLayoutVars>
          <dgm:chMax val="7"/>
          <dgm:chPref val="7"/>
          <dgm:dir/>
        </dgm:presLayoutVars>
      </dgm:prSet>
      <dgm:spPr/>
    </dgm:pt>
    <dgm:pt modelId="{595229B9-E14C-4F75-9AA7-D0A60659C678}" type="pres">
      <dgm:prSet presAssocID="{383C6F59-DE17-4B0C-AB3F-C75A89F3E13D}" presName="Name1" presStyleCnt="0"/>
      <dgm:spPr/>
    </dgm:pt>
    <dgm:pt modelId="{14B4B2B0-296C-4165-9944-0F51C8E69772}" type="pres">
      <dgm:prSet presAssocID="{383C6F59-DE17-4B0C-AB3F-C75A89F3E13D}" presName="cycle" presStyleCnt="0"/>
      <dgm:spPr/>
    </dgm:pt>
    <dgm:pt modelId="{A00644FC-D75A-4B11-99A1-A71355D484CC}" type="pres">
      <dgm:prSet presAssocID="{383C6F59-DE17-4B0C-AB3F-C75A89F3E13D}" presName="srcNode" presStyleLbl="node1" presStyleIdx="0" presStyleCnt="4"/>
      <dgm:spPr/>
    </dgm:pt>
    <dgm:pt modelId="{1303FDF7-61FA-4084-A513-5A857C9F88B8}" type="pres">
      <dgm:prSet presAssocID="{383C6F59-DE17-4B0C-AB3F-C75A89F3E13D}" presName="conn" presStyleLbl="parChTrans1D2" presStyleIdx="0" presStyleCnt="1"/>
      <dgm:spPr/>
    </dgm:pt>
    <dgm:pt modelId="{DEE300F5-2006-4F92-B129-3D827247E426}" type="pres">
      <dgm:prSet presAssocID="{383C6F59-DE17-4B0C-AB3F-C75A89F3E13D}" presName="extraNode" presStyleLbl="node1" presStyleIdx="0" presStyleCnt="4"/>
      <dgm:spPr/>
    </dgm:pt>
    <dgm:pt modelId="{859F8C35-A71F-4A42-ADBE-F642ECA5A462}" type="pres">
      <dgm:prSet presAssocID="{383C6F59-DE17-4B0C-AB3F-C75A89F3E13D}" presName="dstNode" presStyleLbl="node1" presStyleIdx="0" presStyleCnt="4"/>
      <dgm:spPr/>
    </dgm:pt>
    <dgm:pt modelId="{FDB4AB90-70FE-4C88-B0DB-042A72F5A390}" type="pres">
      <dgm:prSet presAssocID="{69E43475-2A25-4608-B9A6-7771482F4BC2}" presName="text_1" presStyleLbl="node1" presStyleIdx="0" presStyleCnt="4">
        <dgm:presLayoutVars>
          <dgm:bulletEnabled val="1"/>
        </dgm:presLayoutVars>
      </dgm:prSet>
      <dgm:spPr/>
    </dgm:pt>
    <dgm:pt modelId="{74A0C3E5-52D3-4AAB-A0D5-E2EDFEC6E5FD}" type="pres">
      <dgm:prSet presAssocID="{69E43475-2A25-4608-B9A6-7771482F4BC2}" presName="accent_1" presStyleCnt="0"/>
      <dgm:spPr/>
    </dgm:pt>
    <dgm:pt modelId="{83998F67-8975-4A67-B405-3F6477D6D08F}" type="pres">
      <dgm:prSet presAssocID="{69E43475-2A25-4608-B9A6-7771482F4BC2}" presName="accentRepeatNode" presStyleLbl="solidFgAcc1" presStyleIdx="0" presStyleCnt="4"/>
      <dgm:spPr/>
    </dgm:pt>
    <dgm:pt modelId="{9DAE1FC7-05DC-4C58-B3D6-15B95DD66034}" type="pres">
      <dgm:prSet presAssocID="{B7BE94CB-A906-4E48-BF9F-36A77B840306}" presName="text_2" presStyleLbl="node1" presStyleIdx="1" presStyleCnt="4">
        <dgm:presLayoutVars>
          <dgm:bulletEnabled val="1"/>
        </dgm:presLayoutVars>
      </dgm:prSet>
      <dgm:spPr/>
    </dgm:pt>
    <dgm:pt modelId="{7C021EAB-FAD6-4F5B-AC1C-22FEEB0ABEBA}" type="pres">
      <dgm:prSet presAssocID="{B7BE94CB-A906-4E48-BF9F-36A77B840306}" presName="accent_2" presStyleCnt="0"/>
      <dgm:spPr/>
    </dgm:pt>
    <dgm:pt modelId="{F56B2891-3545-4989-8E3B-AE1EC79149FD}" type="pres">
      <dgm:prSet presAssocID="{B7BE94CB-A906-4E48-BF9F-36A77B840306}" presName="accentRepeatNode" presStyleLbl="solidFgAcc1" presStyleIdx="1" presStyleCnt="4"/>
      <dgm:spPr/>
    </dgm:pt>
    <dgm:pt modelId="{40F7F789-2FAD-452E-A880-24578C960360}" type="pres">
      <dgm:prSet presAssocID="{ECBF0BBE-C87F-4A35-B3C1-1F605E367B5E}" presName="text_3" presStyleLbl="node1" presStyleIdx="2" presStyleCnt="4" custLinFactNeighborX="-941" custLinFactNeighborY="14335">
        <dgm:presLayoutVars>
          <dgm:bulletEnabled val="1"/>
        </dgm:presLayoutVars>
      </dgm:prSet>
      <dgm:spPr/>
    </dgm:pt>
    <dgm:pt modelId="{AB35ECD5-FB9A-4B3C-A7FD-E1A5BB0FADFC}" type="pres">
      <dgm:prSet presAssocID="{ECBF0BBE-C87F-4A35-B3C1-1F605E367B5E}" presName="accent_3" presStyleCnt="0"/>
      <dgm:spPr/>
    </dgm:pt>
    <dgm:pt modelId="{B9D3D943-9E9C-4774-9445-AB8E6F328BCE}" type="pres">
      <dgm:prSet presAssocID="{ECBF0BBE-C87F-4A35-B3C1-1F605E367B5E}" presName="accentRepeatNode" presStyleLbl="solidFgAcc1" presStyleIdx="2" presStyleCnt="4"/>
      <dgm:spPr/>
    </dgm:pt>
    <dgm:pt modelId="{914BD77F-D41C-4500-8293-B5EBA2066D8A}" type="pres">
      <dgm:prSet presAssocID="{3F82F2F8-8662-4361-BE27-4F3EA5814F7C}" presName="text_4" presStyleLbl="node1" presStyleIdx="3" presStyleCnt="4">
        <dgm:presLayoutVars>
          <dgm:bulletEnabled val="1"/>
        </dgm:presLayoutVars>
      </dgm:prSet>
      <dgm:spPr/>
    </dgm:pt>
    <dgm:pt modelId="{B7A11A69-CECF-45F9-9149-E3C32D14FF33}" type="pres">
      <dgm:prSet presAssocID="{3F82F2F8-8662-4361-BE27-4F3EA5814F7C}" presName="accent_4" presStyleCnt="0"/>
      <dgm:spPr/>
    </dgm:pt>
    <dgm:pt modelId="{E3E4CEC2-6FA0-4610-8C47-B2190008B14C}" type="pres">
      <dgm:prSet presAssocID="{3F82F2F8-8662-4361-BE27-4F3EA5814F7C}" presName="accentRepeatNode" presStyleLbl="solidFgAcc1" presStyleIdx="3" presStyleCnt="4"/>
      <dgm:spPr/>
    </dgm:pt>
  </dgm:ptLst>
  <dgm:cxnLst>
    <dgm:cxn modelId="{CFF6B408-140B-48A5-904B-98538560D6F8}" type="presOf" srcId="{ECBF0BBE-C87F-4A35-B3C1-1F605E367B5E}" destId="{40F7F789-2FAD-452E-A880-24578C960360}" srcOrd="0" destOrd="0" presId="urn:microsoft.com/office/officeart/2008/layout/VerticalCurvedList"/>
    <dgm:cxn modelId="{39DDDD1D-8AE8-4317-9BEF-9A0A064C637F}" type="presOf" srcId="{B7BE94CB-A906-4E48-BF9F-36A77B840306}" destId="{9DAE1FC7-05DC-4C58-B3D6-15B95DD66034}" srcOrd="0" destOrd="0" presId="urn:microsoft.com/office/officeart/2008/layout/VerticalCurvedList"/>
    <dgm:cxn modelId="{72810E38-C179-4AFD-B31A-BA8612E847BC}" srcId="{383C6F59-DE17-4B0C-AB3F-C75A89F3E13D}" destId="{3F82F2F8-8662-4361-BE27-4F3EA5814F7C}" srcOrd="3" destOrd="0" parTransId="{65313108-521B-46F4-9BA2-589949EF51F3}" sibTransId="{1443AE29-C5F8-426A-8BF3-86C19E6B96D4}"/>
    <dgm:cxn modelId="{C524FE3A-0A0D-4945-869D-16EF0EF13267}" type="presOf" srcId="{69E43475-2A25-4608-B9A6-7771482F4BC2}" destId="{FDB4AB90-70FE-4C88-B0DB-042A72F5A390}" srcOrd="0" destOrd="0" presId="urn:microsoft.com/office/officeart/2008/layout/VerticalCurvedList"/>
    <dgm:cxn modelId="{C045E692-369D-4CB1-A7F3-73B9D840756B}" type="presOf" srcId="{383C6F59-DE17-4B0C-AB3F-C75A89F3E13D}" destId="{206A17A8-B756-477D-AE15-36B04498BA78}" srcOrd="0" destOrd="0" presId="urn:microsoft.com/office/officeart/2008/layout/VerticalCurvedList"/>
    <dgm:cxn modelId="{9CE0ADA0-D801-4B9E-A48D-760ED5C6F7AA}" srcId="{383C6F59-DE17-4B0C-AB3F-C75A89F3E13D}" destId="{ECBF0BBE-C87F-4A35-B3C1-1F605E367B5E}" srcOrd="2" destOrd="0" parTransId="{C395E212-AB97-4E0D-A37A-1F8D9CF5546B}" sibTransId="{B919788F-005A-465E-AE6C-319A9B0E3A1F}"/>
    <dgm:cxn modelId="{8FB699D3-184D-4EEB-B231-7C8369825665}" srcId="{383C6F59-DE17-4B0C-AB3F-C75A89F3E13D}" destId="{B7BE94CB-A906-4E48-BF9F-36A77B840306}" srcOrd="1" destOrd="0" parTransId="{CE09ECA4-E5CC-4F09-9696-269493BE66B7}" sibTransId="{0C3C5632-992E-48CC-9A8B-ECA7033068F2}"/>
    <dgm:cxn modelId="{082E16D8-6544-4DA2-B8E6-BB54D54E2A61}" srcId="{383C6F59-DE17-4B0C-AB3F-C75A89F3E13D}" destId="{69E43475-2A25-4608-B9A6-7771482F4BC2}" srcOrd="0" destOrd="0" parTransId="{968C1D64-9B64-4D29-8541-3162DE3F284F}" sibTransId="{F19D9E6D-8339-4D1E-AE50-2B29F94D470B}"/>
    <dgm:cxn modelId="{FF7914E6-4855-4D18-9BC6-F54842EC97E3}" type="presOf" srcId="{3F82F2F8-8662-4361-BE27-4F3EA5814F7C}" destId="{914BD77F-D41C-4500-8293-B5EBA2066D8A}" srcOrd="0" destOrd="0" presId="urn:microsoft.com/office/officeart/2008/layout/VerticalCurvedList"/>
    <dgm:cxn modelId="{06D67BEB-11F2-48D0-9BC3-29DD4CA5D264}" type="presOf" srcId="{F19D9E6D-8339-4D1E-AE50-2B29F94D470B}" destId="{1303FDF7-61FA-4084-A513-5A857C9F88B8}" srcOrd="0" destOrd="0" presId="urn:microsoft.com/office/officeart/2008/layout/VerticalCurvedList"/>
    <dgm:cxn modelId="{295D9AF4-FE0B-4CA6-A2EB-5EAD6A96C80C}" type="presParOf" srcId="{206A17A8-B756-477D-AE15-36B04498BA78}" destId="{595229B9-E14C-4F75-9AA7-D0A60659C678}" srcOrd="0" destOrd="0" presId="urn:microsoft.com/office/officeart/2008/layout/VerticalCurvedList"/>
    <dgm:cxn modelId="{9C4ED039-EA22-4D9D-88C5-272996F0D08C}" type="presParOf" srcId="{595229B9-E14C-4F75-9AA7-D0A60659C678}" destId="{14B4B2B0-296C-4165-9944-0F51C8E69772}" srcOrd="0" destOrd="0" presId="urn:microsoft.com/office/officeart/2008/layout/VerticalCurvedList"/>
    <dgm:cxn modelId="{652912BC-5ACD-404A-98BB-580753F01AC5}" type="presParOf" srcId="{14B4B2B0-296C-4165-9944-0F51C8E69772}" destId="{A00644FC-D75A-4B11-99A1-A71355D484CC}" srcOrd="0" destOrd="0" presId="urn:microsoft.com/office/officeart/2008/layout/VerticalCurvedList"/>
    <dgm:cxn modelId="{ECF880DC-EDAD-4511-9527-7E932E478473}" type="presParOf" srcId="{14B4B2B0-296C-4165-9944-0F51C8E69772}" destId="{1303FDF7-61FA-4084-A513-5A857C9F88B8}" srcOrd="1" destOrd="0" presId="urn:microsoft.com/office/officeart/2008/layout/VerticalCurvedList"/>
    <dgm:cxn modelId="{C4D8A87E-7DD7-42EA-BD04-36D39EBDD394}" type="presParOf" srcId="{14B4B2B0-296C-4165-9944-0F51C8E69772}" destId="{DEE300F5-2006-4F92-B129-3D827247E426}" srcOrd="2" destOrd="0" presId="urn:microsoft.com/office/officeart/2008/layout/VerticalCurvedList"/>
    <dgm:cxn modelId="{B982B68D-0FC1-462D-98CD-B6B3E68932F2}" type="presParOf" srcId="{14B4B2B0-296C-4165-9944-0F51C8E69772}" destId="{859F8C35-A71F-4A42-ADBE-F642ECA5A462}" srcOrd="3" destOrd="0" presId="urn:microsoft.com/office/officeart/2008/layout/VerticalCurvedList"/>
    <dgm:cxn modelId="{F34CFC76-F06D-4AFE-B09C-C591FC12280E}" type="presParOf" srcId="{595229B9-E14C-4F75-9AA7-D0A60659C678}" destId="{FDB4AB90-70FE-4C88-B0DB-042A72F5A390}" srcOrd="1" destOrd="0" presId="urn:microsoft.com/office/officeart/2008/layout/VerticalCurvedList"/>
    <dgm:cxn modelId="{0E443534-7D92-460B-921F-30E809F8130E}" type="presParOf" srcId="{595229B9-E14C-4F75-9AA7-D0A60659C678}" destId="{74A0C3E5-52D3-4AAB-A0D5-E2EDFEC6E5FD}" srcOrd="2" destOrd="0" presId="urn:microsoft.com/office/officeart/2008/layout/VerticalCurvedList"/>
    <dgm:cxn modelId="{422D6A10-6332-4C9F-92C8-5A59FC6E5C68}" type="presParOf" srcId="{74A0C3E5-52D3-4AAB-A0D5-E2EDFEC6E5FD}" destId="{83998F67-8975-4A67-B405-3F6477D6D08F}" srcOrd="0" destOrd="0" presId="urn:microsoft.com/office/officeart/2008/layout/VerticalCurvedList"/>
    <dgm:cxn modelId="{D31C144A-90DF-4E08-BE2C-B877CD7268C4}" type="presParOf" srcId="{595229B9-E14C-4F75-9AA7-D0A60659C678}" destId="{9DAE1FC7-05DC-4C58-B3D6-15B95DD66034}" srcOrd="3" destOrd="0" presId="urn:microsoft.com/office/officeart/2008/layout/VerticalCurvedList"/>
    <dgm:cxn modelId="{3CA9E342-B47E-4C05-AEB8-0685D3F39478}" type="presParOf" srcId="{595229B9-E14C-4F75-9AA7-D0A60659C678}" destId="{7C021EAB-FAD6-4F5B-AC1C-22FEEB0ABEBA}" srcOrd="4" destOrd="0" presId="urn:microsoft.com/office/officeart/2008/layout/VerticalCurvedList"/>
    <dgm:cxn modelId="{8CD7E7F6-29A4-4F8A-BA59-95474F78E475}" type="presParOf" srcId="{7C021EAB-FAD6-4F5B-AC1C-22FEEB0ABEBA}" destId="{F56B2891-3545-4989-8E3B-AE1EC79149FD}" srcOrd="0" destOrd="0" presId="urn:microsoft.com/office/officeart/2008/layout/VerticalCurvedList"/>
    <dgm:cxn modelId="{3AA7C748-6D86-407A-90FD-8B36F199AC66}" type="presParOf" srcId="{595229B9-E14C-4F75-9AA7-D0A60659C678}" destId="{40F7F789-2FAD-452E-A880-24578C960360}" srcOrd="5" destOrd="0" presId="urn:microsoft.com/office/officeart/2008/layout/VerticalCurvedList"/>
    <dgm:cxn modelId="{1F740AF1-CCEC-4243-84E9-A2E10DEED80B}" type="presParOf" srcId="{595229B9-E14C-4F75-9AA7-D0A60659C678}" destId="{AB35ECD5-FB9A-4B3C-A7FD-E1A5BB0FADFC}" srcOrd="6" destOrd="0" presId="urn:microsoft.com/office/officeart/2008/layout/VerticalCurvedList"/>
    <dgm:cxn modelId="{E3EA4707-87DA-4C9D-AECE-5CAFC8B96054}" type="presParOf" srcId="{AB35ECD5-FB9A-4B3C-A7FD-E1A5BB0FADFC}" destId="{B9D3D943-9E9C-4774-9445-AB8E6F328BCE}" srcOrd="0" destOrd="0" presId="urn:microsoft.com/office/officeart/2008/layout/VerticalCurvedList"/>
    <dgm:cxn modelId="{4E088FCE-7CFD-4A21-9817-88C27588C826}" type="presParOf" srcId="{595229B9-E14C-4F75-9AA7-D0A60659C678}" destId="{914BD77F-D41C-4500-8293-B5EBA2066D8A}" srcOrd="7" destOrd="0" presId="urn:microsoft.com/office/officeart/2008/layout/VerticalCurvedList"/>
    <dgm:cxn modelId="{C960F984-D10D-4955-B474-97D51CB2C0E2}" type="presParOf" srcId="{595229B9-E14C-4F75-9AA7-D0A60659C678}" destId="{B7A11A69-CECF-45F9-9149-E3C32D14FF33}" srcOrd="8" destOrd="0" presId="urn:microsoft.com/office/officeart/2008/layout/VerticalCurvedList"/>
    <dgm:cxn modelId="{0FC4A538-303C-497A-8010-7D3A9194D199}" type="presParOf" srcId="{B7A11A69-CECF-45F9-9149-E3C32D14FF33}" destId="{E3E4CEC2-6FA0-4610-8C47-B2190008B1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FDF7-61FA-4084-A513-5A857C9F88B8}">
      <dsp:nvSpPr>
        <dsp:cNvPr id="0" name=""/>
        <dsp:cNvSpPr/>
      </dsp:nvSpPr>
      <dsp:spPr>
        <a:xfrm>
          <a:off x="-4935466" y="-756268"/>
          <a:ext cx="5878054" cy="5878054"/>
        </a:xfrm>
        <a:prstGeom prst="blockArc">
          <a:avLst>
            <a:gd name="adj1" fmla="val 18900000"/>
            <a:gd name="adj2" fmla="val 2700000"/>
            <a:gd name="adj3" fmla="val 36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4AB90-70FE-4C88-B0DB-042A72F5A390}">
      <dsp:nvSpPr>
        <dsp:cNvPr id="0" name=""/>
        <dsp:cNvSpPr/>
      </dsp:nvSpPr>
      <dsp:spPr>
        <a:xfrm>
          <a:off x="606229" y="436551"/>
          <a:ext cx="5882097" cy="87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114300" rIns="114300" bIns="114300" numCol="1" spcCol="1270" anchor="ctr" anchorCtr="0">
          <a:noAutofit/>
        </a:bodyPr>
        <a:lstStyle/>
        <a:p>
          <a:pPr marL="0" lvl="0" indent="0" algn="l" defTabSz="2000250">
            <a:lnSpc>
              <a:spcPct val="90000"/>
            </a:lnSpc>
            <a:spcBef>
              <a:spcPct val="0"/>
            </a:spcBef>
            <a:spcAft>
              <a:spcPct val="35000"/>
            </a:spcAft>
            <a:buNone/>
          </a:pPr>
          <a:r>
            <a:rPr lang="fr-FR" sz="4500" kern="1200" dirty="0">
              <a:latin typeface="Calibri" panose="020F0502020204030204" pitchFamily="34" charset="0"/>
              <a:cs typeface="Calibri" panose="020F0502020204030204" pitchFamily="34" charset="0"/>
            </a:rPr>
            <a:t>Le modèle cascade</a:t>
          </a:r>
        </a:p>
      </dsp:txBody>
      <dsp:txXfrm>
        <a:off x="606229" y="436551"/>
        <a:ext cx="5882097" cy="873103"/>
      </dsp:txXfrm>
    </dsp:sp>
    <dsp:sp modelId="{83998F67-8975-4A67-B405-3F6477D6D08F}">
      <dsp:nvSpPr>
        <dsp:cNvPr id="0" name=""/>
        <dsp:cNvSpPr/>
      </dsp:nvSpPr>
      <dsp:spPr>
        <a:xfrm>
          <a:off x="60539" y="327413"/>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15475-CCAF-48F2-A079-B439259CE68B}">
      <dsp:nvSpPr>
        <dsp:cNvPr id="0" name=""/>
        <dsp:cNvSpPr/>
      </dsp:nvSpPr>
      <dsp:spPr>
        <a:xfrm>
          <a:off x="923602" y="1746206"/>
          <a:ext cx="5564724" cy="873103"/>
        </a:xfrm>
        <a:prstGeom prst="rect">
          <a:avLst/>
        </a:prstGeom>
        <a:solidFill>
          <a:prstClr val="white">
            <a:hueOff val="0"/>
            <a:satOff val="0"/>
            <a:lumOff val="0"/>
            <a:alphaOff val="0"/>
          </a:prstClr>
        </a:solidFill>
        <a:ln w="25400" cap="flat" cmpd="sng" algn="ctr">
          <a:solidFill>
            <a:srgbClr val="4472C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114300" rIns="114300" bIns="114300" numCol="1" spcCol="1270" anchor="ctr" anchorCtr="0">
          <a:noAutofit/>
        </a:bodyPr>
        <a:lstStyle/>
        <a:p>
          <a:pPr marL="0" lvl="0" indent="0" algn="l" defTabSz="2000250">
            <a:lnSpc>
              <a:spcPct val="90000"/>
            </a:lnSpc>
            <a:spcBef>
              <a:spcPct val="0"/>
            </a:spcBef>
            <a:spcAft>
              <a:spcPct val="35000"/>
            </a:spcAft>
            <a:buNone/>
          </a:pPr>
          <a:r>
            <a:rPr lang="fr-FR" sz="45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Le modèle en "V"</a:t>
          </a:r>
        </a:p>
      </dsp:txBody>
      <dsp:txXfrm>
        <a:off x="923602" y="1746206"/>
        <a:ext cx="5564724" cy="873103"/>
      </dsp:txXfrm>
    </dsp:sp>
    <dsp:sp modelId="{1C98F1C4-F6B9-494A-9D4B-BDD312268D39}">
      <dsp:nvSpPr>
        <dsp:cNvPr id="0" name=""/>
        <dsp:cNvSpPr/>
      </dsp:nvSpPr>
      <dsp:spPr>
        <a:xfrm>
          <a:off x="377912" y="1637068"/>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C4416B-4672-47BF-8722-0C192BD5FB51}">
      <dsp:nvSpPr>
        <dsp:cNvPr id="0" name=""/>
        <dsp:cNvSpPr/>
      </dsp:nvSpPr>
      <dsp:spPr>
        <a:xfrm>
          <a:off x="606229" y="3055861"/>
          <a:ext cx="5882097" cy="87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114300" rIns="114300" bIns="114300" numCol="1" spcCol="1270" anchor="ctr" anchorCtr="0">
          <a:noAutofit/>
        </a:bodyPr>
        <a:lstStyle/>
        <a:p>
          <a:pPr marL="0" lvl="0" indent="0" algn="l" defTabSz="2000250">
            <a:lnSpc>
              <a:spcPct val="90000"/>
            </a:lnSpc>
            <a:spcBef>
              <a:spcPct val="0"/>
            </a:spcBef>
            <a:spcAft>
              <a:spcPct val="35000"/>
            </a:spcAft>
            <a:buNone/>
          </a:pPr>
          <a:r>
            <a:rPr lang="fr-FR" sz="45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Le</a:t>
          </a:r>
          <a:r>
            <a:rPr lang="fr-FR" sz="4500" kern="1200" dirty="0"/>
            <a:t> </a:t>
          </a:r>
          <a:r>
            <a:rPr lang="fr-FR" sz="4500" kern="1200" dirty="0">
              <a:latin typeface="Calibri" panose="020F0502020204030204" pitchFamily="34" charset="0"/>
              <a:cs typeface="Calibri" panose="020F0502020204030204" pitchFamily="34" charset="0"/>
            </a:rPr>
            <a:t>modèle spirale</a:t>
          </a:r>
        </a:p>
      </dsp:txBody>
      <dsp:txXfrm>
        <a:off x="606229" y="3055861"/>
        <a:ext cx="5882097" cy="873103"/>
      </dsp:txXfrm>
    </dsp:sp>
    <dsp:sp modelId="{E3E4CEC2-6FA0-4610-8C47-B2190008B14C}">
      <dsp:nvSpPr>
        <dsp:cNvPr id="0" name=""/>
        <dsp:cNvSpPr/>
      </dsp:nvSpPr>
      <dsp:spPr>
        <a:xfrm>
          <a:off x="60539" y="2946723"/>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32ECA-878F-4041-954C-CEF8DA0186CB}">
      <dsp:nvSpPr>
        <dsp:cNvPr id="0" name=""/>
        <dsp:cNvSpPr/>
      </dsp:nvSpPr>
      <dsp:spPr>
        <a:xfrm>
          <a:off x="1016000" y="0"/>
          <a:ext cx="4064000" cy="40640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6F318B-949B-4F9E-A0BE-249FABBDBBB7}">
      <dsp:nvSpPr>
        <dsp:cNvPr id="0" name=""/>
        <dsp:cNvSpPr/>
      </dsp:nvSpPr>
      <dsp:spPr>
        <a:xfrm>
          <a:off x="1402080" y="386080"/>
          <a:ext cx="1584960" cy="1584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La pérennité</a:t>
          </a:r>
        </a:p>
      </dsp:txBody>
      <dsp:txXfrm>
        <a:off x="1479451" y="463451"/>
        <a:ext cx="1430218" cy="1430218"/>
      </dsp:txXfrm>
    </dsp:sp>
    <dsp:sp modelId="{82332365-60E3-45E4-B226-98872ED63266}">
      <dsp:nvSpPr>
        <dsp:cNvPr id="0" name=""/>
        <dsp:cNvSpPr/>
      </dsp:nvSpPr>
      <dsp:spPr>
        <a:xfrm>
          <a:off x="3108960" y="386080"/>
          <a:ext cx="1584960" cy="1584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L’interactivité</a:t>
          </a:r>
        </a:p>
      </dsp:txBody>
      <dsp:txXfrm>
        <a:off x="3186331" y="463451"/>
        <a:ext cx="1430218" cy="1430218"/>
      </dsp:txXfrm>
    </dsp:sp>
    <dsp:sp modelId="{B8028F12-F231-46A7-B994-C1D559A4701E}">
      <dsp:nvSpPr>
        <dsp:cNvPr id="0" name=""/>
        <dsp:cNvSpPr/>
      </dsp:nvSpPr>
      <dsp:spPr>
        <a:xfrm>
          <a:off x="1402080" y="2092960"/>
          <a:ext cx="1584960" cy="1584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Le degré de fidélité</a:t>
          </a:r>
        </a:p>
      </dsp:txBody>
      <dsp:txXfrm>
        <a:off x="1479451" y="2170331"/>
        <a:ext cx="1430218" cy="1430218"/>
      </dsp:txXfrm>
    </dsp:sp>
    <dsp:sp modelId="{81F551F6-5165-4EB2-9AF4-BBEAD47AA7BB}">
      <dsp:nvSpPr>
        <dsp:cNvPr id="0" name=""/>
        <dsp:cNvSpPr/>
      </dsp:nvSpPr>
      <dsp:spPr>
        <a:xfrm>
          <a:off x="3108960" y="2092960"/>
          <a:ext cx="1584960" cy="158496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Le support</a:t>
          </a:r>
        </a:p>
      </dsp:txBody>
      <dsp:txXfrm>
        <a:off x="3186331" y="2170331"/>
        <a:ext cx="1430218" cy="1430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FDF7-61FA-4084-A513-5A857C9F88B8}">
      <dsp:nvSpPr>
        <dsp:cNvPr id="0" name=""/>
        <dsp:cNvSpPr/>
      </dsp:nvSpPr>
      <dsp:spPr>
        <a:xfrm>
          <a:off x="-4935466" y="-756268"/>
          <a:ext cx="5878054" cy="5878054"/>
        </a:xfrm>
        <a:prstGeom prst="blockArc">
          <a:avLst>
            <a:gd name="adj1" fmla="val 18900000"/>
            <a:gd name="adj2" fmla="val 2700000"/>
            <a:gd name="adj3" fmla="val 36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4AB90-70FE-4C88-B0DB-042A72F5A390}">
      <dsp:nvSpPr>
        <dsp:cNvPr id="0" name=""/>
        <dsp:cNvSpPr/>
      </dsp:nvSpPr>
      <dsp:spPr>
        <a:xfrm>
          <a:off x="606229" y="436551"/>
          <a:ext cx="5882097" cy="87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err="1">
              <a:latin typeface="Calibri" panose="020F0502020204030204" pitchFamily="34" charset="0"/>
              <a:cs typeface="Calibri" panose="020F0502020204030204" pitchFamily="34" charset="0"/>
            </a:rPr>
            <a:t>Scetch</a:t>
          </a:r>
          <a:r>
            <a:rPr lang="fr-FR" sz="2400" b="1" kern="1200" dirty="0">
              <a:latin typeface="Calibri" panose="020F0502020204030204" pitchFamily="34" charset="0"/>
              <a:cs typeface="Calibri" panose="020F0502020204030204" pitchFamily="34" charset="0"/>
            </a:rPr>
            <a:t> / esquisse: </a:t>
          </a:r>
          <a:r>
            <a:rPr lang="fr-FR" sz="2400" b="0" kern="1200" dirty="0">
              <a:latin typeface="Calibri" panose="020F0502020204030204" pitchFamily="34" charset="0"/>
              <a:cs typeface="Calibri" panose="020F0502020204030204" pitchFamily="34" charset="0"/>
            </a:rPr>
            <a:t>Trouver des idées et les challenger</a:t>
          </a:r>
          <a:endParaRPr lang="fr-FR" sz="2400" kern="1200" dirty="0">
            <a:latin typeface="Calibri" panose="020F0502020204030204" pitchFamily="34" charset="0"/>
            <a:cs typeface="Calibri" panose="020F0502020204030204" pitchFamily="34" charset="0"/>
          </a:endParaRPr>
        </a:p>
      </dsp:txBody>
      <dsp:txXfrm>
        <a:off x="606229" y="436551"/>
        <a:ext cx="5882097" cy="873103"/>
      </dsp:txXfrm>
    </dsp:sp>
    <dsp:sp modelId="{83998F67-8975-4A67-B405-3F6477D6D08F}">
      <dsp:nvSpPr>
        <dsp:cNvPr id="0" name=""/>
        <dsp:cNvSpPr/>
      </dsp:nvSpPr>
      <dsp:spPr>
        <a:xfrm>
          <a:off x="60539" y="327413"/>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15475-CCAF-48F2-A079-B439259CE68B}">
      <dsp:nvSpPr>
        <dsp:cNvPr id="0" name=""/>
        <dsp:cNvSpPr/>
      </dsp:nvSpPr>
      <dsp:spPr>
        <a:xfrm>
          <a:off x="923602" y="1746206"/>
          <a:ext cx="5564724" cy="873103"/>
        </a:xfrm>
        <a:prstGeom prst="rect">
          <a:avLst/>
        </a:prstGeom>
        <a:solidFill>
          <a:prstClr val="white">
            <a:hueOff val="0"/>
            <a:satOff val="0"/>
            <a:lumOff val="0"/>
            <a:alphaOff val="0"/>
          </a:prstClr>
        </a:solidFill>
        <a:ln w="25400" cap="flat" cmpd="sng" algn="ctr">
          <a:solidFill>
            <a:srgbClr val="4472C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114300" rIns="114300" bIns="114300" numCol="1" spcCol="1270" anchor="ctr" anchorCtr="0">
          <a:noAutofit/>
        </a:bodyPr>
        <a:lstStyle/>
        <a:p>
          <a:pPr marL="0" lvl="0" indent="0" algn="l" defTabSz="2000250">
            <a:lnSpc>
              <a:spcPct val="90000"/>
            </a:lnSpc>
            <a:spcBef>
              <a:spcPct val="0"/>
            </a:spcBef>
            <a:spcAft>
              <a:spcPct val="35000"/>
            </a:spcAft>
            <a:buNone/>
          </a:pPr>
          <a:r>
            <a:rPr lang="fr-FR" sz="2400" b="1" kern="1200" dirty="0">
              <a:latin typeface="Calibri" panose="020F0502020204030204" pitchFamily="34" charset="0"/>
              <a:cs typeface="Calibri" panose="020F0502020204030204" pitchFamily="34" charset="0"/>
            </a:rPr>
            <a:t>Wireframe / fil de fer: </a:t>
          </a:r>
          <a:r>
            <a:rPr lang="fr-FR" sz="2400" kern="1200" dirty="0">
              <a:latin typeface="Calibri" panose="020F0502020204030204" pitchFamily="34" charset="0"/>
              <a:cs typeface="Calibri" panose="020F0502020204030204" pitchFamily="34" charset="0"/>
            </a:rPr>
            <a:t>Maquette plus détaillée, Concevoir les fondations</a:t>
          </a:r>
          <a:endParaRPr lang="fr-FR" sz="24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sp:txBody>
      <dsp:txXfrm>
        <a:off x="923602" y="1746206"/>
        <a:ext cx="5564724" cy="873103"/>
      </dsp:txXfrm>
    </dsp:sp>
    <dsp:sp modelId="{1C98F1C4-F6B9-494A-9D4B-BDD312268D39}">
      <dsp:nvSpPr>
        <dsp:cNvPr id="0" name=""/>
        <dsp:cNvSpPr/>
      </dsp:nvSpPr>
      <dsp:spPr>
        <a:xfrm>
          <a:off x="377912" y="1637068"/>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C4416B-4672-47BF-8722-0C192BD5FB51}">
      <dsp:nvSpPr>
        <dsp:cNvPr id="0" name=""/>
        <dsp:cNvSpPr/>
      </dsp:nvSpPr>
      <dsp:spPr>
        <a:xfrm>
          <a:off x="606229" y="3055861"/>
          <a:ext cx="5882097" cy="87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a:latin typeface="Calibri" panose="020F0502020204030204" pitchFamily="34" charset="0"/>
              <a:cs typeface="Calibri" panose="020F0502020204030204" pitchFamily="34" charset="0"/>
            </a:rPr>
            <a:t>Prototype: </a:t>
          </a:r>
          <a:r>
            <a:rPr lang="fr-FR" sz="2400" kern="1200" dirty="0">
              <a:latin typeface="Calibri" panose="020F0502020204030204" pitchFamily="34" charset="0"/>
              <a:cs typeface="Calibri" panose="020F0502020204030204" pitchFamily="34" charset="0"/>
            </a:rPr>
            <a:t>Maquette dynamique</a:t>
          </a:r>
        </a:p>
      </dsp:txBody>
      <dsp:txXfrm>
        <a:off x="606229" y="3055861"/>
        <a:ext cx="5882097" cy="873103"/>
      </dsp:txXfrm>
    </dsp:sp>
    <dsp:sp modelId="{E3E4CEC2-6FA0-4610-8C47-B2190008B14C}">
      <dsp:nvSpPr>
        <dsp:cNvPr id="0" name=""/>
        <dsp:cNvSpPr/>
      </dsp:nvSpPr>
      <dsp:spPr>
        <a:xfrm>
          <a:off x="60539" y="2946723"/>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FDF7-61FA-4084-A513-5A857C9F88B8}">
      <dsp:nvSpPr>
        <dsp:cNvPr id="0" name=""/>
        <dsp:cNvSpPr/>
      </dsp:nvSpPr>
      <dsp:spPr>
        <a:xfrm>
          <a:off x="-4935466" y="-756268"/>
          <a:ext cx="5878054" cy="5878054"/>
        </a:xfrm>
        <a:prstGeom prst="blockArc">
          <a:avLst>
            <a:gd name="adj1" fmla="val 18900000"/>
            <a:gd name="adj2" fmla="val 2700000"/>
            <a:gd name="adj3" fmla="val 36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4AB90-70FE-4C88-B0DB-042A72F5A390}">
      <dsp:nvSpPr>
        <dsp:cNvPr id="0" name=""/>
        <dsp:cNvSpPr/>
      </dsp:nvSpPr>
      <dsp:spPr>
        <a:xfrm>
          <a:off x="606229" y="436551"/>
          <a:ext cx="5882097" cy="87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err="1">
              <a:latin typeface="Calibri" panose="020F0502020204030204" pitchFamily="34" charset="0"/>
              <a:cs typeface="Calibri" panose="020F0502020204030204" pitchFamily="34" charset="0"/>
            </a:rPr>
            <a:t>Scetch</a:t>
          </a:r>
          <a:r>
            <a:rPr lang="fr-FR" sz="2400" b="1" kern="1200" dirty="0">
              <a:latin typeface="Calibri" panose="020F0502020204030204" pitchFamily="34" charset="0"/>
              <a:cs typeface="Calibri" panose="020F0502020204030204" pitchFamily="34" charset="0"/>
            </a:rPr>
            <a:t> / esquisse: </a:t>
          </a:r>
          <a:r>
            <a:rPr lang="fr-FR" sz="2400" b="0" kern="1200" dirty="0">
              <a:latin typeface="Calibri" panose="020F0502020204030204" pitchFamily="34" charset="0"/>
              <a:cs typeface="Calibri" panose="020F0502020204030204" pitchFamily="34" charset="0"/>
            </a:rPr>
            <a:t>Trouver des idées et les challenger</a:t>
          </a:r>
          <a:endParaRPr lang="fr-FR" sz="2400" kern="1200" dirty="0">
            <a:latin typeface="Calibri" panose="020F0502020204030204" pitchFamily="34" charset="0"/>
            <a:cs typeface="Calibri" panose="020F0502020204030204" pitchFamily="34" charset="0"/>
          </a:endParaRPr>
        </a:p>
      </dsp:txBody>
      <dsp:txXfrm>
        <a:off x="606229" y="436551"/>
        <a:ext cx="5882097" cy="873103"/>
      </dsp:txXfrm>
    </dsp:sp>
    <dsp:sp modelId="{83998F67-8975-4A67-B405-3F6477D6D08F}">
      <dsp:nvSpPr>
        <dsp:cNvPr id="0" name=""/>
        <dsp:cNvSpPr/>
      </dsp:nvSpPr>
      <dsp:spPr>
        <a:xfrm>
          <a:off x="60539" y="327413"/>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15475-CCAF-48F2-A079-B439259CE68B}">
      <dsp:nvSpPr>
        <dsp:cNvPr id="0" name=""/>
        <dsp:cNvSpPr/>
      </dsp:nvSpPr>
      <dsp:spPr>
        <a:xfrm>
          <a:off x="923602" y="1746206"/>
          <a:ext cx="5564724" cy="873103"/>
        </a:xfrm>
        <a:prstGeom prst="rect">
          <a:avLst/>
        </a:prstGeom>
        <a:solidFill>
          <a:prstClr val="white">
            <a:hueOff val="0"/>
            <a:satOff val="0"/>
            <a:lumOff val="0"/>
            <a:alphaOff val="0"/>
          </a:prstClr>
        </a:solidFill>
        <a:ln w="25400" cap="flat" cmpd="sng" algn="ctr">
          <a:solidFill>
            <a:srgbClr val="4472C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114300" rIns="114300" bIns="114300" numCol="1" spcCol="1270" anchor="ctr" anchorCtr="0">
          <a:noAutofit/>
        </a:bodyPr>
        <a:lstStyle/>
        <a:p>
          <a:pPr marL="0" lvl="0" indent="0" algn="l" defTabSz="2000250">
            <a:lnSpc>
              <a:spcPct val="90000"/>
            </a:lnSpc>
            <a:spcBef>
              <a:spcPct val="0"/>
            </a:spcBef>
            <a:spcAft>
              <a:spcPct val="35000"/>
            </a:spcAft>
            <a:buNone/>
          </a:pPr>
          <a:r>
            <a:rPr lang="fr-FR" sz="2400" b="1" kern="1200" dirty="0">
              <a:solidFill>
                <a:schemeClr val="bg1">
                  <a:lumMod val="85000"/>
                </a:schemeClr>
              </a:solidFill>
              <a:latin typeface="Calibri" panose="020F0502020204030204" pitchFamily="34" charset="0"/>
              <a:cs typeface="Calibri" panose="020F0502020204030204" pitchFamily="34" charset="0"/>
            </a:rPr>
            <a:t>Wireframe / fil de fer: </a:t>
          </a:r>
          <a:r>
            <a:rPr lang="fr-FR" sz="2400" kern="1200" dirty="0">
              <a:solidFill>
                <a:schemeClr val="bg1">
                  <a:lumMod val="85000"/>
                </a:schemeClr>
              </a:solidFill>
              <a:latin typeface="Calibri" panose="020F0502020204030204" pitchFamily="34" charset="0"/>
              <a:cs typeface="Calibri" panose="020F0502020204030204" pitchFamily="34" charset="0"/>
            </a:rPr>
            <a:t>Maquette plus détaillée, Concevoir les fondations</a:t>
          </a:r>
          <a:endParaRPr lang="fr-FR" sz="2400" kern="1200" dirty="0">
            <a:solidFill>
              <a:schemeClr val="bg1">
                <a:lumMod val="85000"/>
              </a:schemeClr>
            </a:solidFill>
            <a:latin typeface="Calibri" panose="020F0502020204030204" pitchFamily="34" charset="0"/>
            <a:ea typeface="+mn-ea"/>
            <a:cs typeface="Calibri" panose="020F0502020204030204" pitchFamily="34" charset="0"/>
          </a:endParaRPr>
        </a:p>
      </dsp:txBody>
      <dsp:txXfrm>
        <a:off x="923602" y="1746206"/>
        <a:ext cx="5564724" cy="873103"/>
      </dsp:txXfrm>
    </dsp:sp>
    <dsp:sp modelId="{1C98F1C4-F6B9-494A-9D4B-BDD312268D39}">
      <dsp:nvSpPr>
        <dsp:cNvPr id="0" name=""/>
        <dsp:cNvSpPr/>
      </dsp:nvSpPr>
      <dsp:spPr>
        <a:xfrm>
          <a:off x="377912" y="1637068"/>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C4416B-4672-47BF-8722-0C192BD5FB51}">
      <dsp:nvSpPr>
        <dsp:cNvPr id="0" name=""/>
        <dsp:cNvSpPr/>
      </dsp:nvSpPr>
      <dsp:spPr>
        <a:xfrm>
          <a:off x="606229" y="3055861"/>
          <a:ext cx="5882097" cy="87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a:solidFill>
                <a:schemeClr val="bg1">
                  <a:lumMod val="85000"/>
                </a:schemeClr>
              </a:solidFill>
              <a:latin typeface="Calibri" panose="020F0502020204030204" pitchFamily="34" charset="0"/>
              <a:cs typeface="Calibri" panose="020F0502020204030204" pitchFamily="34" charset="0"/>
            </a:rPr>
            <a:t>Prototype: </a:t>
          </a:r>
          <a:r>
            <a:rPr lang="fr-FR" sz="2400" kern="1200" dirty="0">
              <a:solidFill>
                <a:schemeClr val="bg1">
                  <a:lumMod val="85000"/>
                </a:schemeClr>
              </a:solidFill>
              <a:latin typeface="Calibri" panose="020F0502020204030204" pitchFamily="34" charset="0"/>
              <a:cs typeface="Calibri" panose="020F0502020204030204" pitchFamily="34" charset="0"/>
            </a:rPr>
            <a:t>Maquette dynamique</a:t>
          </a:r>
        </a:p>
      </dsp:txBody>
      <dsp:txXfrm>
        <a:off x="606229" y="3055861"/>
        <a:ext cx="5882097" cy="873103"/>
      </dsp:txXfrm>
    </dsp:sp>
    <dsp:sp modelId="{E3E4CEC2-6FA0-4610-8C47-B2190008B14C}">
      <dsp:nvSpPr>
        <dsp:cNvPr id="0" name=""/>
        <dsp:cNvSpPr/>
      </dsp:nvSpPr>
      <dsp:spPr>
        <a:xfrm>
          <a:off x="60539" y="2946723"/>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FDF7-61FA-4084-A513-5A857C9F88B8}">
      <dsp:nvSpPr>
        <dsp:cNvPr id="0" name=""/>
        <dsp:cNvSpPr/>
      </dsp:nvSpPr>
      <dsp:spPr>
        <a:xfrm>
          <a:off x="-4935466" y="-756268"/>
          <a:ext cx="5878054" cy="5878054"/>
        </a:xfrm>
        <a:prstGeom prst="blockArc">
          <a:avLst>
            <a:gd name="adj1" fmla="val 18900000"/>
            <a:gd name="adj2" fmla="val 2700000"/>
            <a:gd name="adj3" fmla="val 36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4AB90-70FE-4C88-B0DB-042A72F5A390}">
      <dsp:nvSpPr>
        <dsp:cNvPr id="0" name=""/>
        <dsp:cNvSpPr/>
      </dsp:nvSpPr>
      <dsp:spPr>
        <a:xfrm>
          <a:off x="606229" y="436551"/>
          <a:ext cx="5882097" cy="87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err="1">
              <a:solidFill>
                <a:schemeClr val="bg1">
                  <a:lumMod val="85000"/>
                </a:schemeClr>
              </a:solidFill>
              <a:latin typeface="Calibri" panose="020F0502020204030204" pitchFamily="34" charset="0"/>
              <a:cs typeface="Calibri" panose="020F0502020204030204" pitchFamily="34" charset="0"/>
            </a:rPr>
            <a:t>Scetch</a:t>
          </a:r>
          <a:r>
            <a:rPr lang="fr-FR" sz="2400" b="1" kern="1200" dirty="0">
              <a:solidFill>
                <a:schemeClr val="bg1">
                  <a:lumMod val="85000"/>
                </a:schemeClr>
              </a:solidFill>
              <a:latin typeface="Calibri" panose="020F0502020204030204" pitchFamily="34" charset="0"/>
              <a:cs typeface="Calibri" panose="020F0502020204030204" pitchFamily="34" charset="0"/>
            </a:rPr>
            <a:t> / esquisse: </a:t>
          </a:r>
          <a:r>
            <a:rPr lang="fr-FR" sz="2400" b="0" kern="1200" dirty="0">
              <a:solidFill>
                <a:schemeClr val="bg1">
                  <a:lumMod val="85000"/>
                </a:schemeClr>
              </a:solidFill>
              <a:latin typeface="Calibri" panose="020F0502020204030204" pitchFamily="34" charset="0"/>
              <a:cs typeface="Calibri" panose="020F0502020204030204" pitchFamily="34" charset="0"/>
            </a:rPr>
            <a:t>Trouver des idées et les challenger</a:t>
          </a:r>
          <a:endParaRPr lang="fr-FR" sz="2400" kern="1200" dirty="0">
            <a:solidFill>
              <a:schemeClr val="bg1">
                <a:lumMod val="85000"/>
              </a:schemeClr>
            </a:solidFill>
            <a:latin typeface="Calibri" panose="020F0502020204030204" pitchFamily="34" charset="0"/>
            <a:cs typeface="Calibri" panose="020F0502020204030204" pitchFamily="34" charset="0"/>
          </a:endParaRPr>
        </a:p>
      </dsp:txBody>
      <dsp:txXfrm>
        <a:off x="606229" y="436551"/>
        <a:ext cx="5882097" cy="873103"/>
      </dsp:txXfrm>
    </dsp:sp>
    <dsp:sp modelId="{83998F67-8975-4A67-B405-3F6477D6D08F}">
      <dsp:nvSpPr>
        <dsp:cNvPr id="0" name=""/>
        <dsp:cNvSpPr/>
      </dsp:nvSpPr>
      <dsp:spPr>
        <a:xfrm>
          <a:off x="60539" y="327413"/>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15475-CCAF-48F2-A079-B439259CE68B}">
      <dsp:nvSpPr>
        <dsp:cNvPr id="0" name=""/>
        <dsp:cNvSpPr/>
      </dsp:nvSpPr>
      <dsp:spPr>
        <a:xfrm>
          <a:off x="923602" y="1746206"/>
          <a:ext cx="5564724" cy="873103"/>
        </a:xfrm>
        <a:prstGeom prst="rect">
          <a:avLst/>
        </a:prstGeom>
        <a:solidFill>
          <a:prstClr val="white">
            <a:hueOff val="0"/>
            <a:satOff val="0"/>
            <a:lumOff val="0"/>
            <a:alphaOff val="0"/>
          </a:prstClr>
        </a:solidFill>
        <a:ln w="25400" cap="flat" cmpd="sng" algn="ctr">
          <a:solidFill>
            <a:srgbClr val="4472C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114300" rIns="114300" bIns="114300" numCol="1" spcCol="1270" anchor="ctr" anchorCtr="0">
          <a:noAutofit/>
        </a:bodyPr>
        <a:lstStyle/>
        <a:p>
          <a:pPr marL="0" lvl="0" indent="0" algn="l" defTabSz="2000250">
            <a:lnSpc>
              <a:spcPct val="90000"/>
            </a:lnSpc>
            <a:spcBef>
              <a:spcPct val="0"/>
            </a:spcBef>
            <a:spcAft>
              <a:spcPct val="35000"/>
            </a:spcAft>
            <a:buNone/>
          </a:pPr>
          <a:r>
            <a:rPr lang="fr-FR" sz="2400" b="1" kern="1200" dirty="0">
              <a:latin typeface="Calibri" panose="020F0502020204030204" pitchFamily="34" charset="0"/>
              <a:cs typeface="Calibri" panose="020F0502020204030204" pitchFamily="34" charset="0"/>
            </a:rPr>
            <a:t>Wireframe / fil de fer: </a:t>
          </a:r>
          <a:r>
            <a:rPr lang="fr-FR" sz="2400" kern="1200" dirty="0">
              <a:latin typeface="Calibri" panose="020F0502020204030204" pitchFamily="34" charset="0"/>
              <a:cs typeface="Calibri" panose="020F0502020204030204" pitchFamily="34" charset="0"/>
            </a:rPr>
            <a:t>Maquette plus détaillée, Concevoir les fondations</a:t>
          </a:r>
          <a:endParaRPr lang="fr-FR" sz="24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endParaRPr>
        </a:p>
      </dsp:txBody>
      <dsp:txXfrm>
        <a:off x="923602" y="1746206"/>
        <a:ext cx="5564724" cy="873103"/>
      </dsp:txXfrm>
    </dsp:sp>
    <dsp:sp modelId="{1C98F1C4-F6B9-494A-9D4B-BDD312268D39}">
      <dsp:nvSpPr>
        <dsp:cNvPr id="0" name=""/>
        <dsp:cNvSpPr/>
      </dsp:nvSpPr>
      <dsp:spPr>
        <a:xfrm>
          <a:off x="377912" y="1637068"/>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C4416B-4672-47BF-8722-0C192BD5FB51}">
      <dsp:nvSpPr>
        <dsp:cNvPr id="0" name=""/>
        <dsp:cNvSpPr/>
      </dsp:nvSpPr>
      <dsp:spPr>
        <a:xfrm>
          <a:off x="606229" y="3055861"/>
          <a:ext cx="5882097" cy="87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a:solidFill>
                <a:schemeClr val="bg1">
                  <a:lumMod val="85000"/>
                </a:schemeClr>
              </a:solidFill>
              <a:latin typeface="Calibri" panose="020F0502020204030204" pitchFamily="34" charset="0"/>
              <a:cs typeface="Calibri" panose="020F0502020204030204" pitchFamily="34" charset="0"/>
            </a:rPr>
            <a:t>Prototype: </a:t>
          </a:r>
          <a:r>
            <a:rPr lang="fr-FR" sz="2400" kern="1200" dirty="0">
              <a:solidFill>
                <a:schemeClr val="bg1">
                  <a:lumMod val="85000"/>
                </a:schemeClr>
              </a:solidFill>
              <a:latin typeface="Calibri" panose="020F0502020204030204" pitchFamily="34" charset="0"/>
              <a:cs typeface="Calibri" panose="020F0502020204030204" pitchFamily="34" charset="0"/>
            </a:rPr>
            <a:t>Maquette dynamique</a:t>
          </a:r>
        </a:p>
      </dsp:txBody>
      <dsp:txXfrm>
        <a:off x="606229" y="3055861"/>
        <a:ext cx="5882097" cy="873103"/>
      </dsp:txXfrm>
    </dsp:sp>
    <dsp:sp modelId="{E3E4CEC2-6FA0-4610-8C47-B2190008B14C}">
      <dsp:nvSpPr>
        <dsp:cNvPr id="0" name=""/>
        <dsp:cNvSpPr/>
      </dsp:nvSpPr>
      <dsp:spPr>
        <a:xfrm>
          <a:off x="60539" y="2946723"/>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FDF7-61FA-4084-A513-5A857C9F88B8}">
      <dsp:nvSpPr>
        <dsp:cNvPr id="0" name=""/>
        <dsp:cNvSpPr/>
      </dsp:nvSpPr>
      <dsp:spPr>
        <a:xfrm>
          <a:off x="-4935466" y="-756268"/>
          <a:ext cx="5878054" cy="5878054"/>
        </a:xfrm>
        <a:prstGeom prst="blockArc">
          <a:avLst>
            <a:gd name="adj1" fmla="val 18900000"/>
            <a:gd name="adj2" fmla="val 2700000"/>
            <a:gd name="adj3" fmla="val 36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4AB90-70FE-4C88-B0DB-042A72F5A390}">
      <dsp:nvSpPr>
        <dsp:cNvPr id="0" name=""/>
        <dsp:cNvSpPr/>
      </dsp:nvSpPr>
      <dsp:spPr>
        <a:xfrm>
          <a:off x="606229" y="436551"/>
          <a:ext cx="5882097" cy="87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err="1">
              <a:solidFill>
                <a:schemeClr val="bg1">
                  <a:lumMod val="85000"/>
                </a:schemeClr>
              </a:solidFill>
              <a:latin typeface="Calibri" panose="020F0502020204030204" pitchFamily="34" charset="0"/>
              <a:cs typeface="Calibri" panose="020F0502020204030204" pitchFamily="34" charset="0"/>
            </a:rPr>
            <a:t>Scetch</a:t>
          </a:r>
          <a:r>
            <a:rPr lang="fr-FR" sz="2400" b="1" kern="1200" dirty="0">
              <a:solidFill>
                <a:schemeClr val="bg1">
                  <a:lumMod val="85000"/>
                </a:schemeClr>
              </a:solidFill>
              <a:latin typeface="Calibri" panose="020F0502020204030204" pitchFamily="34" charset="0"/>
              <a:cs typeface="Calibri" panose="020F0502020204030204" pitchFamily="34" charset="0"/>
            </a:rPr>
            <a:t> / esquisse: </a:t>
          </a:r>
          <a:r>
            <a:rPr lang="fr-FR" sz="2400" b="0" kern="1200" dirty="0">
              <a:solidFill>
                <a:schemeClr val="bg1">
                  <a:lumMod val="85000"/>
                </a:schemeClr>
              </a:solidFill>
              <a:latin typeface="Calibri" panose="020F0502020204030204" pitchFamily="34" charset="0"/>
              <a:cs typeface="Calibri" panose="020F0502020204030204" pitchFamily="34" charset="0"/>
            </a:rPr>
            <a:t>Trouver des idées et les challenger</a:t>
          </a:r>
          <a:endParaRPr lang="fr-FR" sz="2400" kern="1200" dirty="0">
            <a:solidFill>
              <a:schemeClr val="bg1">
                <a:lumMod val="85000"/>
              </a:schemeClr>
            </a:solidFill>
            <a:latin typeface="Calibri" panose="020F0502020204030204" pitchFamily="34" charset="0"/>
            <a:cs typeface="Calibri" panose="020F0502020204030204" pitchFamily="34" charset="0"/>
          </a:endParaRPr>
        </a:p>
      </dsp:txBody>
      <dsp:txXfrm>
        <a:off x="606229" y="436551"/>
        <a:ext cx="5882097" cy="873103"/>
      </dsp:txXfrm>
    </dsp:sp>
    <dsp:sp modelId="{83998F67-8975-4A67-B405-3F6477D6D08F}">
      <dsp:nvSpPr>
        <dsp:cNvPr id="0" name=""/>
        <dsp:cNvSpPr/>
      </dsp:nvSpPr>
      <dsp:spPr>
        <a:xfrm>
          <a:off x="60539" y="327413"/>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15475-CCAF-48F2-A079-B439259CE68B}">
      <dsp:nvSpPr>
        <dsp:cNvPr id="0" name=""/>
        <dsp:cNvSpPr/>
      </dsp:nvSpPr>
      <dsp:spPr>
        <a:xfrm>
          <a:off x="923602" y="1746206"/>
          <a:ext cx="5564724" cy="873103"/>
        </a:xfrm>
        <a:prstGeom prst="rect">
          <a:avLst/>
        </a:prstGeom>
        <a:solidFill>
          <a:prstClr val="white">
            <a:hueOff val="0"/>
            <a:satOff val="0"/>
            <a:lumOff val="0"/>
            <a:alphaOff val="0"/>
          </a:prstClr>
        </a:solidFill>
        <a:ln w="25400" cap="flat" cmpd="sng" algn="ctr">
          <a:solidFill>
            <a:srgbClr val="4472C4">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114300" rIns="114300" bIns="114300" numCol="1" spcCol="1270" anchor="ctr" anchorCtr="0">
          <a:noAutofit/>
        </a:bodyPr>
        <a:lstStyle/>
        <a:p>
          <a:pPr marL="0" lvl="0" indent="0" algn="l" defTabSz="2000250">
            <a:lnSpc>
              <a:spcPct val="90000"/>
            </a:lnSpc>
            <a:spcBef>
              <a:spcPct val="0"/>
            </a:spcBef>
            <a:spcAft>
              <a:spcPct val="35000"/>
            </a:spcAft>
            <a:buNone/>
          </a:pPr>
          <a:r>
            <a:rPr lang="fr-FR" sz="2400" b="1" kern="1200" dirty="0">
              <a:solidFill>
                <a:schemeClr val="bg1">
                  <a:lumMod val="85000"/>
                </a:schemeClr>
              </a:solidFill>
              <a:latin typeface="Calibri" panose="020F0502020204030204" pitchFamily="34" charset="0"/>
              <a:cs typeface="Calibri" panose="020F0502020204030204" pitchFamily="34" charset="0"/>
            </a:rPr>
            <a:t>Wireframe / fil de fer: </a:t>
          </a:r>
          <a:r>
            <a:rPr lang="fr-FR" sz="2400" kern="1200" dirty="0">
              <a:solidFill>
                <a:schemeClr val="bg1">
                  <a:lumMod val="85000"/>
                </a:schemeClr>
              </a:solidFill>
              <a:latin typeface="Calibri" panose="020F0502020204030204" pitchFamily="34" charset="0"/>
              <a:cs typeface="Calibri" panose="020F0502020204030204" pitchFamily="34" charset="0"/>
            </a:rPr>
            <a:t>Maquette plus détaillée, Concevoir les fondations</a:t>
          </a:r>
          <a:endParaRPr lang="fr-FR" sz="2400" kern="1200" dirty="0">
            <a:solidFill>
              <a:schemeClr val="bg1">
                <a:lumMod val="85000"/>
              </a:schemeClr>
            </a:solidFill>
            <a:latin typeface="Calibri" panose="020F0502020204030204" pitchFamily="34" charset="0"/>
            <a:ea typeface="+mn-ea"/>
            <a:cs typeface="Calibri" panose="020F0502020204030204" pitchFamily="34" charset="0"/>
          </a:endParaRPr>
        </a:p>
      </dsp:txBody>
      <dsp:txXfrm>
        <a:off x="923602" y="1746206"/>
        <a:ext cx="5564724" cy="873103"/>
      </dsp:txXfrm>
    </dsp:sp>
    <dsp:sp modelId="{1C98F1C4-F6B9-494A-9D4B-BDD312268D39}">
      <dsp:nvSpPr>
        <dsp:cNvPr id="0" name=""/>
        <dsp:cNvSpPr/>
      </dsp:nvSpPr>
      <dsp:spPr>
        <a:xfrm>
          <a:off x="377912" y="1637068"/>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C4416B-4672-47BF-8722-0C192BD5FB51}">
      <dsp:nvSpPr>
        <dsp:cNvPr id="0" name=""/>
        <dsp:cNvSpPr/>
      </dsp:nvSpPr>
      <dsp:spPr>
        <a:xfrm>
          <a:off x="606229" y="3055861"/>
          <a:ext cx="5882097" cy="873103"/>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302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a:latin typeface="Calibri" panose="020F0502020204030204" pitchFamily="34" charset="0"/>
              <a:cs typeface="Calibri" panose="020F0502020204030204" pitchFamily="34" charset="0"/>
            </a:rPr>
            <a:t>Prototype: </a:t>
          </a:r>
          <a:r>
            <a:rPr lang="fr-FR" sz="2400" kern="1200" dirty="0">
              <a:latin typeface="Calibri" panose="020F0502020204030204" pitchFamily="34" charset="0"/>
              <a:cs typeface="Calibri" panose="020F0502020204030204" pitchFamily="34" charset="0"/>
            </a:rPr>
            <a:t>Maquette dynamique</a:t>
          </a:r>
        </a:p>
      </dsp:txBody>
      <dsp:txXfrm>
        <a:off x="606229" y="3055861"/>
        <a:ext cx="5882097" cy="873103"/>
      </dsp:txXfrm>
    </dsp:sp>
    <dsp:sp modelId="{E3E4CEC2-6FA0-4610-8C47-B2190008B14C}">
      <dsp:nvSpPr>
        <dsp:cNvPr id="0" name=""/>
        <dsp:cNvSpPr/>
      </dsp:nvSpPr>
      <dsp:spPr>
        <a:xfrm>
          <a:off x="60539" y="2946723"/>
          <a:ext cx="1091379" cy="109137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03FDF7-61FA-4084-A513-5A857C9F88B8}">
      <dsp:nvSpPr>
        <dsp:cNvPr id="0" name=""/>
        <dsp:cNvSpPr/>
      </dsp:nvSpPr>
      <dsp:spPr>
        <a:xfrm>
          <a:off x="-4935466" y="-756268"/>
          <a:ext cx="5878054" cy="5878054"/>
        </a:xfrm>
        <a:prstGeom prst="blockArc">
          <a:avLst>
            <a:gd name="adj1" fmla="val 18900000"/>
            <a:gd name="adj2" fmla="val 2700000"/>
            <a:gd name="adj3" fmla="val 367"/>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B4AB90-70FE-4C88-B0DB-042A72F5A390}">
      <dsp:nvSpPr>
        <dsp:cNvPr id="0" name=""/>
        <dsp:cNvSpPr/>
      </dsp:nvSpPr>
      <dsp:spPr>
        <a:xfrm>
          <a:off x="493598" y="335620"/>
          <a:ext cx="5994727" cy="6715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075" tIns="88900" rIns="88900" bIns="88900" numCol="1" spcCol="1270" anchor="ctr" anchorCtr="0">
          <a:noAutofit/>
        </a:bodyPr>
        <a:lstStyle/>
        <a:p>
          <a:pPr marL="0" lvl="0" indent="0" algn="l" defTabSz="1555750">
            <a:lnSpc>
              <a:spcPct val="90000"/>
            </a:lnSpc>
            <a:spcBef>
              <a:spcPct val="0"/>
            </a:spcBef>
            <a:spcAft>
              <a:spcPct val="35000"/>
            </a:spcAft>
            <a:buNone/>
          </a:pPr>
          <a:r>
            <a:rPr lang="fr-FR" sz="3500" kern="1200" dirty="0">
              <a:latin typeface="Calibri" panose="020F0502020204030204" pitchFamily="34" charset="0"/>
              <a:cs typeface="Calibri" panose="020F0502020204030204" pitchFamily="34" charset="0"/>
            </a:rPr>
            <a:t>Le modèle LANGAGE</a:t>
          </a:r>
        </a:p>
      </dsp:txBody>
      <dsp:txXfrm>
        <a:off x="493598" y="335620"/>
        <a:ext cx="5994727" cy="671591"/>
      </dsp:txXfrm>
    </dsp:sp>
    <dsp:sp modelId="{83998F67-8975-4A67-B405-3F6477D6D08F}">
      <dsp:nvSpPr>
        <dsp:cNvPr id="0" name=""/>
        <dsp:cNvSpPr/>
      </dsp:nvSpPr>
      <dsp:spPr>
        <a:xfrm>
          <a:off x="73854" y="251672"/>
          <a:ext cx="839488" cy="83948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AE1FC7-05DC-4C58-B3D6-15B95DD66034}">
      <dsp:nvSpPr>
        <dsp:cNvPr id="0" name=""/>
        <dsp:cNvSpPr/>
      </dsp:nvSpPr>
      <dsp:spPr>
        <a:xfrm>
          <a:off x="878637" y="1343182"/>
          <a:ext cx="5609688" cy="6715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075" tIns="88900" rIns="88900" bIns="88900" numCol="1" spcCol="1270" anchor="ctr" anchorCtr="0">
          <a:noAutofit/>
        </a:bodyPr>
        <a:lstStyle/>
        <a:p>
          <a:pPr marL="0" lvl="0" indent="0" algn="l" defTabSz="1555750">
            <a:lnSpc>
              <a:spcPct val="90000"/>
            </a:lnSpc>
            <a:spcBef>
              <a:spcPct val="0"/>
            </a:spcBef>
            <a:spcAft>
              <a:spcPct val="35000"/>
            </a:spcAft>
            <a:buNone/>
          </a:pPr>
          <a:r>
            <a:rPr lang="fr-FR" sz="3500" kern="1200" dirty="0"/>
            <a:t>Le modèle de SEEHEIM</a:t>
          </a:r>
        </a:p>
      </dsp:txBody>
      <dsp:txXfrm>
        <a:off x="878637" y="1343182"/>
        <a:ext cx="5609688" cy="671591"/>
      </dsp:txXfrm>
    </dsp:sp>
    <dsp:sp modelId="{F56B2891-3545-4989-8E3B-AE1EC79149FD}">
      <dsp:nvSpPr>
        <dsp:cNvPr id="0" name=""/>
        <dsp:cNvSpPr/>
      </dsp:nvSpPr>
      <dsp:spPr>
        <a:xfrm>
          <a:off x="458892" y="1259233"/>
          <a:ext cx="839488" cy="83948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F7F789-2FAD-452E-A880-24578C960360}">
      <dsp:nvSpPr>
        <dsp:cNvPr id="0" name=""/>
        <dsp:cNvSpPr/>
      </dsp:nvSpPr>
      <dsp:spPr>
        <a:xfrm>
          <a:off x="825850" y="2447016"/>
          <a:ext cx="5609688" cy="6715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075" tIns="88900" rIns="88900" bIns="88900" numCol="1" spcCol="1270" anchor="ctr" anchorCtr="0">
          <a:noAutofit/>
        </a:bodyPr>
        <a:lstStyle/>
        <a:p>
          <a:pPr marL="0" lvl="0" indent="0" algn="l" defTabSz="1555750">
            <a:lnSpc>
              <a:spcPct val="90000"/>
            </a:lnSpc>
            <a:spcBef>
              <a:spcPct val="0"/>
            </a:spcBef>
            <a:spcAft>
              <a:spcPct val="35000"/>
            </a:spcAft>
            <a:buNone/>
          </a:pPr>
          <a:r>
            <a:rPr lang="fr-FR" sz="3500" kern="1200" dirty="0"/>
            <a:t>Le </a:t>
          </a:r>
          <a:r>
            <a:rPr lang="fr-FR" sz="3500" kern="1200"/>
            <a:t>modèle PAC</a:t>
          </a:r>
          <a:endParaRPr lang="fr-FR" sz="3500" kern="1200" dirty="0"/>
        </a:p>
      </dsp:txBody>
      <dsp:txXfrm>
        <a:off x="825850" y="2447016"/>
        <a:ext cx="5609688" cy="671591"/>
      </dsp:txXfrm>
    </dsp:sp>
    <dsp:sp modelId="{B9D3D943-9E9C-4774-9445-AB8E6F328BCE}">
      <dsp:nvSpPr>
        <dsp:cNvPr id="0" name=""/>
        <dsp:cNvSpPr/>
      </dsp:nvSpPr>
      <dsp:spPr>
        <a:xfrm>
          <a:off x="458892" y="2266794"/>
          <a:ext cx="839488" cy="83948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BD77F-D41C-4500-8293-B5EBA2066D8A}">
      <dsp:nvSpPr>
        <dsp:cNvPr id="0" name=""/>
        <dsp:cNvSpPr/>
      </dsp:nvSpPr>
      <dsp:spPr>
        <a:xfrm>
          <a:off x="493598" y="3358304"/>
          <a:ext cx="5994727" cy="671591"/>
        </a:xfrm>
        <a:prstGeom prst="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075" tIns="91440" rIns="91440" bIns="91440" numCol="1" spcCol="1270" anchor="ctr" anchorCtr="0">
          <a:noAutofit/>
        </a:bodyPr>
        <a:lstStyle/>
        <a:p>
          <a:pPr marL="0" lvl="0" indent="0" algn="l" defTabSz="1600200">
            <a:lnSpc>
              <a:spcPct val="90000"/>
            </a:lnSpc>
            <a:spcBef>
              <a:spcPct val="0"/>
            </a:spcBef>
            <a:spcAft>
              <a:spcPct val="35000"/>
            </a:spcAft>
            <a:buNone/>
          </a:pPr>
          <a:r>
            <a:rPr lang="fr-FR" sz="360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Le modèle MVC</a:t>
          </a:r>
          <a:endParaRPr lang="fr-FR" sz="3600" kern="1200" dirty="0">
            <a:latin typeface="Calibri" panose="020F0502020204030204" pitchFamily="34" charset="0"/>
            <a:cs typeface="Calibri" panose="020F0502020204030204" pitchFamily="34" charset="0"/>
          </a:endParaRPr>
        </a:p>
      </dsp:txBody>
      <dsp:txXfrm>
        <a:off x="493598" y="3358304"/>
        <a:ext cx="5994727" cy="671591"/>
      </dsp:txXfrm>
    </dsp:sp>
    <dsp:sp modelId="{E3E4CEC2-6FA0-4610-8C47-B2190008B14C}">
      <dsp:nvSpPr>
        <dsp:cNvPr id="0" name=""/>
        <dsp:cNvSpPr/>
      </dsp:nvSpPr>
      <dsp:spPr>
        <a:xfrm>
          <a:off x="73854" y="3274356"/>
          <a:ext cx="839488" cy="839488"/>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09900" cy="4635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35413" y="0"/>
            <a:ext cx="3009900" cy="463550"/>
          </a:xfrm>
          <a:prstGeom prst="rect">
            <a:avLst/>
          </a:prstGeom>
        </p:spPr>
        <p:txBody>
          <a:bodyPr vert="horz" lIns="91440" tIns="45720" rIns="91440" bIns="45720" rtlCol="0"/>
          <a:lstStyle>
            <a:lvl1pPr algn="r">
              <a:defRPr sz="1200"/>
            </a:lvl1pPr>
          </a:lstStyle>
          <a:p>
            <a:endParaRPr lang="fr-FR"/>
          </a:p>
        </p:txBody>
      </p:sp>
      <p:sp>
        <p:nvSpPr>
          <p:cNvPr id="4" name="Espace réservé du pied de page 3"/>
          <p:cNvSpPr>
            <a:spLocks noGrp="1"/>
          </p:cNvSpPr>
          <p:nvPr>
            <p:ph type="ftr" sz="quarter" idx="2"/>
          </p:nvPr>
        </p:nvSpPr>
        <p:spPr>
          <a:xfrm>
            <a:off x="0" y="8818564"/>
            <a:ext cx="3009900" cy="4635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35413" y="8818564"/>
            <a:ext cx="3009900" cy="463550"/>
          </a:xfrm>
          <a:prstGeom prst="rect">
            <a:avLst/>
          </a:prstGeom>
        </p:spPr>
        <p:txBody>
          <a:bodyPr vert="horz" lIns="91440" tIns="45720" rIns="91440" bIns="45720" rtlCol="0" anchor="b"/>
          <a:lstStyle>
            <a:lvl1pPr algn="r">
              <a:defRPr sz="1200"/>
            </a:lvl1pPr>
          </a:lstStyle>
          <a:p>
            <a:fld id="{E8AC89CE-9F18-4F8C-8302-C0917DD0E94C}" type="slidenum">
              <a:rPr lang="fr-FR" smtClean="0"/>
              <a:pPr/>
              <a:t>‹N°›</a:t>
            </a:fld>
            <a:endParaRPr lang="fr-FR"/>
          </a:p>
        </p:txBody>
      </p:sp>
    </p:spTree>
    <p:extLst>
      <p:ext uri="{BB962C8B-B14F-4D97-AF65-F5344CB8AC3E}">
        <p14:creationId xmlns:p14="http://schemas.microsoft.com/office/powerpoint/2010/main" val="46904635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t" anchorCtr="0" compatLnSpc="1">
            <a:prstTxWarp prst="textNoShape">
              <a:avLst/>
            </a:prstTxWarp>
          </a:bodyPr>
          <a:lstStyle>
            <a:lvl1pPr defTabSz="925513">
              <a:defRPr kumimoji="0" sz="1200">
                <a:latin typeface="Times New Roman" pitchFamily="18" charset="0"/>
              </a:defRPr>
            </a:lvl1pPr>
          </a:lstStyle>
          <a:p>
            <a:endParaRPr lang="en-GB"/>
          </a:p>
        </p:txBody>
      </p:sp>
      <p:sp>
        <p:nvSpPr>
          <p:cNvPr id="23555" name="Rectangle 3"/>
          <p:cNvSpPr>
            <a:spLocks noGrp="1" noChangeArrowheads="1"/>
          </p:cNvSpPr>
          <p:nvPr>
            <p:ph type="dt" idx="1"/>
          </p:nvPr>
        </p:nvSpPr>
        <p:spPr bwMode="auto">
          <a:xfrm>
            <a:off x="3937000" y="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t" anchorCtr="0" compatLnSpc="1">
            <a:prstTxWarp prst="textNoShape">
              <a:avLst/>
            </a:prstTxWarp>
          </a:bodyPr>
          <a:lstStyle>
            <a:lvl1pPr algn="r" defTabSz="925513">
              <a:defRPr kumimoji="0" sz="1200">
                <a:latin typeface="Times New Roman" pitchFamily="18" charset="0"/>
              </a:defRPr>
            </a:lvl1pPr>
          </a:lstStyle>
          <a:p>
            <a:endParaRPr lang="en-GB"/>
          </a:p>
        </p:txBody>
      </p:sp>
      <p:sp>
        <p:nvSpPr>
          <p:cNvPr id="23556" name="Rectangle 4"/>
          <p:cNvSpPr>
            <a:spLocks noGrp="1" noRot="1" noChangeAspect="1" noChangeArrowheads="1" noTextEdit="1"/>
          </p:cNvSpPr>
          <p:nvPr>
            <p:ph type="sldImg" idx="2"/>
          </p:nvPr>
        </p:nvSpPr>
        <p:spPr bwMode="auto">
          <a:xfrm>
            <a:off x="379413" y="695325"/>
            <a:ext cx="6188075" cy="3481388"/>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925514" y="4410076"/>
            <a:ext cx="5095875" cy="4176713"/>
          </a:xfrm>
          <a:prstGeom prst="rect">
            <a:avLst/>
          </a:prstGeom>
          <a:noFill/>
          <a:ln w="12700" cap="sq">
            <a:noFill/>
            <a:miter lim="800000"/>
            <a:headEnd type="none" w="sm" len="sm"/>
            <a:tailEnd type="none" w="sm" len="sm"/>
          </a:ln>
          <a:effectLst/>
        </p:spPr>
        <p:txBody>
          <a:bodyPr vert="horz" wrap="square" lIns="92738" tIns="46368" rIns="92738" bIns="46368" numCol="1" anchor="t" anchorCtr="0" compatLnSpc="1">
            <a:prstTxWarp prst="textNoShape">
              <a:avLst/>
            </a:prstTxWarp>
          </a:bodyPr>
          <a:lstStyle/>
          <a:p>
            <a:pPr lvl="0"/>
            <a:r>
              <a:rPr lang="en-GB" dirty="0" err="1"/>
              <a:t>Cliquer</a:t>
            </a:r>
            <a:r>
              <a:rPr lang="en-GB" dirty="0"/>
              <a:t> pour modifier les styles du </a:t>
            </a:r>
            <a:r>
              <a:rPr lang="en-GB" dirty="0" err="1"/>
              <a:t>texte</a:t>
            </a:r>
            <a:r>
              <a:rPr lang="en-GB" dirty="0"/>
              <a:t> du masque</a:t>
            </a:r>
          </a:p>
          <a:p>
            <a:pPr lvl="1"/>
            <a:r>
              <a:rPr lang="en-GB" dirty="0" err="1"/>
              <a:t>Deuxième</a:t>
            </a:r>
            <a:r>
              <a:rPr lang="en-GB" dirty="0"/>
              <a:t> </a:t>
            </a:r>
            <a:r>
              <a:rPr lang="en-GB" dirty="0" err="1"/>
              <a:t>niveau</a:t>
            </a:r>
            <a:endParaRPr lang="en-GB" dirty="0"/>
          </a:p>
          <a:p>
            <a:pPr lvl="2"/>
            <a:r>
              <a:rPr lang="en-GB" dirty="0" err="1"/>
              <a:t>Troisième</a:t>
            </a:r>
            <a:r>
              <a:rPr lang="en-GB" dirty="0"/>
              <a:t> </a:t>
            </a:r>
            <a:r>
              <a:rPr lang="en-GB" dirty="0" err="1"/>
              <a:t>niveau</a:t>
            </a:r>
            <a:endParaRPr lang="en-GB" dirty="0"/>
          </a:p>
          <a:p>
            <a:pPr lvl="3"/>
            <a:r>
              <a:rPr lang="en-GB" dirty="0" err="1"/>
              <a:t>Quatrième</a:t>
            </a:r>
            <a:r>
              <a:rPr lang="en-GB" dirty="0"/>
              <a:t> </a:t>
            </a:r>
            <a:r>
              <a:rPr lang="en-GB" dirty="0" err="1"/>
              <a:t>niveau</a:t>
            </a:r>
            <a:endParaRPr lang="en-GB" dirty="0"/>
          </a:p>
          <a:p>
            <a:pPr lvl="4"/>
            <a:r>
              <a:rPr lang="en-GB" dirty="0" err="1"/>
              <a:t>Cinquième</a:t>
            </a:r>
            <a:r>
              <a:rPr lang="en-GB" dirty="0"/>
              <a:t> </a:t>
            </a:r>
            <a:r>
              <a:rPr lang="en-GB" dirty="0" err="1"/>
              <a:t>niveau</a:t>
            </a:r>
            <a:endParaRPr lang="en-GB" dirty="0"/>
          </a:p>
        </p:txBody>
      </p:sp>
      <p:sp>
        <p:nvSpPr>
          <p:cNvPr id="23558" name="Rectangle 6"/>
          <p:cNvSpPr>
            <a:spLocks noGrp="1" noChangeArrowheads="1"/>
          </p:cNvSpPr>
          <p:nvPr>
            <p:ph type="ftr" sz="quarter" idx="4"/>
          </p:nvPr>
        </p:nvSpPr>
        <p:spPr bwMode="auto">
          <a:xfrm>
            <a:off x="0" y="882015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b" anchorCtr="0" compatLnSpc="1">
            <a:prstTxWarp prst="textNoShape">
              <a:avLst/>
            </a:prstTxWarp>
          </a:bodyPr>
          <a:lstStyle>
            <a:lvl1pPr defTabSz="925513">
              <a:defRPr kumimoji="0" sz="1200">
                <a:latin typeface="Times New Roman" pitchFamily="18" charset="0"/>
              </a:defRPr>
            </a:lvl1pPr>
          </a:lstStyle>
          <a:p>
            <a:endParaRPr lang="en-GB"/>
          </a:p>
        </p:txBody>
      </p:sp>
      <p:sp>
        <p:nvSpPr>
          <p:cNvPr id="23559" name="Rectangle 7"/>
          <p:cNvSpPr>
            <a:spLocks noGrp="1" noChangeArrowheads="1"/>
          </p:cNvSpPr>
          <p:nvPr>
            <p:ph type="sldNum" sz="quarter" idx="5"/>
          </p:nvPr>
        </p:nvSpPr>
        <p:spPr bwMode="auto">
          <a:xfrm>
            <a:off x="3937000" y="8820150"/>
            <a:ext cx="3009900" cy="463550"/>
          </a:xfrm>
          <a:prstGeom prst="rect">
            <a:avLst/>
          </a:prstGeom>
          <a:noFill/>
          <a:ln w="12700" cap="sq">
            <a:noFill/>
            <a:miter lim="800000"/>
            <a:headEnd type="none" w="sm" len="sm"/>
            <a:tailEnd type="none" w="sm" len="sm"/>
          </a:ln>
          <a:effectLst/>
        </p:spPr>
        <p:txBody>
          <a:bodyPr vert="horz" wrap="square" lIns="92738" tIns="46368" rIns="92738" bIns="46368" numCol="1" anchor="b" anchorCtr="0" compatLnSpc="1">
            <a:prstTxWarp prst="textNoShape">
              <a:avLst/>
            </a:prstTxWarp>
          </a:bodyPr>
          <a:lstStyle>
            <a:lvl1pPr algn="r" defTabSz="925513">
              <a:defRPr kumimoji="0" sz="1200">
                <a:latin typeface="Times New Roman" pitchFamily="18" charset="0"/>
              </a:defRPr>
            </a:lvl1pPr>
          </a:lstStyle>
          <a:p>
            <a:fld id="{21292AE6-9543-430D-B325-5DF2CF3B86C7}" type="slidenum">
              <a:rPr lang="en-GB"/>
              <a:pPr/>
              <a:t>‹N°›</a:t>
            </a:fld>
            <a:endParaRPr lang="en-GB"/>
          </a:p>
        </p:txBody>
      </p:sp>
    </p:spTree>
    <p:extLst>
      <p:ext uri="{BB962C8B-B14F-4D97-AF65-F5344CB8AC3E}">
        <p14:creationId xmlns:p14="http://schemas.microsoft.com/office/powerpoint/2010/main" val="1596440877"/>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fr-FR"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60247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202965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856232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442122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428067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735249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172748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8285729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54005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412215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43818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864152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3158402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8820615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2891154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9978178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3764949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18088900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a:ea typeface="ＭＳ Ｐゴシック" charset="0"/>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5081486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35689B0-2EA1-461D-B795-D1F619DBF8DF}" type="slidenum">
              <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fr-FR" sz="1200" b="0" i="0" u="none" strike="noStrike" kern="1200" cap="none" spc="0" normalizeH="0" baseline="0" noProof="0">
              <a:ln>
                <a:noFill/>
              </a:ln>
              <a:solidFill>
                <a:prstClr val="black"/>
              </a:solidFill>
              <a:effectLst/>
              <a:uLnTx/>
              <a:uFillTx/>
              <a:latin typeface="Times" pitchFamily="1" charset="0"/>
              <a:ea typeface="MS PGothic" pitchFamily="34" charset="-128"/>
              <a:cs typeface="+mn-cs"/>
            </a:endParaRPr>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3520272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1928700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66150108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7482601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3980983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229735735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10655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8703632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59430430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4146946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395325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lang="fr-FR" dirty="0"/>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114796287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ma14="http://schemas.microsoft.com/office/mac/drawingml/2011/main" xmlns="" val="1"/>
            </a:ext>
          </a:extLst>
        </p:spPr>
        <p:txBody>
          <a:bodyPr/>
          <a:lstStyle>
            <a:lvl1pPr>
              <a:defRPr sz="2500">
                <a:solidFill>
                  <a:schemeClr val="tx1"/>
                </a:solidFill>
                <a:latin typeface="Times" pitchFamily="1" charset="0"/>
                <a:ea typeface="MS PGothic" pitchFamily="34" charset="-128"/>
              </a:defRPr>
            </a:lvl1pPr>
            <a:lvl2pPr marL="768285" indent="-295494">
              <a:defRPr sz="2500">
                <a:solidFill>
                  <a:schemeClr val="tx1"/>
                </a:solidFill>
                <a:latin typeface="Times" pitchFamily="1" charset="0"/>
                <a:ea typeface="MS PGothic" pitchFamily="34" charset="-128"/>
              </a:defRPr>
            </a:lvl2pPr>
            <a:lvl3pPr marL="1181976" indent="-236395">
              <a:defRPr sz="2500">
                <a:solidFill>
                  <a:schemeClr val="tx1"/>
                </a:solidFill>
                <a:latin typeface="Times" pitchFamily="1" charset="0"/>
                <a:ea typeface="MS PGothic" pitchFamily="34" charset="-128"/>
              </a:defRPr>
            </a:lvl3pPr>
            <a:lvl4pPr marL="1654767" indent="-236395">
              <a:defRPr sz="2500">
                <a:solidFill>
                  <a:schemeClr val="tx1"/>
                </a:solidFill>
                <a:latin typeface="Times" pitchFamily="1" charset="0"/>
                <a:ea typeface="MS PGothic" pitchFamily="34" charset="-128"/>
              </a:defRPr>
            </a:lvl4pPr>
            <a:lvl5pPr marL="2127557" indent="-236395">
              <a:defRPr sz="2500">
                <a:solidFill>
                  <a:schemeClr val="tx1"/>
                </a:solidFill>
                <a:latin typeface="Times" pitchFamily="1" charset="0"/>
                <a:ea typeface="MS PGothic" pitchFamily="34" charset="-128"/>
              </a:defRPr>
            </a:lvl5pPr>
            <a:lvl6pPr marL="2600348" indent="-236395" eaLnBrk="0" fontAlgn="base" hangingPunct="0">
              <a:spcBef>
                <a:spcPct val="0"/>
              </a:spcBef>
              <a:spcAft>
                <a:spcPct val="0"/>
              </a:spcAft>
              <a:defRPr sz="2500">
                <a:solidFill>
                  <a:schemeClr val="tx1"/>
                </a:solidFill>
                <a:latin typeface="Times" pitchFamily="1" charset="0"/>
                <a:ea typeface="MS PGothic" pitchFamily="34" charset="-128"/>
              </a:defRPr>
            </a:lvl6pPr>
            <a:lvl7pPr marL="3073138" indent="-236395" eaLnBrk="0" fontAlgn="base" hangingPunct="0">
              <a:spcBef>
                <a:spcPct val="0"/>
              </a:spcBef>
              <a:spcAft>
                <a:spcPct val="0"/>
              </a:spcAft>
              <a:defRPr sz="2500">
                <a:solidFill>
                  <a:schemeClr val="tx1"/>
                </a:solidFill>
                <a:latin typeface="Times" pitchFamily="1" charset="0"/>
                <a:ea typeface="MS PGothic" pitchFamily="34" charset="-128"/>
              </a:defRPr>
            </a:lvl7pPr>
            <a:lvl8pPr marL="3545929" indent="-236395" eaLnBrk="0" fontAlgn="base" hangingPunct="0">
              <a:spcBef>
                <a:spcPct val="0"/>
              </a:spcBef>
              <a:spcAft>
                <a:spcPct val="0"/>
              </a:spcAft>
              <a:defRPr sz="2500">
                <a:solidFill>
                  <a:schemeClr val="tx1"/>
                </a:solidFill>
                <a:latin typeface="Times" pitchFamily="1" charset="0"/>
                <a:ea typeface="MS PGothic" pitchFamily="34" charset="-128"/>
              </a:defRPr>
            </a:lvl8pPr>
            <a:lvl9pPr marL="4018719" indent="-236395" eaLnBrk="0" fontAlgn="base" hangingPunct="0">
              <a:spcBef>
                <a:spcPct val="0"/>
              </a:spcBef>
              <a:spcAft>
                <a:spcPct val="0"/>
              </a:spcAft>
              <a:defRPr sz="2500">
                <a:solidFill>
                  <a:schemeClr val="tx1"/>
                </a:solidFill>
                <a:latin typeface="Times" pitchFamily="1" charset="0"/>
                <a:ea typeface="MS PGothic" pitchFamily="34" charset="-128"/>
              </a:defRPr>
            </a:lvl9pPr>
          </a:lstStyle>
          <a:p>
            <a:fld id="{F35689B0-2EA1-461D-B795-D1F619DBF8DF}" type="slidenum">
              <a:rPr lang="fr-FR" sz="1200"/>
              <a:pPr/>
              <a:t>94</a:t>
            </a:fld>
            <a:endParaRPr lang="fr-FR" sz="1200"/>
          </a:p>
        </p:txBody>
      </p:sp>
      <p:sp>
        <p:nvSpPr>
          <p:cNvPr id="70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3491" name="Rectangle 3"/>
          <p:cNvSpPr>
            <a:spLocks noGrp="1" noChangeArrowheads="1"/>
          </p:cNvSpPr>
          <p:nvPr>
            <p:ph type="body" idx="1"/>
          </p:nvPr>
        </p:nvSpPr>
        <p:spPr/>
        <p:txBody>
          <a:bodyPr/>
          <a:lstStyle/>
          <a:p>
            <a:pPr eaLnBrk="1" hangingPunct="1">
              <a:defRPr/>
            </a:pPr>
            <a:endParaRPr lang="en-US" dirty="0">
              <a:ea typeface="ＭＳ Ｐゴシック"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a:prstGeom prst="rect">
            <a:avLst/>
          </a:prstGeom>
        </p:spPr>
        <p:txBody>
          <a:bodyPr/>
          <a:lstStyle/>
          <a:p>
            <a:r>
              <a:rPr lang="fr-FR"/>
              <a:t>Cliquez et modifiez le titre</a:t>
            </a:r>
          </a:p>
        </p:txBody>
      </p:sp>
    </p:spTree>
    <p:extLst>
      <p:ext uri="{BB962C8B-B14F-4D97-AF65-F5344CB8AC3E}">
        <p14:creationId xmlns:p14="http://schemas.microsoft.com/office/powerpoint/2010/main" val="3256109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47001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237372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402542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08494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73014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78453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442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289872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14317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472716507"/>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208714"/>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97890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14400" y="609600"/>
            <a:ext cx="10363200" cy="1143000"/>
          </a:xfrm>
          <a:prstGeom prst="rect">
            <a:avLst/>
          </a:prstGeom>
        </p:spPr>
        <p:txBody>
          <a:bodyPr/>
          <a:lstStyle/>
          <a:p>
            <a:r>
              <a:rPr lang="fr-FR"/>
              <a:t>Cliquez et modifiez le titre</a:t>
            </a:r>
          </a:p>
        </p:txBody>
      </p:sp>
    </p:spTree>
    <p:extLst>
      <p:ext uri="{BB962C8B-B14F-4D97-AF65-F5344CB8AC3E}">
        <p14:creationId xmlns:p14="http://schemas.microsoft.com/office/powerpoint/2010/main" val="1886321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5414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479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174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146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8247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678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re et texte vertical">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348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847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1.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314"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352583" y="0"/>
            <a:ext cx="744797"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gner et arrondir un rectangle à un seul coin 7"/>
          <p:cNvSpPr/>
          <p:nvPr userDrawn="1"/>
        </p:nvSpPr>
        <p:spPr>
          <a:xfrm>
            <a:off x="239350" y="260648"/>
            <a:ext cx="11713301" cy="6336704"/>
          </a:xfrm>
          <a:prstGeom prst="snipRoundRect">
            <a:avLst>
              <a:gd name="adj1" fmla="val 11067"/>
              <a:gd name="adj2" fmla="val 14513"/>
            </a:avLst>
          </a:prstGeom>
          <a:gradFill flip="none" rotWithShape="1">
            <a:gsLst>
              <a:gs pos="0">
                <a:schemeClr val="bg1"/>
              </a:gs>
              <a:gs pos="81000">
                <a:schemeClr val="bg1"/>
              </a:gs>
              <a:gs pos="100000">
                <a:schemeClr val="accent1">
                  <a:lumMod val="30000"/>
                  <a:lumOff val="70000"/>
                </a:schemeClr>
              </a:gs>
            </a:gsLst>
            <a:lin ang="16200000" scaled="1"/>
            <a:tileRect/>
          </a:gra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b="1" dirty="0">
              <a:solidFill>
                <a:srgbClr val="000000"/>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
        <p:nvSpPr>
          <p:cNvPr id="9" name="Pentagone 8"/>
          <p:cNvSpPr/>
          <p:nvPr userDrawn="1"/>
        </p:nvSpPr>
        <p:spPr>
          <a:xfrm>
            <a:off x="527381" y="6453336"/>
            <a:ext cx="2832315" cy="288032"/>
          </a:xfrm>
          <a:prstGeom prst="homePlate">
            <a:avLst/>
          </a:prstGeom>
          <a:solidFill>
            <a:schemeClr val="bg1"/>
          </a:soli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400" dirty="0">
                <a:solidFill>
                  <a:srgbClr val="000000"/>
                </a:solidFill>
              </a:rPr>
              <a:t>Dr. Guezouli L. – Cours des IHM</a:t>
            </a:r>
          </a:p>
        </p:txBody>
      </p:sp>
      <p:sp>
        <p:nvSpPr>
          <p:cNvPr id="10" name="Pentagone 9"/>
          <p:cNvSpPr/>
          <p:nvPr userDrawn="1"/>
        </p:nvSpPr>
        <p:spPr>
          <a:xfrm flipH="1">
            <a:off x="10800523" y="6453336"/>
            <a:ext cx="864000" cy="288032"/>
          </a:xfrm>
          <a:prstGeom prst="homePlate">
            <a:avLst/>
          </a:prstGeom>
          <a:solidFill>
            <a:schemeClr val="bg1"/>
          </a:soli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eaLnBrk="0" fontAlgn="base" hangingPunct="0">
              <a:spcBef>
                <a:spcPct val="0"/>
              </a:spcBef>
              <a:spcAft>
                <a:spcPct val="0"/>
              </a:spcAft>
            </a:pPr>
            <a:fld id="{090E26ED-B2F5-4811-9455-0442D5628303}" type="slidenum">
              <a:rPr kumimoji="1" lang="fr-FR" sz="1400" kern="1200" smtClean="0">
                <a:solidFill>
                  <a:srgbClr val="000000"/>
                </a:solidFill>
                <a:latin typeface="+mn-lt"/>
                <a:ea typeface="+mn-ea"/>
                <a:cs typeface="+mn-cs"/>
              </a:rPr>
              <a:pPr algn="r" rtl="0" eaLnBrk="0" fontAlgn="base" hangingPunct="0">
                <a:spcBef>
                  <a:spcPct val="0"/>
                </a:spcBef>
                <a:spcAft>
                  <a:spcPct val="0"/>
                </a:spcAft>
              </a:pPr>
              <a:t>‹N°›</a:t>
            </a:fld>
            <a:endParaRPr kumimoji="1" lang="fr-FR" sz="1400" kern="1200" dirty="0">
              <a:solidFill>
                <a:srgbClr val="000000"/>
              </a:solidFill>
              <a:latin typeface="+mn-lt"/>
              <a:ea typeface="+mn-ea"/>
              <a:cs typeface="+mn-cs"/>
            </a:endParaRPr>
          </a:p>
        </p:txBody>
      </p:sp>
      <p:sp>
        <p:nvSpPr>
          <p:cNvPr id="2" name="ZoneTexte 1">
            <a:extLst>
              <a:ext uri="{FF2B5EF4-FFF2-40B4-BE49-F238E27FC236}">
                <a16:creationId xmlns:a16="http://schemas.microsoft.com/office/drawing/2014/main" id="{DAB6E111-01A3-4489-97B2-82A78DEE0709}"/>
              </a:ext>
            </a:extLst>
          </p:cNvPr>
          <p:cNvSpPr txBox="1"/>
          <p:nvPr userDrawn="1"/>
        </p:nvSpPr>
        <p:spPr>
          <a:xfrm>
            <a:off x="6213331" y="6531825"/>
            <a:ext cx="1178813" cy="338554"/>
          </a:xfrm>
          <a:prstGeom prst="rect">
            <a:avLst/>
          </a:prstGeom>
          <a:noFill/>
        </p:spPr>
        <p:txBody>
          <a:bodyPr wrap="square" rtlCol="0">
            <a:spAutoFit/>
          </a:bodyPr>
          <a:lstStyle/>
          <a:p>
            <a:r>
              <a:rPr lang="fr-FR" sz="1600" b="0" dirty="0"/>
              <a:t>2020-2021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2" r:id="rId12"/>
  </p:sldLayoutIdLst>
  <p:hf hdr="0" ftr="0" dt="0"/>
  <p:txStyles>
    <p:title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p:titleStyle>
    <p:bodyStyle>
      <a:lvl1pPr marL="342900" indent="-342900" algn="l" rtl="0" eaLnBrk="1" fontAlgn="base" hangingPunct="1">
        <a:spcBef>
          <a:spcPct val="20000"/>
        </a:spcBef>
        <a:spcAft>
          <a:spcPct val="0"/>
        </a:spcAft>
        <a:buChar char="•"/>
        <a:defRPr sz="2400">
          <a:solidFill>
            <a:srgbClr val="000000"/>
          </a:solidFill>
          <a:latin typeface="+mn-lt"/>
          <a:ea typeface="+mn-ea"/>
          <a:cs typeface="+mn-cs"/>
        </a:defRPr>
      </a:lvl1pPr>
      <a:lvl2pPr marL="742950" indent="-285750" algn="l" rtl="0" eaLnBrk="1" fontAlgn="base" hangingPunct="1">
        <a:spcBef>
          <a:spcPct val="20000"/>
        </a:spcBef>
        <a:spcAft>
          <a:spcPct val="0"/>
        </a:spcAft>
        <a:buChar char="–"/>
        <a:defRPr sz="2200">
          <a:solidFill>
            <a:srgbClr val="000000"/>
          </a:solidFill>
          <a:latin typeface="+mn-lt"/>
        </a:defRPr>
      </a:lvl2pPr>
      <a:lvl3pPr marL="1143000" indent="-228600" algn="l" rtl="0" eaLnBrk="1" fontAlgn="base" hangingPunct="1">
        <a:spcBef>
          <a:spcPct val="20000"/>
        </a:spcBef>
        <a:spcAft>
          <a:spcPct val="0"/>
        </a:spcAft>
        <a:buChar char="•"/>
        <a:defRPr sz="2000">
          <a:solidFill>
            <a:srgbClr val="000000"/>
          </a:solidFill>
          <a:latin typeface="+mn-lt"/>
        </a:defRPr>
      </a:lvl3pPr>
      <a:lvl4pPr marL="1600200" indent="-228600" algn="l" rtl="0" eaLnBrk="1" fontAlgn="base" hangingPunct="1">
        <a:spcBef>
          <a:spcPct val="20000"/>
        </a:spcBef>
        <a:spcAft>
          <a:spcPct val="0"/>
        </a:spcAft>
        <a:buChar char="–"/>
        <a:defRPr>
          <a:solidFill>
            <a:srgbClr val="000000"/>
          </a:solidFill>
          <a:latin typeface="+mn-lt"/>
        </a:defRPr>
      </a:lvl4pPr>
      <a:lvl5pPr marL="2057400" indent="-228600" algn="l" rtl="0" eaLnBrk="1" fontAlgn="base" hangingPunct="1">
        <a:spcBef>
          <a:spcPct val="20000"/>
        </a:spcBef>
        <a:spcAft>
          <a:spcPct val="0"/>
        </a:spcAft>
        <a:buChar char="•"/>
        <a:defRPr>
          <a:solidFill>
            <a:srgbClr val="000000"/>
          </a:solidFill>
          <a:latin typeface="+mn-lt"/>
        </a:defRPr>
      </a:lvl5pPr>
      <a:lvl6pPr marL="2514600" indent="-228600" algn="l" rtl="0" eaLnBrk="1" fontAlgn="base" hangingPunct="1">
        <a:spcBef>
          <a:spcPct val="20000"/>
        </a:spcBef>
        <a:spcAft>
          <a:spcPct val="0"/>
        </a:spcAft>
        <a:buChar char="•"/>
        <a:defRPr>
          <a:solidFill>
            <a:srgbClr val="000000"/>
          </a:solidFill>
          <a:latin typeface="+mn-lt"/>
        </a:defRPr>
      </a:lvl6pPr>
      <a:lvl7pPr marL="2971800" indent="-228600" algn="l" rtl="0" eaLnBrk="1" fontAlgn="base" hangingPunct="1">
        <a:spcBef>
          <a:spcPct val="20000"/>
        </a:spcBef>
        <a:spcAft>
          <a:spcPct val="0"/>
        </a:spcAft>
        <a:buChar char="•"/>
        <a:defRPr>
          <a:solidFill>
            <a:srgbClr val="000000"/>
          </a:solidFill>
          <a:latin typeface="+mn-lt"/>
        </a:defRPr>
      </a:lvl7pPr>
      <a:lvl8pPr marL="3429000" indent="-228600" algn="l" rtl="0" eaLnBrk="1" fontAlgn="base" hangingPunct="1">
        <a:spcBef>
          <a:spcPct val="20000"/>
        </a:spcBef>
        <a:spcAft>
          <a:spcPct val="0"/>
        </a:spcAft>
        <a:buChar char="•"/>
        <a:defRPr>
          <a:solidFill>
            <a:srgbClr val="000000"/>
          </a:solidFill>
          <a:latin typeface="+mn-lt"/>
        </a:defRPr>
      </a:lvl8pPr>
      <a:lvl9pPr marL="3886200" indent="-228600" algn="l" rtl="0" eaLnBrk="1" fontAlgn="base" hangingPunct="1">
        <a:spcBef>
          <a:spcPct val="20000"/>
        </a:spcBef>
        <a:spcAft>
          <a:spcPct val="0"/>
        </a:spcAft>
        <a:buChar char="•"/>
        <a:defRPr>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20FBAB83-9366-4D94-9651-094D4649C99F}"/>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11352583" y="0"/>
            <a:ext cx="744797"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gner et arrondir un rectangle à un seul coin 7">
            <a:extLst>
              <a:ext uri="{FF2B5EF4-FFF2-40B4-BE49-F238E27FC236}">
                <a16:creationId xmlns:a16="http://schemas.microsoft.com/office/drawing/2014/main" id="{D7466C85-C2AC-4FCA-8903-70C46F93D972}"/>
              </a:ext>
            </a:extLst>
          </p:cNvPr>
          <p:cNvSpPr/>
          <p:nvPr userDrawn="1"/>
        </p:nvSpPr>
        <p:spPr>
          <a:xfrm>
            <a:off x="239350" y="260648"/>
            <a:ext cx="11713301" cy="6336704"/>
          </a:xfrm>
          <a:prstGeom prst="snipRoundRect">
            <a:avLst>
              <a:gd name="adj1" fmla="val 11067"/>
              <a:gd name="adj2" fmla="val 14513"/>
            </a:avLst>
          </a:prstGeom>
          <a:gradFill flip="none" rotWithShape="1">
            <a:gsLst>
              <a:gs pos="0">
                <a:schemeClr val="bg1"/>
              </a:gs>
              <a:gs pos="81000">
                <a:schemeClr val="bg1"/>
              </a:gs>
              <a:gs pos="100000">
                <a:schemeClr val="accent1">
                  <a:lumMod val="30000"/>
                  <a:lumOff val="70000"/>
                </a:schemeClr>
              </a:gs>
            </a:gsLst>
            <a:lin ang="16200000" scaled="1"/>
            <a:tileRect/>
          </a:gra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4400" b="1" dirty="0">
              <a:solidFill>
                <a:srgbClr val="000000"/>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
        <p:nvSpPr>
          <p:cNvPr id="13" name="Pentagone 8">
            <a:extLst>
              <a:ext uri="{FF2B5EF4-FFF2-40B4-BE49-F238E27FC236}">
                <a16:creationId xmlns:a16="http://schemas.microsoft.com/office/drawing/2014/main" id="{94F59206-FF86-4D25-8E22-17D718F5268F}"/>
              </a:ext>
            </a:extLst>
          </p:cNvPr>
          <p:cNvSpPr/>
          <p:nvPr userDrawn="1"/>
        </p:nvSpPr>
        <p:spPr>
          <a:xfrm>
            <a:off x="527381" y="6453336"/>
            <a:ext cx="2832315" cy="288032"/>
          </a:xfrm>
          <a:prstGeom prst="homePlate">
            <a:avLst/>
          </a:prstGeom>
          <a:solidFill>
            <a:schemeClr val="bg1"/>
          </a:soli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400" dirty="0">
                <a:solidFill>
                  <a:srgbClr val="000000"/>
                </a:solidFill>
              </a:rPr>
              <a:t>Dr. Guezouli L. – Cours des IHM</a:t>
            </a:r>
          </a:p>
        </p:txBody>
      </p:sp>
      <p:sp>
        <p:nvSpPr>
          <p:cNvPr id="14" name="Pentagone 9">
            <a:extLst>
              <a:ext uri="{FF2B5EF4-FFF2-40B4-BE49-F238E27FC236}">
                <a16:creationId xmlns:a16="http://schemas.microsoft.com/office/drawing/2014/main" id="{5B7ED32C-195B-446F-B43F-AF7F76757EEE}"/>
              </a:ext>
            </a:extLst>
          </p:cNvPr>
          <p:cNvSpPr/>
          <p:nvPr userDrawn="1"/>
        </p:nvSpPr>
        <p:spPr>
          <a:xfrm flipH="1">
            <a:off x="10800523" y="6453336"/>
            <a:ext cx="864000" cy="288032"/>
          </a:xfrm>
          <a:prstGeom prst="homePlate">
            <a:avLst/>
          </a:prstGeom>
          <a:solidFill>
            <a:schemeClr val="bg1"/>
          </a:soli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eaLnBrk="0" fontAlgn="base" hangingPunct="0">
              <a:spcBef>
                <a:spcPct val="0"/>
              </a:spcBef>
              <a:spcAft>
                <a:spcPct val="0"/>
              </a:spcAft>
            </a:pPr>
            <a:fld id="{090E26ED-B2F5-4811-9455-0442D5628303}" type="slidenum">
              <a:rPr kumimoji="1" lang="fr-FR" sz="1400" kern="1200" smtClean="0">
                <a:solidFill>
                  <a:srgbClr val="000000"/>
                </a:solidFill>
                <a:latin typeface="+mn-lt"/>
                <a:ea typeface="+mn-ea"/>
                <a:cs typeface="+mn-cs"/>
              </a:rPr>
              <a:pPr algn="r" rtl="0" eaLnBrk="0" fontAlgn="base" hangingPunct="0">
                <a:spcBef>
                  <a:spcPct val="0"/>
                </a:spcBef>
                <a:spcAft>
                  <a:spcPct val="0"/>
                </a:spcAft>
              </a:pPr>
              <a:t>‹N°›</a:t>
            </a:fld>
            <a:endParaRPr kumimoji="1" lang="fr-FR" sz="1400" kern="1200" dirty="0">
              <a:solidFill>
                <a:srgbClr val="000000"/>
              </a:solidFill>
              <a:latin typeface="+mn-lt"/>
              <a:ea typeface="+mn-ea"/>
              <a:cs typeface="+mn-cs"/>
            </a:endParaRPr>
          </a:p>
        </p:txBody>
      </p:sp>
      <p:sp>
        <p:nvSpPr>
          <p:cNvPr id="15" name="ZoneTexte 14">
            <a:extLst>
              <a:ext uri="{FF2B5EF4-FFF2-40B4-BE49-F238E27FC236}">
                <a16:creationId xmlns:a16="http://schemas.microsoft.com/office/drawing/2014/main" id="{F246E1B0-DBED-4E69-A1F0-A2ADF02B073F}"/>
              </a:ext>
            </a:extLst>
          </p:cNvPr>
          <p:cNvSpPr txBox="1"/>
          <p:nvPr userDrawn="1"/>
        </p:nvSpPr>
        <p:spPr>
          <a:xfrm>
            <a:off x="6213331" y="6531825"/>
            <a:ext cx="1178813" cy="338554"/>
          </a:xfrm>
          <a:prstGeom prst="rect">
            <a:avLst/>
          </a:prstGeom>
          <a:noFill/>
        </p:spPr>
        <p:txBody>
          <a:bodyPr wrap="square" rtlCol="0">
            <a:spAutoFit/>
          </a:bodyPr>
          <a:lstStyle/>
          <a:p>
            <a:r>
              <a:rPr lang="fr-FR" sz="1600" b="0" dirty="0"/>
              <a:t>2020-2021</a:t>
            </a:r>
          </a:p>
        </p:txBody>
      </p:sp>
    </p:spTree>
    <p:extLst>
      <p:ext uri="{BB962C8B-B14F-4D97-AF65-F5344CB8AC3E}">
        <p14:creationId xmlns:p14="http://schemas.microsoft.com/office/powerpoint/2010/main" val="4064751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5.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8.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9.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0.xml"/><Relationship Id="rId1" Type="http://schemas.openxmlformats.org/officeDocument/2006/relationships/slideLayout" Target="../slideLayouts/slideLayout25.xml"/></Relationships>
</file>

<file path=ppt/slides/_rels/slide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2.xml"/><Relationship Id="rId1" Type="http://schemas.openxmlformats.org/officeDocument/2006/relationships/slideLayout" Target="../slideLayouts/slideLayout2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6.xml"/><Relationship Id="rId1" Type="http://schemas.openxmlformats.org/officeDocument/2006/relationships/slideLayout" Target="../slideLayouts/slideLayout2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8.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5.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6.xml"/><Relationship Id="rId1" Type="http://schemas.openxmlformats.org/officeDocument/2006/relationships/slideLayout" Target="../slideLayouts/slideLayout25.xml"/></Relationships>
</file>

<file path=ppt/slides/_rels/slide7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7.xml"/><Relationship Id="rId1" Type="http://schemas.openxmlformats.org/officeDocument/2006/relationships/slideLayout" Target="../slideLayouts/slideLayout25.xml"/></Relationships>
</file>

<file path=ppt/slides/_rels/slide7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8.xml"/><Relationship Id="rId1" Type="http://schemas.openxmlformats.org/officeDocument/2006/relationships/slideLayout" Target="../slideLayouts/slideLayout25.xml"/></Relationships>
</file>

<file path=ppt/slides/_rels/slide7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9.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0.xml"/><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1.xml"/><Relationship Id="rId1" Type="http://schemas.openxmlformats.org/officeDocument/2006/relationships/slideLayout" Target="../slideLayouts/slideLayout25.xml"/></Relationships>
</file>

<file path=ppt/slides/_rels/slide8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2.xml"/><Relationship Id="rId1" Type="http://schemas.openxmlformats.org/officeDocument/2006/relationships/slideLayout" Target="../slideLayouts/slideLayout25.xml"/></Relationships>
</file>

<file path=ppt/slides/_rels/slide8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58F1E6E-6B1B-4117-B7DD-AB84776D0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7177" y="-841066"/>
            <a:ext cx="5237647" cy="7527137"/>
          </a:xfrm>
          <a:prstGeom prst="rect">
            <a:avLst/>
          </a:prstGeom>
        </p:spPr>
      </p:pic>
      <p:sp>
        <p:nvSpPr>
          <p:cNvPr id="14" name="Rectangle 3">
            <a:extLst>
              <a:ext uri="{FF2B5EF4-FFF2-40B4-BE49-F238E27FC236}">
                <a16:creationId xmlns:a16="http://schemas.microsoft.com/office/drawing/2014/main" id="{4DA383CD-7A37-446C-908B-E503C232B2C0}"/>
              </a:ext>
            </a:extLst>
          </p:cNvPr>
          <p:cNvSpPr txBox="1">
            <a:spLocks noChangeArrowheads="1"/>
          </p:cNvSpPr>
          <p:nvPr/>
        </p:nvSpPr>
        <p:spPr>
          <a:xfrm>
            <a:off x="1811524" y="2132856"/>
            <a:ext cx="8568952" cy="1872208"/>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4000" dirty="0">
                <a:solidFill>
                  <a:schemeClr val="accent1">
                    <a:lumMod val="75000"/>
                  </a:schemeClr>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Cours</a:t>
            </a:r>
          </a:p>
          <a:p>
            <a:pPr algn="ctr"/>
            <a:r>
              <a:rPr lang="fr-FR" sz="4000" dirty="0">
                <a:solidFill>
                  <a:schemeClr val="accent1">
                    <a:lumMod val="75000"/>
                  </a:schemeClr>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Interface Homme Machine</a:t>
            </a:r>
          </a:p>
        </p:txBody>
      </p:sp>
      <p:sp>
        <p:nvSpPr>
          <p:cNvPr id="15" name="Rectangle 3">
            <a:extLst>
              <a:ext uri="{FF2B5EF4-FFF2-40B4-BE49-F238E27FC236}">
                <a16:creationId xmlns:a16="http://schemas.microsoft.com/office/drawing/2014/main" id="{82D0F752-7A86-4A1C-ADA9-54FE90F11D18}"/>
              </a:ext>
            </a:extLst>
          </p:cNvPr>
          <p:cNvSpPr txBox="1">
            <a:spLocks noChangeArrowheads="1"/>
          </p:cNvSpPr>
          <p:nvPr/>
        </p:nvSpPr>
        <p:spPr>
          <a:xfrm>
            <a:off x="1812339" y="3356992"/>
            <a:ext cx="8568952" cy="648072"/>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2400" b="0" dirty="0">
                <a:latin typeface="Lato Light" panose="020F0502020204030203" pitchFamily="34" charset="0"/>
                <a:ea typeface="Lato Light" panose="020F0502020204030203" pitchFamily="34" charset="0"/>
                <a:cs typeface="Lato Light" panose="020F0502020204030203" pitchFamily="34" charset="0"/>
              </a:rPr>
              <a:t>Pour les étudiant Licence 3 - ISIL</a:t>
            </a:r>
          </a:p>
        </p:txBody>
      </p:sp>
      <p:sp>
        <p:nvSpPr>
          <p:cNvPr id="7" name="Rectangle 3">
            <a:extLst>
              <a:ext uri="{FF2B5EF4-FFF2-40B4-BE49-F238E27FC236}">
                <a16:creationId xmlns:a16="http://schemas.microsoft.com/office/drawing/2014/main" id="{073A6741-CF11-42DD-8D8B-1981FB009F77}"/>
              </a:ext>
            </a:extLst>
          </p:cNvPr>
          <p:cNvSpPr txBox="1">
            <a:spLocks noChangeArrowheads="1"/>
          </p:cNvSpPr>
          <p:nvPr/>
        </p:nvSpPr>
        <p:spPr>
          <a:xfrm>
            <a:off x="1811524" y="4365104"/>
            <a:ext cx="8568952" cy="1152128"/>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36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Chapitre 4: Méthodes et modèles de conception des IHM</a:t>
            </a:r>
          </a:p>
        </p:txBody>
      </p:sp>
    </p:spTree>
    <p:extLst>
      <p:ext uri="{BB962C8B-B14F-4D97-AF65-F5344CB8AC3E}">
        <p14:creationId xmlns:p14="http://schemas.microsoft.com/office/powerpoint/2010/main" val="347320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en V</a:t>
            </a:r>
          </a:p>
        </p:txBody>
      </p:sp>
      <p:sp>
        <p:nvSpPr>
          <p:cNvPr id="4" name="Rectangle 2">
            <a:extLst>
              <a:ext uri="{FF2B5EF4-FFF2-40B4-BE49-F238E27FC236}">
                <a16:creationId xmlns:a16="http://schemas.microsoft.com/office/drawing/2014/main" id="{981A51C0-DA91-4464-8D03-0927EC4DA6ED}"/>
              </a:ext>
            </a:extLst>
          </p:cNvPr>
          <p:cNvSpPr txBox="1">
            <a:spLocks noChangeArrowheads="1"/>
          </p:cNvSpPr>
          <p:nvPr/>
        </p:nvSpPr>
        <p:spPr>
          <a:xfrm>
            <a:off x="1955540" y="2204864"/>
            <a:ext cx="8280920" cy="3024336"/>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400" dirty="0">
                <a:latin typeface="Calibri" panose="020F0502020204030204" pitchFamily="34" charset="0"/>
                <a:ea typeface="CMU Serif" pitchFamily="2" charset="0"/>
                <a:cs typeface="Calibri" panose="020F0502020204030204" pitchFamily="34" charset="0"/>
              </a:rPr>
              <a:t>Caractéristiques du modèle</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Dans chaque étape de la phase descendante doit être prévus le plan, les moyens et les méthodes permettant d'évaluer et de valider l'étape</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Le souci de prévoir le plus en amont possible l'évaluation du système, et ceci précisément vis-à-vis de chaque phase, constitue un point fort indéniable du modèle en V.</a:t>
            </a:r>
          </a:p>
        </p:txBody>
      </p:sp>
    </p:spTree>
    <p:extLst>
      <p:ext uri="{BB962C8B-B14F-4D97-AF65-F5344CB8AC3E}">
        <p14:creationId xmlns:p14="http://schemas.microsoft.com/office/powerpoint/2010/main" val="590631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en V</a:t>
            </a:r>
          </a:p>
        </p:txBody>
      </p:sp>
      <p:sp>
        <p:nvSpPr>
          <p:cNvPr id="4" name="Rectangle 2">
            <a:extLst>
              <a:ext uri="{FF2B5EF4-FFF2-40B4-BE49-F238E27FC236}">
                <a16:creationId xmlns:a16="http://schemas.microsoft.com/office/drawing/2014/main" id="{981A51C0-DA91-4464-8D03-0927EC4DA6ED}"/>
              </a:ext>
            </a:extLst>
          </p:cNvPr>
          <p:cNvSpPr txBox="1">
            <a:spLocks noChangeArrowheads="1"/>
          </p:cNvSpPr>
          <p:nvPr/>
        </p:nvSpPr>
        <p:spPr>
          <a:xfrm>
            <a:off x="1955540" y="2420888"/>
            <a:ext cx="8280920" cy="2736304"/>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400" dirty="0">
                <a:latin typeface="Calibri" panose="020F0502020204030204" pitchFamily="34" charset="0"/>
                <a:ea typeface="CMU Serif" pitchFamily="2" charset="0"/>
                <a:cs typeface="Calibri" panose="020F0502020204030204" pitchFamily="34" charset="0"/>
              </a:rPr>
              <a:t>Critiques du modèle</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L'analyse et la modélisation des utilisateurs et des tâches humaines ne sont pas positionnées.</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En raison de l'importance accordée à l'évaluation dans ce modèle, l'utilisateur peut et doit jouer un rôle plus déterminant que dans le modèle cascade.</a:t>
            </a:r>
          </a:p>
        </p:txBody>
      </p:sp>
    </p:spTree>
    <p:extLst>
      <p:ext uri="{BB962C8B-B14F-4D97-AF65-F5344CB8AC3E}">
        <p14:creationId xmlns:p14="http://schemas.microsoft.com/office/powerpoint/2010/main" val="2241638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spirale</a:t>
            </a:r>
          </a:p>
        </p:txBody>
      </p:sp>
      <p:sp>
        <p:nvSpPr>
          <p:cNvPr id="4" name="Rectangle 2">
            <a:extLst>
              <a:ext uri="{FF2B5EF4-FFF2-40B4-BE49-F238E27FC236}">
                <a16:creationId xmlns:a16="http://schemas.microsoft.com/office/drawing/2014/main" id="{981A51C0-DA91-4464-8D03-0927EC4DA6ED}"/>
              </a:ext>
            </a:extLst>
          </p:cNvPr>
          <p:cNvSpPr txBox="1">
            <a:spLocks noChangeArrowheads="1"/>
          </p:cNvSpPr>
          <p:nvPr/>
        </p:nvSpPr>
        <p:spPr>
          <a:xfrm>
            <a:off x="1559497" y="1484784"/>
            <a:ext cx="4536504" cy="466725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400" dirty="0">
                <a:latin typeface="Calibri" panose="020F0502020204030204" pitchFamily="34" charset="0"/>
                <a:ea typeface="CMU Serif" pitchFamily="2" charset="0"/>
                <a:cs typeface="Calibri" panose="020F0502020204030204" pitchFamily="34" charset="0"/>
              </a:rPr>
              <a:t>Présentation du modèle</a:t>
            </a:r>
            <a:endParaRPr lang="fr-FR" sz="2400" b="0" dirty="0">
              <a:latin typeface="Calibri" panose="020F0502020204030204" pitchFamily="34" charset="0"/>
              <a:ea typeface="CMU Serif" pitchFamily="2" charset="0"/>
              <a:cs typeface="Calibri" panose="020F0502020204030204" pitchFamily="34" charset="0"/>
            </a:endParaRP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ea typeface="CMU Serif" pitchFamily="2" charset="0"/>
                <a:cs typeface="Calibri" panose="020F0502020204030204" pitchFamily="34" charset="0"/>
              </a:rPr>
              <a:t>Contrairement aux deux premiers modèles, ce modèle est axé sur l'analyse du risque, alors que les modèles précédents sont guidés par la rédaction de documents dont la validation constituent le critère déterminant pour passer d'une étape à une autre.</a:t>
            </a:r>
            <a:endParaRPr lang="fr-FR" sz="2400" b="0" dirty="0">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F5D9947F-88C0-4EB4-B2A6-16BADAE856D5}"/>
              </a:ext>
            </a:extLst>
          </p:cNvPr>
          <p:cNvPicPr>
            <a:picLocks noChangeAspect="1"/>
          </p:cNvPicPr>
          <p:nvPr/>
        </p:nvPicPr>
        <p:blipFill>
          <a:blip r:embed="rId3"/>
          <a:stretch>
            <a:fillRect/>
          </a:stretch>
        </p:blipFill>
        <p:spPr>
          <a:xfrm>
            <a:off x="6456040" y="1656234"/>
            <a:ext cx="5010150" cy="4324350"/>
          </a:xfrm>
          <a:prstGeom prst="rect">
            <a:avLst/>
          </a:prstGeom>
        </p:spPr>
      </p:pic>
    </p:spTree>
    <p:extLst>
      <p:ext uri="{BB962C8B-B14F-4D97-AF65-F5344CB8AC3E}">
        <p14:creationId xmlns:p14="http://schemas.microsoft.com/office/powerpoint/2010/main" val="214719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spirale</a:t>
            </a:r>
          </a:p>
        </p:txBody>
      </p:sp>
      <p:sp>
        <p:nvSpPr>
          <p:cNvPr id="4" name="Rectangle 2">
            <a:extLst>
              <a:ext uri="{FF2B5EF4-FFF2-40B4-BE49-F238E27FC236}">
                <a16:creationId xmlns:a16="http://schemas.microsoft.com/office/drawing/2014/main" id="{981A51C0-DA91-4464-8D03-0927EC4DA6ED}"/>
              </a:ext>
            </a:extLst>
          </p:cNvPr>
          <p:cNvSpPr txBox="1">
            <a:spLocks noChangeArrowheads="1"/>
          </p:cNvSpPr>
          <p:nvPr/>
        </p:nvSpPr>
        <p:spPr>
          <a:xfrm>
            <a:off x="1955540" y="1700808"/>
            <a:ext cx="8280920" cy="432048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400" dirty="0">
                <a:latin typeface="Calibri" panose="020F0502020204030204" pitchFamily="34" charset="0"/>
                <a:ea typeface="CMU Serif" pitchFamily="2" charset="0"/>
                <a:cs typeface="Calibri" panose="020F0502020204030204" pitchFamily="34" charset="0"/>
              </a:rPr>
              <a:t>Caractéristiques du modèle</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Le modèle reprend les points suivants : objectifs, contraintes, alternatives, risques, méthodes de résolution du risque, résultats de la résolution du risque, plan pour la phase suivante, engagement (humain, matériel, logiciel, financier…).</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Les </a:t>
            </a:r>
            <a:r>
              <a:rPr lang="fr-FR" sz="2400" b="0" u="sng" dirty="0">
                <a:latin typeface="Calibri" panose="020F0502020204030204" pitchFamily="34" charset="0"/>
                <a:cs typeface="Calibri" panose="020F0502020204030204" pitchFamily="34" charset="0"/>
              </a:rPr>
              <a:t>besoins</a:t>
            </a:r>
            <a:r>
              <a:rPr lang="fr-FR" sz="2400" b="0" dirty="0">
                <a:latin typeface="Calibri" panose="020F0502020204030204" pitchFamily="34" charset="0"/>
                <a:cs typeface="Calibri" panose="020F0502020204030204" pitchFamily="34" charset="0"/>
              </a:rPr>
              <a:t> sont formulés progressivement, et les différents risques rencontrés sont résolus au fur et à mesure. Ce n'est qu'une fois les risques stabilisés que l'on procède à une étape plus fine, ce qui a pour effet de retarder l'élaboration détaillée d'éléments logiciels de moindre risque tant que les éléments à hauts risques n'ont pas été résolus.</a:t>
            </a:r>
          </a:p>
        </p:txBody>
      </p:sp>
    </p:spTree>
    <p:extLst>
      <p:ext uri="{BB962C8B-B14F-4D97-AF65-F5344CB8AC3E}">
        <p14:creationId xmlns:p14="http://schemas.microsoft.com/office/powerpoint/2010/main" val="278705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spirale</a:t>
            </a:r>
          </a:p>
        </p:txBody>
      </p:sp>
      <p:sp>
        <p:nvSpPr>
          <p:cNvPr id="4" name="Rectangle 2">
            <a:extLst>
              <a:ext uri="{FF2B5EF4-FFF2-40B4-BE49-F238E27FC236}">
                <a16:creationId xmlns:a16="http://schemas.microsoft.com/office/drawing/2014/main" id="{981A51C0-DA91-4464-8D03-0927EC4DA6ED}"/>
              </a:ext>
            </a:extLst>
          </p:cNvPr>
          <p:cNvSpPr txBox="1">
            <a:spLocks noChangeArrowheads="1"/>
          </p:cNvSpPr>
          <p:nvPr/>
        </p:nvSpPr>
        <p:spPr>
          <a:xfrm>
            <a:off x="1955540" y="2420888"/>
            <a:ext cx="8280920" cy="2736304"/>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400" dirty="0">
                <a:latin typeface="Calibri" panose="020F0502020204030204" pitchFamily="34" charset="0"/>
                <a:ea typeface="CMU Serif" pitchFamily="2" charset="0"/>
                <a:cs typeface="Calibri" panose="020F0502020204030204" pitchFamily="34" charset="0"/>
              </a:rPr>
              <a:t>Critiques du modèle</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Les interfaces ne sont pas citées, et l'analyse et la modélisation des utilisateurs et des tâches humaines ne sont pas préconisées et sont laissées à l'appréciation des concepteurs.</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sym typeface="Wingdings" panose="05000000000000000000" pitchFamily="2" charset="2"/>
              </a:rPr>
              <a:t> </a:t>
            </a:r>
            <a:r>
              <a:rPr lang="fr-FR" sz="2400" b="0" dirty="0">
                <a:latin typeface="Calibri" panose="020F0502020204030204" pitchFamily="34" charset="0"/>
                <a:cs typeface="Calibri" panose="020F0502020204030204" pitchFamily="34" charset="0"/>
              </a:rPr>
              <a:t>Il est maintenant utile de préciser le degré et le moment d'implication de l'utilisateur.</a:t>
            </a:r>
          </a:p>
        </p:txBody>
      </p:sp>
    </p:spTree>
    <p:extLst>
      <p:ext uri="{BB962C8B-B14F-4D97-AF65-F5344CB8AC3E}">
        <p14:creationId xmlns:p14="http://schemas.microsoft.com/office/powerpoint/2010/main" val="3715490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415480" y="260648"/>
            <a:ext cx="9361040"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Etude du degré et du moment d'implication de l'utilisateur dans les méthodes de conception</a:t>
            </a:r>
          </a:p>
        </p:txBody>
      </p:sp>
      <p:sp>
        <p:nvSpPr>
          <p:cNvPr id="6" name="Rectangle 2">
            <a:extLst>
              <a:ext uri="{FF2B5EF4-FFF2-40B4-BE49-F238E27FC236}">
                <a16:creationId xmlns:a16="http://schemas.microsoft.com/office/drawing/2014/main" id="{8798566C-D627-4765-933F-7A169338A7C5}"/>
              </a:ext>
            </a:extLst>
          </p:cNvPr>
          <p:cNvSpPr txBox="1">
            <a:spLocks noChangeArrowheads="1"/>
          </p:cNvSpPr>
          <p:nvPr/>
        </p:nvSpPr>
        <p:spPr>
          <a:xfrm>
            <a:off x="1875751" y="4149080"/>
            <a:ext cx="8280920" cy="252028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0"/>
              </a:spcAft>
            </a:pPr>
            <a:r>
              <a:rPr lang="fr-FR" sz="2400" dirty="0">
                <a:latin typeface="Calibri" panose="020F0502020204030204" pitchFamily="34" charset="0"/>
                <a:ea typeface="CMU Serif" pitchFamily="2" charset="0"/>
                <a:cs typeface="Calibri" panose="020F0502020204030204" pitchFamily="34" charset="0"/>
              </a:rPr>
              <a:t>Critiques des méthodes de développement</a:t>
            </a:r>
          </a:p>
          <a:p>
            <a:pPr marL="342900" indent="-342900" algn="just">
              <a:spcBef>
                <a:spcPts val="0"/>
              </a:spcBef>
              <a:spcAft>
                <a:spcPts val="600"/>
              </a:spcAft>
              <a:buFont typeface="Arial" panose="020B0604020202020204" pitchFamily="34" charset="0"/>
              <a:buChar char="•"/>
            </a:pPr>
            <a:r>
              <a:rPr lang="fr-FR" sz="2000" b="0" dirty="0">
                <a:latin typeface="Calibri" panose="020F0502020204030204" pitchFamily="34" charset="0"/>
                <a:cs typeface="Calibri" panose="020F0502020204030204" pitchFamily="34" charset="0"/>
              </a:rPr>
              <a:t>Le modèle spirale n'est utilisé que dans les méthodes orientées objets, et on ne trouve pas trace du modèle en V.</a:t>
            </a:r>
          </a:p>
          <a:p>
            <a:pPr marL="342900" indent="-342900" algn="just">
              <a:spcBef>
                <a:spcPts val="0"/>
              </a:spcBef>
              <a:spcAft>
                <a:spcPts val="600"/>
              </a:spcAft>
              <a:buFont typeface="Arial" panose="020B0604020202020204" pitchFamily="34" charset="0"/>
              <a:buChar char="•"/>
            </a:pPr>
            <a:r>
              <a:rPr lang="fr-FR" sz="2000" b="0" dirty="0">
                <a:latin typeface="Calibri" panose="020F0502020204030204" pitchFamily="34" charset="0"/>
                <a:cs typeface="Calibri" panose="020F0502020204030204" pitchFamily="34" charset="0"/>
              </a:rPr>
              <a:t>Durant de nombreuses années, l'utilisateur se contentait d'intervenir lors de la livraison du produit et/ou lors de l'analyse des besoins. On s'aperçoit qu’aucune méthode actuelle ne le fait vraiment intervenir du début à la fin du projet. Il reste de manière générale peu impliqué.</a:t>
            </a:r>
          </a:p>
        </p:txBody>
      </p:sp>
      <p:pic>
        <p:nvPicPr>
          <p:cNvPr id="7" name="Image 6">
            <a:extLst>
              <a:ext uri="{FF2B5EF4-FFF2-40B4-BE49-F238E27FC236}">
                <a16:creationId xmlns:a16="http://schemas.microsoft.com/office/drawing/2014/main" id="{A3B777B3-08C2-4D9A-ACC6-38B3DDB77531}"/>
              </a:ext>
            </a:extLst>
          </p:cNvPr>
          <p:cNvPicPr>
            <a:picLocks noChangeAspect="1"/>
          </p:cNvPicPr>
          <p:nvPr/>
        </p:nvPicPr>
        <p:blipFill>
          <a:blip r:embed="rId3"/>
          <a:stretch>
            <a:fillRect/>
          </a:stretch>
        </p:blipFill>
        <p:spPr>
          <a:xfrm>
            <a:off x="1838325" y="1420738"/>
            <a:ext cx="8515350" cy="2800350"/>
          </a:xfrm>
          <a:prstGeom prst="rect">
            <a:avLst/>
          </a:prstGeom>
        </p:spPr>
      </p:pic>
    </p:spTree>
    <p:extLst>
      <p:ext uri="{BB962C8B-B14F-4D97-AF65-F5344CB8AC3E}">
        <p14:creationId xmlns:p14="http://schemas.microsoft.com/office/powerpoint/2010/main" val="295460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332656"/>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Constat sur les modèles et méthodes issus du génie logiciel</a:t>
            </a:r>
          </a:p>
        </p:txBody>
      </p:sp>
      <p:sp>
        <p:nvSpPr>
          <p:cNvPr id="4" name="Rectangle 2">
            <a:extLst>
              <a:ext uri="{FF2B5EF4-FFF2-40B4-BE49-F238E27FC236}">
                <a16:creationId xmlns:a16="http://schemas.microsoft.com/office/drawing/2014/main" id="{981A51C0-DA91-4464-8D03-0927EC4DA6ED}"/>
              </a:ext>
            </a:extLst>
          </p:cNvPr>
          <p:cNvSpPr txBox="1">
            <a:spLocks noChangeArrowheads="1"/>
          </p:cNvSpPr>
          <p:nvPr/>
        </p:nvSpPr>
        <p:spPr>
          <a:xfrm>
            <a:off x="1955540" y="1772816"/>
            <a:ext cx="8280920" cy="396044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ea typeface="CMU Serif" pitchFamily="2" charset="0"/>
                <a:cs typeface="Calibri" panose="020F0502020204030204" pitchFamily="34" charset="0"/>
              </a:rPr>
              <a:t>Les 3 modèles précédents sont à la base de nombreuses méthodes visant à faciliter la couverture de l'ensemble des étapes du cycle de vie du logiciel, en offrant un cadre de travail rigoureux et systématique.</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Des lacunes apparaissent si on s'intéresse de plus près à ces méthodes et modèles pour le développement d'applications fortement interactives.</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C'est pourquoi il est nécessaire de penser à des méthodes dédiées aux IHM.</a:t>
            </a:r>
          </a:p>
        </p:txBody>
      </p:sp>
    </p:spTree>
    <p:extLst>
      <p:ext uri="{BB962C8B-B14F-4D97-AF65-F5344CB8AC3E}">
        <p14:creationId xmlns:p14="http://schemas.microsoft.com/office/powerpoint/2010/main" val="174937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991544" y="1484438"/>
            <a:ext cx="8136904" cy="4536851"/>
          </a:xfrm>
          <a:prstGeom prst="rect">
            <a:avLst/>
          </a:prstGeom>
        </p:spPr>
        <p:txBody>
          <a:bodyPr>
            <a:noAutofit/>
          </a:bodyPr>
          <a:lstStyle/>
          <a:p>
            <a:pPr marL="0" indent="0">
              <a:buClr>
                <a:srgbClr val="FF0000"/>
              </a:buClr>
              <a:buSzPct val="120000"/>
              <a:buNone/>
            </a:pPr>
            <a:r>
              <a:rPr lang="fr-FR" sz="2400" dirty="0">
                <a:latin typeface="Calibri" pitchFamily="34" charset="0"/>
                <a:cs typeface="Calibri" pitchFamily="34" charset="0"/>
              </a:rPr>
              <a:t>Pourquoi utiliser des méthodes de conception spécifiques aux IHM ?</a:t>
            </a:r>
          </a:p>
          <a:p>
            <a:pPr marL="282575" indent="-282575">
              <a:buClr>
                <a:srgbClr val="FF0000"/>
              </a:buClr>
              <a:buSzPct val="120000"/>
            </a:pPr>
            <a:r>
              <a:rPr lang="fr-FR" sz="2400" dirty="0">
                <a:latin typeface="Calibri" pitchFamily="34" charset="0"/>
                <a:cs typeface="Calibri" pitchFamily="34" charset="0"/>
              </a:rPr>
              <a:t>Réduction des coûts de développement et de maintenance du logiciel</a:t>
            </a:r>
          </a:p>
          <a:p>
            <a:pPr marL="282575" indent="-282575">
              <a:buClr>
                <a:srgbClr val="FF0000"/>
              </a:buClr>
              <a:buSzPct val="120000"/>
            </a:pPr>
            <a:r>
              <a:rPr lang="fr-FR" sz="2400" dirty="0">
                <a:latin typeface="Calibri" pitchFamily="34" charset="0"/>
                <a:cs typeface="Calibri" pitchFamily="34" charset="0"/>
              </a:rPr>
              <a:t>Réduction des risques</a:t>
            </a:r>
          </a:p>
          <a:p>
            <a:pPr marL="282575" indent="-282575">
              <a:buClr>
                <a:srgbClr val="FF0000"/>
              </a:buClr>
              <a:buSzPct val="120000"/>
            </a:pPr>
            <a:r>
              <a:rPr lang="fr-FR" sz="2400" dirty="0">
                <a:latin typeface="Calibri" pitchFamily="34" charset="0"/>
                <a:cs typeface="Calibri" pitchFamily="34" charset="0"/>
              </a:rPr>
              <a:t>Gain de productivité côté utilisateurs</a:t>
            </a:r>
          </a:p>
          <a:p>
            <a:pPr marL="282575" indent="-282575">
              <a:buClr>
                <a:srgbClr val="FF0000"/>
              </a:buClr>
              <a:buSzPct val="120000"/>
            </a:pPr>
            <a:r>
              <a:rPr lang="fr-FR" sz="2400" dirty="0">
                <a:latin typeface="Calibri" pitchFamily="34" charset="0"/>
                <a:cs typeface="Calibri" pitchFamily="34" charset="0"/>
              </a:rPr>
              <a:t>Réutilisation et améliorations des composants de base du logiciel / application</a:t>
            </a:r>
          </a:p>
          <a:p>
            <a:pPr marL="282575" indent="-282575">
              <a:buClr>
                <a:srgbClr val="FF0000"/>
              </a:buClr>
              <a:buSzPct val="120000"/>
            </a:pPr>
            <a:r>
              <a:rPr lang="fr-FR" sz="2400" dirty="0">
                <a:latin typeface="Calibri" pitchFamily="34" charset="0"/>
                <a:cs typeface="Calibri" pitchFamily="34" charset="0"/>
              </a:rPr>
              <a:t>Réduction du budget et du temps pour la formation au logiciel</a:t>
            </a:r>
          </a:p>
        </p:txBody>
      </p:sp>
      <p:sp>
        <p:nvSpPr>
          <p:cNvPr id="6" name="Rectangle 2">
            <a:extLst>
              <a:ext uri="{FF2B5EF4-FFF2-40B4-BE49-F238E27FC236}">
                <a16:creationId xmlns:a16="http://schemas.microsoft.com/office/drawing/2014/main" id="{D4071488-C65D-4021-AC8E-20D6573890F2}"/>
              </a:ext>
            </a:extLst>
          </p:cNvPr>
          <p:cNvSpPr txBox="1">
            <a:spLocks noChangeArrowheads="1"/>
          </p:cNvSpPr>
          <p:nvPr/>
        </p:nvSpPr>
        <p:spPr>
          <a:xfrm>
            <a:off x="2209800" y="476672"/>
            <a:ext cx="7772400" cy="8157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2. Méthodes classiques de conception IHM</a:t>
            </a:r>
          </a:p>
        </p:txBody>
      </p:sp>
    </p:spTree>
    <p:extLst>
      <p:ext uri="{BB962C8B-B14F-4D97-AF65-F5344CB8AC3E}">
        <p14:creationId xmlns:p14="http://schemas.microsoft.com/office/powerpoint/2010/main" val="100757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76672"/>
            <a:ext cx="7772400" cy="815752"/>
          </a:xfrm>
        </p:spPr>
        <p:txBody>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2. Méthodes classiques de conception IHM</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5" y="3051188"/>
            <a:ext cx="4031357" cy="32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163" name="Rectangle 3"/>
          <p:cNvSpPr>
            <a:spLocks noGrp="1" noChangeArrowheads="1"/>
          </p:cNvSpPr>
          <p:nvPr>
            <p:ph type="body" idx="4294967295"/>
          </p:nvPr>
        </p:nvSpPr>
        <p:spPr>
          <a:xfrm>
            <a:off x="1991544" y="1484438"/>
            <a:ext cx="8136904" cy="4536851"/>
          </a:xfrm>
          <a:prstGeom prst="rect">
            <a:avLst/>
          </a:prstGeom>
        </p:spPr>
        <p:txBody>
          <a:bodyPr>
            <a:noAutofit/>
          </a:bodyPr>
          <a:lstStyle/>
          <a:p>
            <a:pPr marL="0" indent="0">
              <a:buClr>
                <a:srgbClr val="FF0000"/>
              </a:buClr>
              <a:buSzPct val="120000"/>
              <a:buNone/>
            </a:pPr>
            <a:r>
              <a:rPr lang="fr-FR" sz="2400" dirty="0">
                <a:latin typeface="Calibri" pitchFamily="34" charset="0"/>
                <a:cs typeface="Calibri" pitchFamily="34" charset="0"/>
              </a:rPr>
              <a:t>Différentes méthodes existantes :</a:t>
            </a:r>
          </a:p>
          <a:p>
            <a:pPr marL="282575" indent="-282575">
              <a:buClr>
                <a:srgbClr val="FF0000"/>
              </a:buClr>
              <a:buSzPct val="120000"/>
            </a:pPr>
            <a:r>
              <a:rPr lang="fr-FR" sz="2400" dirty="0">
                <a:latin typeface="Calibri" pitchFamily="34" charset="0"/>
                <a:cs typeface="Calibri" pitchFamily="34" charset="0"/>
              </a:rPr>
              <a:t>Conception itérative</a:t>
            </a:r>
          </a:p>
          <a:p>
            <a:pPr marL="282575" indent="-282575">
              <a:buClr>
                <a:srgbClr val="FF0000"/>
              </a:buClr>
              <a:buSzPct val="120000"/>
            </a:pPr>
            <a:r>
              <a:rPr lang="fr-FR" sz="2400" dirty="0">
                <a:latin typeface="Calibri" pitchFamily="34" charset="0"/>
                <a:cs typeface="Calibri" pitchFamily="34" charset="0"/>
              </a:rPr>
              <a:t>Conception par prototypage</a:t>
            </a:r>
          </a:p>
          <a:p>
            <a:pPr marL="282575" indent="-282575">
              <a:buClr>
                <a:srgbClr val="FF0000"/>
              </a:buClr>
              <a:buSzPct val="120000"/>
            </a:pPr>
            <a:r>
              <a:rPr lang="fr-FR" sz="2400" dirty="0">
                <a:latin typeface="Calibri" pitchFamily="34" charset="0"/>
                <a:cs typeface="Calibri" pitchFamily="34" charset="0"/>
              </a:rPr>
              <a:t>Conception centrée utilisateur</a:t>
            </a:r>
          </a:p>
          <a:p>
            <a:pPr marL="282575" indent="-282575">
              <a:buClr>
                <a:srgbClr val="FF0000"/>
              </a:buClr>
              <a:buSzPct val="120000"/>
            </a:pPr>
            <a:r>
              <a:rPr lang="fr-FR" sz="2400" dirty="0">
                <a:latin typeface="Calibri" pitchFamily="34" charset="0"/>
                <a:cs typeface="Calibri" pitchFamily="34" charset="0"/>
              </a:rPr>
              <a:t>Conception participative</a:t>
            </a:r>
          </a:p>
          <a:p>
            <a:pPr marL="282575" indent="-282575">
              <a:buClr>
                <a:srgbClr val="FF0000"/>
              </a:buClr>
              <a:buSzPct val="120000"/>
            </a:pPr>
            <a:r>
              <a:rPr lang="fr-FR" sz="2400" dirty="0">
                <a:latin typeface="Calibri" pitchFamily="34" charset="0"/>
                <a:cs typeface="Calibri" pitchFamily="34" charset="0"/>
              </a:rPr>
              <a:t>Conception informative</a:t>
            </a:r>
          </a:p>
        </p:txBody>
      </p:sp>
    </p:spTree>
    <p:extLst>
      <p:ext uri="{BB962C8B-B14F-4D97-AF65-F5344CB8AC3E}">
        <p14:creationId xmlns:p14="http://schemas.microsoft.com/office/powerpoint/2010/main" val="1039809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991544" y="1484438"/>
            <a:ext cx="8136904" cy="4536851"/>
          </a:xfrm>
          <a:prstGeom prst="rect">
            <a:avLst/>
          </a:prstGeom>
        </p:spPr>
        <p:txBody>
          <a:bodyPr>
            <a:noAutofit/>
          </a:bodyPr>
          <a:lstStyle/>
          <a:p>
            <a:pPr marL="0" indent="0">
              <a:buClr>
                <a:srgbClr val="FF0000"/>
              </a:buClr>
              <a:buSzPct val="120000"/>
              <a:buNone/>
            </a:pPr>
            <a:r>
              <a:rPr lang="fr-FR" sz="2400" dirty="0">
                <a:latin typeface="Calibri" pitchFamily="34" charset="0"/>
                <a:cs typeface="Calibri" pitchFamily="34" charset="0"/>
              </a:rPr>
              <a:t>Différentes méthodes existantes :</a:t>
            </a:r>
          </a:p>
          <a:p>
            <a:pPr marL="282575" indent="-282575">
              <a:buClr>
                <a:srgbClr val="FF0000"/>
              </a:buClr>
              <a:buSzPct val="120000"/>
            </a:pPr>
            <a:r>
              <a:rPr lang="fr-FR" sz="2400" dirty="0">
                <a:latin typeface="Calibri" pitchFamily="34" charset="0"/>
                <a:cs typeface="Calibri" pitchFamily="34" charset="0"/>
              </a:rPr>
              <a:t>Conception itérative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par prototypage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centrée utilisateur</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participative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informative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5" y="3051188"/>
            <a:ext cx="4031357" cy="32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0F720913-5B16-48C4-9637-D29FB3408214}"/>
              </a:ext>
            </a:extLst>
          </p:cNvPr>
          <p:cNvSpPr txBox="1">
            <a:spLocks noChangeArrowheads="1"/>
          </p:cNvSpPr>
          <p:nvPr/>
        </p:nvSpPr>
        <p:spPr>
          <a:xfrm>
            <a:off x="2209800" y="476672"/>
            <a:ext cx="7772400" cy="8157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2. Méthodes classiques de conception IHM</a:t>
            </a:r>
          </a:p>
        </p:txBody>
      </p:sp>
    </p:spTree>
    <p:extLst>
      <p:ext uri="{BB962C8B-B14F-4D97-AF65-F5344CB8AC3E}">
        <p14:creationId xmlns:p14="http://schemas.microsoft.com/office/powerpoint/2010/main" val="143847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Introduction</a:t>
            </a:r>
          </a:p>
        </p:txBody>
      </p:sp>
      <p:sp>
        <p:nvSpPr>
          <p:cNvPr id="3" name="Rectangle 2"/>
          <p:cNvSpPr txBox="1">
            <a:spLocks noChangeArrowheads="1"/>
          </p:cNvSpPr>
          <p:nvPr/>
        </p:nvSpPr>
        <p:spPr>
          <a:xfrm>
            <a:off x="1775520" y="1412776"/>
            <a:ext cx="8280920" cy="501776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r>
              <a:rPr lang="fr-FR" sz="2800" b="0" dirty="0">
                <a:latin typeface="Calibri" panose="020F0502020204030204" pitchFamily="34" charset="0"/>
                <a:ea typeface="CMU Serif" pitchFamily="2" charset="0"/>
                <a:cs typeface="Calibri" panose="020F0502020204030204" pitchFamily="34" charset="0"/>
              </a:rPr>
              <a:t>Dans ce chapitre nous allons voir que les méthodes du génie logiciel s'avèrent aujourd'hui insuffisantes malgré un essor considérable, ces dernières années, des outils de spécification et de réalisation des interfaces homme-machine.</a:t>
            </a:r>
          </a:p>
          <a:p>
            <a:pPr algn="just"/>
            <a:endParaRPr lang="fr-FR" sz="2800" b="0" dirty="0">
              <a:latin typeface="Calibri" panose="020F0502020204030204" pitchFamily="34" charset="0"/>
              <a:ea typeface="CMU Serif" pitchFamily="2" charset="0"/>
              <a:cs typeface="Calibri" panose="020F0502020204030204" pitchFamily="34" charset="0"/>
            </a:endParaRPr>
          </a:p>
          <a:p>
            <a:pPr algn="just"/>
            <a:r>
              <a:rPr lang="fr-FR" sz="2800" b="0" dirty="0">
                <a:latin typeface="Calibri" panose="020F0502020204030204" pitchFamily="34" charset="0"/>
                <a:ea typeface="CMU Serif" pitchFamily="2" charset="0"/>
                <a:cs typeface="Calibri" panose="020F0502020204030204" pitchFamily="34" charset="0"/>
              </a:rPr>
              <a:t>Il est donc nécessaire soit d'enrichir progressivement ces méthodes afin de les adapter à la problématique, soit de proposer de nouvelles méthodes et modèles liées aux IHM pour les systèmes complexes.</a:t>
            </a:r>
            <a:endParaRPr lang="fr-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3542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04664"/>
            <a:ext cx="7772400" cy="815752"/>
          </a:xfrm>
        </p:spPr>
        <p:txBody>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itérative</a:t>
            </a:r>
          </a:p>
        </p:txBody>
      </p:sp>
      <p:sp>
        <p:nvSpPr>
          <p:cNvPr id="604163" name="Rectangle 3"/>
          <p:cNvSpPr>
            <a:spLocks noGrp="1" noChangeArrowheads="1"/>
          </p:cNvSpPr>
          <p:nvPr>
            <p:ph type="body" idx="4294967295"/>
          </p:nvPr>
        </p:nvSpPr>
        <p:spPr>
          <a:xfrm>
            <a:off x="1991544" y="1484438"/>
            <a:ext cx="8136904" cy="2376611"/>
          </a:xfrm>
          <a:prstGeom prst="rect">
            <a:avLst/>
          </a:prstGeom>
        </p:spPr>
        <p:txBody>
          <a:bodyPr>
            <a:noAutofit/>
          </a:bodyPr>
          <a:lstStyle/>
          <a:p>
            <a:pPr marL="0" indent="0">
              <a:buClr>
                <a:srgbClr val="FF0000"/>
              </a:buClr>
              <a:buSzPct val="120000"/>
              <a:buNone/>
            </a:pPr>
            <a:r>
              <a:rPr lang="fr-FR" sz="2400" dirty="0">
                <a:latin typeface="Calibri" pitchFamily="34" charset="0"/>
                <a:cs typeface="Calibri" pitchFamily="34" charset="0"/>
              </a:rPr>
              <a:t>Succession de phases</a:t>
            </a:r>
          </a:p>
          <a:p>
            <a:pPr marL="282575" indent="-282575">
              <a:buClr>
                <a:srgbClr val="FF0000"/>
              </a:buClr>
              <a:buSzPct val="120000"/>
            </a:pPr>
            <a:r>
              <a:rPr lang="fr-FR" sz="2400" dirty="0">
                <a:latin typeface="Calibri" pitchFamily="34" charset="0"/>
                <a:cs typeface="Calibri" pitchFamily="34" charset="0"/>
              </a:rPr>
              <a:t>Affinements progressifs des spécifications du produit</a:t>
            </a:r>
          </a:p>
          <a:p>
            <a:pPr marL="282575" indent="-282575">
              <a:buClr>
                <a:srgbClr val="FF0000"/>
              </a:buClr>
              <a:buSzPct val="120000"/>
            </a:pPr>
            <a:r>
              <a:rPr lang="fr-FR" sz="2400" dirty="0">
                <a:latin typeface="Calibri" pitchFamily="34" charset="0"/>
                <a:cs typeface="Calibri" pitchFamily="34" charset="0"/>
              </a:rPr>
              <a:t>Évaluations des solutions retenues</a:t>
            </a:r>
          </a:p>
          <a:p>
            <a:pPr marL="282575" indent="-282575">
              <a:buClr>
                <a:srgbClr val="FF0000"/>
              </a:buClr>
              <a:buSzPct val="120000"/>
            </a:pPr>
            <a:r>
              <a:rPr lang="fr-FR" sz="2400" dirty="0">
                <a:latin typeface="Calibri" pitchFamily="34" charset="0"/>
                <a:cs typeface="Calibri" pitchFamily="34" charset="0"/>
              </a:rPr>
              <a:t>Réalisations, modifications jusqu’à obtention d’un produit satisfaisant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3717032"/>
            <a:ext cx="840105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2381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991544" y="1484438"/>
            <a:ext cx="8712968" cy="4536851"/>
          </a:xfrm>
          <a:prstGeom prst="rect">
            <a:avLst/>
          </a:prstGeom>
        </p:spPr>
        <p:txBody>
          <a:bodyPr>
            <a:noAutofit/>
          </a:bodyPr>
          <a:lstStyle/>
          <a:p>
            <a:pPr marL="0" indent="0">
              <a:buClr>
                <a:srgbClr val="FF0000"/>
              </a:buClr>
              <a:buSzPct val="120000"/>
              <a:buNone/>
            </a:pPr>
            <a:r>
              <a:rPr lang="fr-FR" sz="2400" dirty="0">
                <a:latin typeface="Calibri" pitchFamily="34" charset="0"/>
                <a:cs typeface="Calibri" pitchFamily="34" charset="0"/>
              </a:rPr>
              <a:t>Le processus de construction est itératif :</a:t>
            </a:r>
          </a:p>
          <a:p>
            <a:pPr marL="282575" indent="-282575">
              <a:buClr>
                <a:srgbClr val="FF0000"/>
              </a:buClr>
              <a:buSzPct val="120000"/>
            </a:pPr>
            <a:r>
              <a:rPr lang="fr-FR" sz="2400" dirty="0">
                <a:latin typeface="Calibri" pitchFamily="34" charset="0"/>
                <a:cs typeface="Calibri" pitchFamily="34" charset="0"/>
              </a:rPr>
              <a:t>Pour des problèmes difficiles à spécifier</a:t>
            </a:r>
          </a:p>
          <a:p>
            <a:pPr marL="282575" indent="-282575">
              <a:buClr>
                <a:srgbClr val="FF0000"/>
              </a:buClr>
              <a:buSzPct val="120000"/>
            </a:pPr>
            <a:r>
              <a:rPr lang="fr-FR" sz="2400" dirty="0">
                <a:latin typeface="Calibri" pitchFamily="34" charset="0"/>
                <a:cs typeface="Calibri" pitchFamily="34" charset="0"/>
              </a:rPr>
              <a:t>Processus de conception ni ascendant, ni descendant</a:t>
            </a:r>
          </a:p>
          <a:p>
            <a:pPr marL="282575" indent="-282575">
              <a:buClr>
                <a:srgbClr val="FF0000"/>
              </a:buClr>
              <a:buSzPct val="120000"/>
            </a:pPr>
            <a:r>
              <a:rPr lang="fr-FR" sz="2400" dirty="0">
                <a:latin typeface="Calibri" pitchFamily="34" charset="0"/>
                <a:cs typeface="Calibri" pitchFamily="34" charset="0"/>
              </a:rPr>
              <a:t>Développement de solutions partielles, intermédiaires</a:t>
            </a:r>
          </a:p>
          <a:p>
            <a:pPr marL="282575" indent="-282575">
              <a:buClr>
                <a:srgbClr val="FF0000"/>
              </a:buClr>
              <a:buSzPct val="120000"/>
            </a:pPr>
            <a:r>
              <a:rPr lang="fr-FR" sz="2400" dirty="0">
                <a:latin typeface="Calibri" pitchFamily="34" charset="0"/>
                <a:cs typeface="Calibri" pitchFamily="34" charset="0"/>
              </a:rPr>
              <a:t>Apparition en cours de développement de nouveaux objectifs</a:t>
            </a:r>
          </a:p>
          <a:p>
            <a:pPr marL="282575" indent="-282575">
              <a:buClr>
                <a:srgbClr val="FF0000"/>
              </a:buClr>
              <a:buSzPct val="120000"/>
            </a:pPr>
            <a:r>
              <a:rPr lang="fr-FR" sz="2400" dirty="0">
                <a:latin typeface="Calibri" pitchFamily="34" charset="0"/>
                <a:cs typeface="Calibri" pitchFamily="34" charset="0"/>
              </a:rPr>
              <a:t>Prise en compte de l’avis des utilisateurs qui peuvent changer</a:t>
            </a:r>
          </a:p>
          <a:p>
            <a:pPr marL="282575" indent="-282575">
              <a:buClr>
                <a:srgbClr val="FF0000"/>
              </a:buClr>
              <a:buSzPct val="120000"/>
            </a:pPr>
            <a:r>
              <a:rPr lang="fr-FR" sz="2400" dirty="0">
                <a:latin typeface="Calibri" pitchFamily="34" charset="0"/>
                <a:cs typeface="Calibri" pitchFamily="34" charset="0"/>
              </a:rPr>
              <a:t>Communication au sein de l’équipe de conception, avec les utilisateurs</a:t>
            </a:r>
          </a:p>
          <a:p>
            <a:pPr marL="282575" indent="-282575">
              <a:buClr>
                <a:srgbClr val="FF0000"/>
              </a:buClr>
              <a:buSzPct val="120000"/>
            </a:pPr>
            <a:endParaRPr lang="fr-FR" sz="2400" dirty="0">
              <a:latin typeface="Calibri" pitchFamily="34" charset="0"/>
              <a:cs typeface="Calibri" pitchFamily="34" charset="0"/>
            </a:endParaRPr>
          </a:p>
          <a:p>
            <a:pPr marL="0" indent="0">
              <a:buClr>
                <a:srgbClr val="FF0000"/>
              </a:buClr>
              <a:buSzPct val="120000"/>
              <a:buNone/>
            </a:pPr>
            <a:r>
              <a:rPr lang="fr-FR" sz="2400" b="1" dirty="0"/>
              <a:t>Difficulté à gérer la conception itérative </a:t>
            </a:r>
            <a:r>
              <a:rPr lang="fr-FR" sz="2400" b="1" dirty="0">
                <a:sym typeface="Wingdings" pitchFamily="2" charset="2"/>
              </a:rPr>
              <a:t></a:t>
            </a:r>
            <a:r>
              <a:rPr lang="fr-FR" sz="2400" b="1" dirty="0"/>
              <a:t> Prototypage</a:t>
            </a:r>
            <a:endParaRPr lang="fr-FR" sz="2400" b="1" dirty="0">
              <a:latin typeface="Calibri" pitchFamily="34" charset="0"/>
              <a:cs typeface="Calibri" pitchFamily="34" charset="0"/>
            </a:endParaRPr>
          </a:p>
        </p:txBody>
      </p:sp>
      <p:sp>
        <p:nvSpPr>
          <p:cNvPr id="6" name="Rectangle 2">
            <a:extLst>
              <a:ext uri="{FF2B5EF4-FFF2-40B4-BE49-F238E27FC236}">
                <a16:creationId xmlns:a16="http://schemas.microsoft.com/office/drawing/2014/main" id="{F971FDD7-AE36-4296-9E15-154674367699}"/>
              </a:ext>
            </a:extLst>
          </p:cNvPr>
          <p:cNvSpPr>
            <a:spLocks noGrp="1" noChangeArrowheads="1"/>
          </p:cNvSpPr>
          <p:nvPr>
            <p:ph type="title"/>
          </p:nvPr>
        </p:nvSpPr>
        <p:spPr>
          <a:xfrm>
            <a:off x="2209800" y="404664"/>
            <a:ext cx="7772400" cy="815752"/>
          </a:xfrm>
        </p:spPr>
        <p:txBody>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itérative</a:t>
            </a:r>
          </a:p>
        </p:txBody>
      </p:sp>
    </p:spTree>
    <p:extLst>
      <p:ext uri="{BB962C8B-B14F-4D97-AF65-F5344CB8AC3E}">
        <p14:creationId xmlns:p14="http://schemas.microsoft.com/office/powerpoint/2010/main" val="3590214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991544" y="1484438"/>
            <a:ext cx="8136904" cy="4536851"/>
          </a:xfrm>
          <a:prstGeom prst="rect">
            <a:avLst/>
          </a:prstGeom>
        </p:spPr>
        <p:txBody>
          <a:bodyPr>
            <a:noAutofit/>
          </a:bodyPr>
          <a:lstStyle/>
          <a:p>
            <a:pPr marL="0" indent="0">
              <a:buClr>
                <a:srgbClr val="FF0000"/>
              </a:buClr>
              <a:buSzPct val="120000"/>
              <a:buNone/>
            </a:pPr>
            <a:r>
              <a:rPr lang="fr-FR" sz="2400" dirty="0">
                <a:latin typeface="Calibri" pitchFamily="34" charset="0"/>
                <a:cs typeface="Calibri" pitchFamily="34" charset="0"/>
              </a:rPr>
              <a:t>Différentes méthodes existantes :</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itérative</a:t>
            </a:r>
          </a:p>
          <a:p>
            <a:pPr marL="282575" indent="-282575">
              <a:buClr>
                <a:srgbClr val="FF0000"/>
              </a:buClr>
              <a:buSzPct val="120000"/>
            </a:pPr>
            <a:r>
              <a:rPr lang="fr-FR" sz="2400" dirty="0">
                <a:latin typeface="Calibri" pitchFamily="34" charset="0"/>
                <a:cs typeface="Calibri" pitchFamily="34" charset="0"/>
              </a:rPr>
              <a:t>Conception par prototypage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centrée utilisateur</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participative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informative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5" y="3051188"/>
            <a:ext cx="4031357" cy="32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680C2260-9736-42DA-B5E2-C68B0A73F172}"/>
              </a:ext>
            </a:extLst>
          </p:cNvPr>
          <p:cNvSpPr txBox="1">
            <a:spLocks noChangeArrowheads="1"/>
          </p:cNvSpPr>
          <p:nvPr/>
        </p:nvSpPr>
        <p:spPr>
          <a:xfrm>
            <a:off x="2209800" y="476672"/>
            <a:ext cx="7772400" cy="8157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2. Méthodes classiques de conception IHM</a:t>
            </a:r>
          </a:p>
        </p:txBody>
      </p:sp>
    </p:spTree>
    <p:extLst>
      <p:ext uri="{BB962C8B-B14F-4D97-AF65-F5344CB8AC3E}">
        <p14:creationId xmlns:p14="http://schemas.microsoft.com/office/powerpoint/2010/main" val="351430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04664"/>
            <a:ext cx="7772400" cy="815752"/>
          </a:xfrm>
        </p:spPr>
        <p:txBody>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par prototypage</a:t>
            </a:r>
          </a:p>
        </p:txBody>
      </p:sp>
      <p:sp>
        <p:nvSpPr>
          <p:cNvPr id="604163" name="Rectangle 3"/>
          <p:cNvSpPr>
            <a:spLocks noGrp="1" noChangeArrowheads="1"/>
          </p:cNvSpPr>
          <p:nvPr>
            <p:ph type="body" idx="4294967295"/>
          </p:nvPr>
        </p:nvSpPr>
        <p:spPr>
          <a:xfrm>
            <a:off x="2135560" y="1628454"/>
            <a:ext cx="8064896" cy="3528738"/>
          </a:xfrm>
          <a:prstGeom prst="rect">
            <a:avLst/>
          </a:prstGeom>
        </p:spPr>
        <p:txBody>
          <a:bodyPr>
            <a:noAutofit/>
          </a:bodyPr>
          <a:lstStyle/>
          <a:p>
            <a:pPr marL="0" indent="0">
              <a:buClr>
                <a:srgbClr val="FF0000"/>
              </a:buClr>
              <a:buSzPct val="120000"/>
              <a:buNone/>
            </a:pPr>
            <a:r>
              <a:rPr lang="fr-FR" sz="2400" dirty="0">
                <a:latin typeface="Calibri" pitchFamily="34" charset="0"/>
                <a:cs typeface="Calibri" pitchFamily="34" charset="0"/>
              </a:rPr>
              <a:t>Le prototypage permet :</a:t>
            </a:r>
          </a:p>
          <a:p>
            <a:pPr marL="282575" indent="-282575">
              <a:buClr>
                <a:srgbClr val="FF0000"/>
              </a:buClr>
              <a:buSzPct val="120000"/>
            </a:pPr>
            <a:r>
              <a:rPr lang="fr-FR" sz="2400" dirty="0">
                <a:latin typeface="Calibri" pitchFamily="34" charset="0"/>
                <a:cs typeface="Calibri" pitchFamily="34" charset="0"/>
              </a:rPr>
              <a:t> Aux </a:t>
            </a:r>
            <a:r>
              <a:rPr lang="fr-FR" sz="2400" u="sng" dirty="0">
                <a:latin typeface="Calibri" pitchFamily="34" charset="0"/>
                <a:cs typeface="Calibri" pitchFamily="34" charset="0"/>
              </a:rPr>
              <a:t>concepteurs</a:t>
            </a:r>
            <a:r>
              <a:rPr lang="fr-FR" sz="2400" dirty="0">
                <a:latin typeface="Calibri" pitchFamily="34" charset="0"/>
                <a:cs typeface="Calibri" pitchFamily="34" charset="0"/>
              </a:rPr>
              <a:t> de travailler sur plusieurs ensembles de détails à la fois</a:t>
            </a:r>
          </a:p>
          <a:p>
            <a:pPr marL="282575" indent="-282575">
              <a:buClr>
                <a:srgbClr val="FF0000"/>
              </a:buClr>
              <a:buSzPct val="120000"/>
            </a:pPr>
            <a:r>
              <a:rPr lang="fr-FR" sz="2400" dirty="0">
                <a:latin typeface="Calibri" pitchFamily="34" charset="0"/>
                <a:cs typeface="Calibri" pitchFamily="34" charset="0"/>
              </a:rPr>
              <a:t>Aux </a:t>
            </a:r>
            <a:r>
              <a:rPr lang="fr-FR" sz="2400" u="sng" dirty="0">
                <a:latin typeface="Calibri" pitchFamily="34" charset="0"/>
                <a:cs typeface="Calibri" pitchFamily="34" charset="0"/>
              </a:rPr>
              <a:t>utilisateurs</a:t>
            </a:r>
            <a:r>
              <a:rPr lang="fr-FR" sz="2400" dirty="0">
                <a:latin typeface="Calibri" pitchFamily="34" charset="0"/>
                <a:cs typeface="Calibri" pitchFamily="34" charset="0"/>
              </a:rPr>
              <a:t> de voir ce que sera le système final</a:t>
            </a:r>
          </a:p>
          <a:p>
            <a:pPr marL="282575" indent="-282575">
              <a:buClr>
                <a:srgbClr val="FF0000"/>
              </a:buClr>
              <a:buSzPct val="120000"/>
            </a:pPr>
            <a:r>
              <a:rPr lang="fr-FR" sz="2400" dirty="0">
                <a:latin typeface="Calibri" pitchFamily="34" charset="0"/>
                <a:cs typeface="Calibri" pitchFamily="34" charset="0"/>
              </a:rPr>
              <a:t>De se concentrer sur les parties problématiques de l’interface</a:t>
            </a:r>
          </a:p>
          <a:p>
            <a:pPr marL="282575" indent="-282575">
              <a:buClr>
                <a:srgbClr val="FF0000"/>
              </a:buClr>
              <a:buSzPct val="120000"/>
            </a:pPr>
            <a:r>
              <a:rPr lang="fr-FR" sz="2400" dirty="0">
                <a:latin typeface="Calibri" pitchFamily="34" charset="0"/>
                <a:cs typeface="Calibri" pitchFamily="34" charset="0"/>
              </a:rPr>
              <a:t>D’étudier des alternatives de conception</a:t>
            </a:r>
          </a:p>
          <a:p>
            <a:pPr marL="282575" indent="-282575">
              <a:buClr>
                <a:srgbClr val="FF0000"/>
              </a:buClr>
              <a:buSzPct val="120000"/>
            </a:pPr>
            <a:r>
              <a:rPr lang="fr-FR" sz="2400" dirty="0">
                <a:latin typeface="Calibri" pitchFamily="34" charset="0"/>
                <a:cs typeface="Calibri" pitchFamily="34" charset="0"/>
              </a:rPr>
              <a:t>De s’assurer de l’utilisabilité du système</a:t>
            </a:r>
            <a:endParaRPr lang="fr-FR" sz="2200" dirty="0">
              <a:latin typeface="Calibri" pitchFamily="34" charset="0"/>
              <a:cs typeface="Calibri" pitchFamily="34" charset="0"/>
            </a:endParaRPr>
          </a:p>
        </p:txBody>
      </p:sp>
    </p:spTree>
    <p:extLst>
      <p:ext uri="{BB962C8B-B14F-4D97-AF65-F5344CB8AC3E}">
        <p14:creationId xmlns:p14="http://schemas.microsoft.com/office/powerpoint/2010/main" val="37220908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04664"/>
            <a:ext cx="7772400" cy="815752"/>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 quel moment maquette-t-on ?</a:t>
            </a:r>
          </a:p>
        </p:txBody>
      </p:sp>
      <p:sp>
        <p:nvSpPr>
          <p:cNvPr id="604163" name="Rectangle 3"/>
          <p:cNvSpPr>
            <a:spLocks noGrp="1" noChangeArrowheads="1"/>
          </p:cNvSpPr>
          <p:nvPr>
            <p:ph type="body" idx="4294967295"/>
          </p:nvPr>
        </p:nvSpPr>
        <p:spPr>
          <a:xfrm>
            <a:off x="1847528" y="1484438"/>
            <a:ext cx="4365760" cy="4032795"/>
          </a:xfrm>
          <a:prstGeom prst="rect">
            <a:avLst/>
          </a:prstGeom>
        </p:spPr>
        <p:txBody>
          <a:bodyPr>
            <a:noAutofit/>
          </a:bodyPr>
          <a:lstStyle/>
          <a:p>
            <a:pPr marL="282575" indent="-282575">
              <a:buClr>
                <a:srgbClr val="FF0000"/>
              </a:buClr>
              <a:buSzPct val="120000"/>
            </a:pPr>
            <a:r>
              <a:rPr lang="fr-FR" sz="2200" dirty="0">
                <a:latin typeface="Calibri" pitchFamily="34" charset="0"/>
                <a:cs typeface="Calibri" pitchFamily="34" charset="0"/>
              </a:rPr>
              <a:t>Le prototypage peut être employé tout au long du cycle de développement. Il est recommandé d’y recourir le plus en amont possible, avant le début de tout développement informatique !</a:t>
            </a:r>
          </a:p>
          <a:p>
            <a:pPr marL="282575" indent="-282575">
              <a:buClr>
                <a:srgbClr val="FF0000"/>
              </a:buClr>
              <a:buSzPct val="120000"/>
            </a:pPr>
            <a:r>
              <a:rPr lang="fr-FR" sz="2200" dirty="0">
                <a:latin typeface="Calibri" pitchFamily="34" charset="0"/>
                <a:cs typeface="Calibri" pitchFamily="34" charset="0"/>
              </a:rPr>
              <a:t>Des versions successives de prototypes peuvent être prévues, s’intégrant dans une démarche de conception itérative.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432" y="1682850"/>
            <a:ext cx="4444569" cy="3402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47528" y="5373217"/>
            <a:ext cx="8064896" cy="769441"/>
          </a:xfrm>
          <a:prstGeom prst="rect">
            <a:avLst/>
          </a:prstGeom>
        </p:spPr>
        <p:txBody>
          <a:bodyPr wrap="square">
            <a:spAutoFit/>
          </a:bodyPr>
          <a:lstStyle/>
          <a:p>
            <a:pPr marL="282575" indent="-282575" eaLnBrk="1" fontAlgn="auto" hangingPunct="1">
              <a:spcBef>
                <a:spcPct val="20000"/>
              </a:spcBef>
              <a:spcAft>
                <a:spcPts val="0"/>
              </a:spcAft>
              <a:buClr>
                <a:srgbClr val="FF0000"/>
              </a:buClr>
              <a:buSzPct val="120000"/>
              <a:buFont typeface="Arial" pitchFamily="34" charset="0"/>
              <a:buChar char="•"/>
            </a:pPr>
            <a:r>
              <a:rPr kumimoji="0" lang="fr-FR" sz="2200" dirty="0">
                <a:solidFill>
                  <a:prstClr val="black"/>
                </a:solidFill>
                <a:latin typeface="Calibri" pitchFamily="34" charset="0"/>
                <a:cs typeface="Calibri" pitchFamily="34" charset="0"/>
              </a:rPr>
              <a:t>Le degré de précision du prototype est déterminé par le stade du cycle de développement du projet.</a:t>
            </a:r>
          </a:p>
        </p:txBody>
      </p:sp>
    </p:spTree>
    <p:extLst>
      <p:ext uri="{BB962C8B-B14F-4D97-AF65-F5344CB8AC3E}">
        <p14:creationId xmlns:p14="http://schemas.microsoft.com/office/powerpoint/2010/main" val="1651721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04664"/>
            <a:ext cx="7772400" cy="815752"/>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 quel moment maquette-t-on ?</a:t>
            </a:r>
          </a:p>
        </p:txBody>
      </p:sp>
      <p:sp>
        <p:nvSpPr>
          <p:cNvPr id="604163" name="Rectangle 3"/>
          <p:cNvSpPr>
            <a:spLocks noGrp="1" noChangeArrowheads="1"/>
          </p:cNvSpPr>
          <p:nvPr>
            <p:ph type="body" idx="4294967295"/>
          </p:nvPr>
        </p:nvSpPr>
        <p:spPr>
          <a:xfrm>
            <a:off x="1847528" y="1484438"/>
            <a:ext cx="4365760" cy="4032795"/>
          </a:xfrm>
          <a:prstGeom prst="rect">
            <a:avLst/>
          </a:prstGeom>
        </p:spPr>
        <p:txBody>
          <a:bodyPr>
            <a:noAutofit/>
          </a:bodyPr>
          <a:lstStyle/>
          <a:p>
            <a:pPr marL="0" indent="0">
              <a:buClr>
                <a:srgbClr val="FF0000"/>
              </a:buClr>
              <a:buSzPct val="120000"/>
              <a:buNone/>
            </a:pPr>
            <a:r>
              <a:rPr lang="fr-FR" sz="2200" dirty="0">
                <a:latin typeface="Calibri" pitchFamily="34" charset="0"/>
                <a:cs typeface="Calibri" pitchFamily="34" charset="0"/>
              </a:rPr>
              <a:t>Cependant, on ne peut commencer les phases de conception qu’une fois l’architecture du site réfléchie :</a:t>
            </a:r>
          </a:p>
          <a:p>
            <a:pPr marL="0" indent="0">
              <a:buClr>
                <a:srgbClr val="FF0000"/>
              </a:buClr>
              <a:buSzPct val="120000"/>
              <a:buNone/>
            </a:pPr>
            <a:endParaRPr lang="fr-FR" sz="2200" dirty="0">
              <a:latin typeface="Calibri" pitchFamily="34" charset="0"/>
              <a:cs typeface="Calibri" pitchFamily="34" charset="0"/>
            </a:endParaRPr>
          </a:p>
          <a:p>
            <a:pPr marL="282575" indent="-282575">
              <a:buClr>
                <a:srgbClr val="FF0000"/>
              </a:buClr>
              <a:buSzPct val="120000"/>
            </a:pPr>
            <a:r>
              <a:rPr lang="fr-FR" sz="2200" dirty="0">
                <a:latin typeface="Calibri" pitchFamily="34" charset="0"/>
                <a:cs typeface="Calibri" pitchFamily="34" charset="0"/>
              </a:rPr>
              <a:t>Choix des catégories</a:t>
            </a:r>
          </a:p>
          <a:p>
            <a:pPr marL="282575" indent="-282575">
              <a:buClr>
                <a:srgbClr val="FF0000"/>
              </a:buClr>
              <a:buSzPct val="120000"/>
            </a:pPr>
            <a:r>
              <a:rPr lang="fr-FR" sz="2200" dirty="0">
                <a:latin typeface="Calibri" pitchFamily="34" charset="0"/>
                <a:cs typeface="Calibri" pitchFamily="34" charset="0"/>
              </a:rPr>
              <a:t>Choix des pages</a:t>
            </a:r>
          </a:p>
          <a:p>
            <a:pPr marL="282575" indent="-282575">
              <a:buClr>
                <a:srgbClr val="FF0000"/>
              </a:buClr>
              <a:buSzPct val="120000"/>
            </a:pPr>
            <a:r>
              <a:rPr lang="fr-FR" sz="2200" dirty="0">
                <a:latin typeface="Calibri" pitchFamily="34" charset="0"/>
                <a:cs typeface="Calibri" pitchFamily="34" charset="0"/>
              </a:rPr>
              <a:t>Réflexion sur la navigation</a:t>
            </a:r>
          </a:p>
          <a:p>
            <a:pPr marL="282575" indent="-282575">
              <a:buClr>
                <a:srgbClr val="FF0000"/>
              </a:buClr>
              <a:buSzPct val="120000"/>
            </a:pPr>
            <a:r>
              <a:rPr lang="fr-FR" sz="2200" dirty="0">
                <a:latin typeface="Calibri" pitchFamily="34" charset="0"/>
                <a:cs typeface="Calibri" pitchFamily="34" charset="0"/>
              </a:rPr>
              <a:t>Type de contenu</a:t>
            </a:r>
          </a:p>
          <a:p>
            <a:pPr marL="282575" indent="-282575">
              <a:buClr>
                <a:srgbClr val="FF0000"/>
              </a:buClr>
              <a:buSzPct val="120000"/>
            </a:pPr>
            <a:r>
              <a:rPr lang="fr-FR" sz="2200" dirty="0">
                <a:latin typeface="Calibri" pitchFamily="34" charset="0"/>
                <a:cs typeface="Calibri" pitchFamily="34" charset="0"/>
              </a:rPr>
              <a:t>Objectif de site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7" y="2420889"/>
            <a:ext cx="4444569" cy="3402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290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04664"/>
            <a:ext cx="7772400" cy="815752"/>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Qu’est-ce qu’une maquette ?</a:t>
            </a:r>
          </a:p>
        </p:txBody>
      </p:sp>
      <p:sp>
        <p:nvSpPr>
          <p:cNvPr id="604163" name="Rectangle 3"/>
          <p:cNvSpPr>
            <a:spLocks noGrp="1" noChangeArrowheads="1"/>
          </p:cNvSpPr>
          <p:nvPr>
            <p:ph type="body" idx="4294967295"/>
          </p:nvPr>
        </p:nvSpPr>
        <p:spPr>
          <a:xfrm>
            <a:off x="1847528" y="1484438"/>
            <a:ext cx="4365760" cy="4032795"/>
          </a:xfrm>
          <a:prstGeom prst="rect">
            <a:avLst/>
          </a:prstGeom>
        </p:spPr>
        <p:txBody>
          <a:bodyPr>
            <a:noAutofit/>
          </a:bodyPr>
          <a:lstStyle/>
          <a:p>
            <a:pPr marL="282575" indent="-282575">
              <a:buClr>
                <a:srgbClr val="FF0000"/>
              </a:buClr>
              <a:buSzPct val="120000"/>
            </a:pPr>
            <a:r>
              <a:rPr lang="fr-FR" sz="2200" dirty="0">
                <a:latin typeface="Calibri" pitchFamily="34" charset="0"/>
                <a:cs typeface="Calibri" pitchFamily="34" charset="0"/>
              </a:rPr>
              <a:t>La maquette représente à </a:t>
            </a:r>
            <a:r>
              <a:rPr lang="fr-FR" sz="2200" b="1" dirty="0">
                <a:latin typeface="Calibri" pitchFamily="34" charset="0"/>
                <a:cs typeface="Calibri" pitchFamily="34" charset="0"/>
              </a:rPr>
              <a:t>l’échelle réelle </a:t>
            </a:r>
            <a:r>
              <a:rPr lang="fr-FR" sz="2200" dirty="0">
                <a:latin typeface="Calibri" pitchFamily="34" charset="0"/>
                <a:cs typeface="Calibri" pitchFamily="34" charset="0"/>
              </a:rPr>
              <a:t>l'interface proposée.</a:t>
            </a:r>
          </a:p>
          <a:p>
            <a:pPr marL="282575" indent="-282575">
              <a:buClr>
                <a:srgbClr val="FF0000"/>
              </a:buClr>
              <a:buSzPct val="120000"/>
            </a:pPr>
            <a:endParaRPr lang="fr-FR" sz="2200" dirty="0">
              <a:latin typeface="Calibri" pitchFamily="34" charset="0"/>
              <a:cs typeface="Calibri" pitchFamily="34" charset="0"/>
            </a:endParaRPr>
          </a:p>
          <a:p>
            <a:pPr marL="282575" indent="-282575">
              <a:buClr>
                <a:srgbClr val="FF0000"/>
              </a:buClr>
              <a:buSzPct val="120000"/>
            </a:pPr>
            <a:r>
              <a:rPr lang="fr-FR" sz="2200" dirty="0">
                <a:latin typeface="Calibri" pitchFamily="34" charset="0"/>
                <a:cs typeface="Calibri" pitchFamily="34" charset="0"/>
              </a:rPr>
              <a:t>Elle permet de </a:t>
            </a:r>
            <a:r>
              <a:rPr lang="fr-FR" sz="2200" b="1" dirty="0">
                <a:latin typeface="Calibri" pitchFamily="34" charset="0"/>
                <a:cs typeface="Calibri" pitchFamily="34" charset="0"/>
              </a:rPr>
              <a:t>visualiser le rendu de l’application</a:t>
            </a:r>
            <a:r>
              <a:rPr lang="fr-FR" sz="2200" dirty="0">
                <a:latin typeface="Calibri" pitchFamily="34" charset="0"/>
                <a:cs typeface="Calibri" pitchFamily="34" charset="0"/>
              </a:rPr>
              <a:t> et de valider rapidement les </a:t>
            </a:r>
            <a:r>
              <a:rPr lang="fr-FR" sz="2200" u="sng" dirty="0">
                <a:latin typeface="Calibri" pitchFamily="34" charset="0"/>
                <a:cs typeface="Calibri" pitchFamily="34" charset="0"/>
              </a:rPr>
              <a:t>enchaînements</a:t>
            </a:r>
            <a:r>
              <a:rPr lang="fr-FR" sz="2200" dirty="0">
                <a:latin typeface="Calibri" pitchFamily="34" charset="0"/>
                <a:cs typeface="Calibri" pitchFamily="34" charset="0"/>
              </a:rPr>
              <a:t> d'écrans avant le développement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8" y="1259385"/>
            <a:ext cx="4167800" cy="5151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212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04664"/>
            <a:ext cx="7772400" cy="815752"/>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Maquette Papier Vs Interactive?</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640" y="1484785"/>
            <a:ext cx="45434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2025" y="3645024"/>
            <a:ext cx="39528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5254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04664"/>
            <a:ext cx="7772400" cy="815752"/>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Pourquoi maquetter ?</a:t>
            </a:r>
          </a:p>
        </p:txBody>
      </p:sp>
      <p:sp>
        <p:nvSpPr>
          <p:cNvPr id="604163" name="Rectangle 3"/>
          <p:cNvSpPr>
            <a:spLocks noGrp="1" noChangeArrowheads="1"/>
          </p:cNvSpPr>
          <p:nvPr>
            <p:ph type="body" idx="4294967295"/>
          </p:nvPr>
        </p:nvSpPr>
        <p:spPr>
          <a:xfrm>
            <a:off x="1847528" y="1484438"/>
            <a:ext cx="7992888" cy="4824883"/>
          </a:xfrm>
          <a:prstGeom prst="rect">
            <a:avLst/>
          </a:prstGeom>
        </p:spPr>
        <p:txBody>
          <a:bodyPr>
            <a:noAutofit/>
          </a:bodyPr>
          <a:lstStyle/>
          <a:p>
            <a:pPr marL="282575" indent="-282575">
              <a:buClr>
                <a:srgbClr val="FF0000"/>
              </a:buClr>
              <a:buSzPct val="120000"/>
            </a:pPr>
            <a:r>
              <a:rPr lang="fr-FR" sz="2200" dirty="0">
                <a:latin typeface="Calibri" pitchFamily="34" charset="0"/>
                <a:cs typeface="Calibri" pitchFamily="34" charset="0"/>
              </a:rPr>
              <a:t>Pour Communiquer,</a:t>
            </a:r>
          </a:p>
          <a:p>
            <a:pPr marL="282575" indent="-282575">
              <a:buClr>
                <a:srgbClr val="FF0000"/>
              </a:buClr>
              <a:buSzPct val="120000"/>
            </a:pPr>
            <a:r>
              <a:rPr lang="fr-FR" sz="2200" dirty="0">
                <a:latin typeface="Calibri" pitchFamily="34" charset="0"/>
                <a:cs typeface="Calibri" pitchFamily="34" charset="0"/>
              </a:rPr>
              <a:t>Pour Partager,</a:t>
            </a:r>
          </a:p>
          <a:p>
            <a:pPr marL="282575" indent="-282575">
              <a:buClr>
                <a:srgbClr val="FF0000"/>
              </a:buClr>
              <a:buSzPct val="120000"/>
            </a:pPr>
            <a:r>
              <a:rPr lang="fr-FR" sz="2200" dirty="0">
                <a:latin typeface="Calibri" pitchFamily="34" charset="0"/>
                <a:cs typeface="Calibri" pitchFamily="34" charset="0"/>
              </a:rPr>
              <a:t>Pour Stimuler la production d’idées,</a:t>
            </a:r>
          </a:p>
          <a:p>
            <a:pPr marL="282575" indent="-282575">
              <a:buClr>
                <a:srgbClr val="FF0000"/>
              </a:buClr>
              <a:buSzPct val="120000"/>
            </a:pPr>
            <a:r>
              <a:rPr lang="fr-FR" sz="2200" dirty="0">
                <a:latin typeface="Calibri" pitchFamily="34" charset="0"/>
                <a:cs typeface="Calibri" pitchFamily="34" charset="0"/>
              </a:rPr>
              <a:t>Pour Visualiser l’interface et la tester</a:t>
            </a:r>
          </a:p>
          <a:p>
            <a:pPr marL="282575" indent="-282575">
              <a:buClr>
                <a:srgbClr val="FF0000"/>
              </a:buClr>
              <a:buSzPct val="120000"/>
            </a:pPr>
            <a:r>
              <a:rPr lang="fr-FR" sz="2200" dirty="0">
                <a:latin typeface="Calibri" pitchFamily="34" charset="0"/>
                <a:cs typeface="Calibri" pitchFamily="34" charset="0"/>
              </a:rPr>
              <a:t>Pour Simuler le comportement de fonctionnalités</a:t>
            </a:r>
          </a:p>
          <a:p>
            <a:pPr marL="282575" indent="-282575">
              <a:buClr>
                <a:srgbClr val="FF0000"/>
              </a:buClr>
              <a:buSzPct val="120000"/>
            </a:pPr>
            <a:endParaRPr lang="fr-FR" sz="2200" dirty="0">
              <a:latin typeface="Calibri" pitchFamily="34" charset="0"/>
              <a:cs typeface="Calibri"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097942" y="3250421"/>
            <a:ext cx="2366802" cy="350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4036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-Classification des prototypes-</a:t>
            </a:r>
          </a:p>
        </p:txBody>
      </p:sp>
      <p:sp>
        <p:nvSpPr>
          <p:cNvPr id="604163" name="Rectangle 3"/>
          <p:cNvSpPr>
            <a:spLocks noGrp="1" noChangeArrowheads="1"/>
          </p:cNvSpPr>
          <p:nvPr>
            <p:ph type="body" idx="4294967295"/>
          </p:nvPr>
        </p:nvSpPr>
        <p:spPr>
          <a:xfrm>
            <a:off x="1919536" y="1484438"/>
            <a:ext cx="8208912" cy="1152475"/>
          </a:xfrm>
          <a:prstGeom prst="rect">
            <a:avLst/>
          </a:prstGeom>
        </p:spPr>
        <p:txBody>
          <a:bodyPr>
            <a:noAutofit/>
          </a:bodyPr>
          <a:lstStyle/>
          <a:p>
            <a:pPr marL="282575" indent="-282575">
              <a:buClr>
                <a:srgbClr val="FF0000"/>
              </a:buClr>
              <a:buSzPct val="120000"/>
            </a:pPr>
            <a:r>
              <a:rPr lang="fr-FR" sz="2200" dirty="0">
                <a:latin typeface="Calibri" pitchFamily="34" charset="0"/>
                <a:cs typeface="Calibri" pitchFamily="34" charset="0"/>
              </a:rPr>
              <a:t>Il existe différents types de prototypes, qui peuvent être classés selon 4 critères :</a:t>
            </a:r>
          </a:p>
        </p:txBody>
      </p:sp>
      <p:graphicFrame>
        <p:nvGraphicFramePr>
          <p:cNvPr id="2" name="Diagramme 1"/>
          <p:cNvGraphicFramePr/>
          <p:nvPr>
            <p:extLst>
              <p:ext uri="{D42A27DB-BD31-4B8C-83A1-F6EECF244321}">
                <p14:modId xmlns:p14="http://schemas.microsoft.com/office/powerpoint/2010/main" val="3035566064"/>
              </p:ext>
            </p:extLst>
          </p:nvPr>
        </p:nvGraphicFramePr>
        <p:xfrm>
          <a:off x="3048000" y="21733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3596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27464"/>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Plan</a:t>
            </a:r>
          </a:p>
        </p:txBody>
      </p:sp>
      <p:sp>
        <p:nvSpPr>
          <p:cNvPr id="3" name="Rectangle 2"/>
          <p:cNvSpPr txBox="1">
            <a:spLocks noChangeArrowheads="1"/>
          </p:cNvSpPr>
          <p:nvPr/>
        </p:nvSpPr>
        <p:spPr>
          <a:xfrm>
            <a:off x="1775520" y="1556792"/>
            <a:ext cx="8352928" cy="4608512"/>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marL="457200" indent="-457200" algn="just">
              <a:spcBef>
                <a:spcPts val="0"/>
              </a:spcBef>
              <a:spcAft>
                <a:spcPts val="1800"/>
              </a:spcAft>
              <a:buFont typeface="+mj-lt"/>
              <a:buAutoNum type="arabicPeriod"/>
            </a:pPr>
            <a:r>
              <a:rPr lang="fr-FR" sz="2400" b="0" dirty="0">
                <a:latin typeface="Calibri" panose="020F0502020204030204" pitchFamily="34" charset="0"/>
                <a:ea typeface="CMU Serif" pitchFamily="2" charset="0"/>
                <a:cs typeface="Calibri" panose="020F0502020204030204" pitchFamily="34" charset="0"/>
              </a:rPr>
              <a:t>Une interface homme-machine constitue avant tout une application informatique. C'est pourquoi il s'agit de recenser les différents </a:t>
            </a:r>
            <a:r>
              <a:rPr lang="fr-FR" sz="2400" b="0" u="sng" dirty="0">
                <a:latin typeface="Calibri" panose="020F0502020204030204" pitchFamily="34" charset="0"/>
                <a:ea typeface="CMU Serif" pitchFamily="2" charset="0"/>
                <a:cs typeface="Calibri" panose="020F0502020204030204" pitchFamily="34" charset="0"/>
              </a:rPr>
              <a:t>modèles et méthodes </a:t>
            </a:r>
            <a:r>
              <a:rPr lang="fr-FR" sz="2400" b="0" dirty="0">
                <a:latin typeface="Calibri" panose="020F0502020204030204" pitchFamily="34" charset="0"/>
                <a:ea typeface="CMU Serif" pitchFamily="2" charset="0"/>
                <a:cs typeface="Calibri" panose="020F0502020204030204" pitchFamily="34" charset="0"/>
              </a:rPr>
              <a:t>de développement issus du </a:t>
            </a:r>
            <a:r>
              <a:rPr lang="fr-FR" sz="2400" b="0" u="sng" dirty="0">
                <a:latin typeface="Calibri" panose="020F0502020204030204" pitchFamily="34" charset="0"/>
                <a:ea typeface="CMU Serif" pitchFamily="2" charset="0"/>
                <a:cs typeface="Calibri" panose="020F0502020204030204" pitchFamily="34" charset="0"/>
              </a:rPr>
              <a:t>génie logiciel</a:t>
            </a:r>
            <a:r>
              <a:rPr lang="fr-FR" sz="2400" b="0" dirty="0">
                <a:latin typeface="Calibri" panose="020F0502020204030204" pitchFamily="34" charset="0"/>
                <a:ea typeface="CMU Serif" pitchFamily="2" charset="0"/>
                <a:cs typeface="Calibri" panose="020F0502020204030204" pitchFamily="34" charset="0"/>
              </a:rPr>
              <a:t>. Après une étude critique, il importera de se définir un cadre théorique et méthodologique.</a:t>
            </a:r>
          </a:p>
          <a:p>
            <a:pPr marL="457200" indent="-457200" algn="just">
              <a:spcBef>
                <a:spcPts val="0"/>
              </a:spcBef>
              <a:spcAft>
                <a:spcPts val="1800"/>
              </a:spcAft>
              <a:buFont typeface="+mj-lt"/>
              <a:buAutoNum type="arabicPeriod"/>
            </a:pPr>
            <a:r>
              <a:rPr lang="fr-FR" sz="2400" b="0" dirty="0">
                <a:latin typeface="Calibri" panose="020F0502020204030204" pitchFamily="34" charset="0"/>
                <a:ea typeface="CMU Serif" pitchFamily="2" charset="0"/>
                <a:cs typeface="Calibri" panose="020F0502020204030204" pitchFamily="34" charset="0"/>
              </a:rPr>
              <a:t>Dans le développement d'interfaces homme-machine pour les systèmes complexes, Il existes des </a:t>
            </a:r>
            <a:r>
              <a:rPr lang="fr-FR" sz="2400" b="0" u="sng" dirty="0">
                <a:latin typeface="Calibri" panose="020F0502020204030204" pitchFamily="34" charset="0"/>
                <a:ea typeface="CMU Serif" pitchFamily="2" charset="0"/>
                <a:cs typeface="Calibri" panose="020F0502020204030204" pitchFamily="34" charset="0"/>
              </a:rPr>
              <a:t>méthodes classiques pour la conception des IHM</a:t>
            </a:r>
            <a:r>
              <a:rPr lang="fr-FR" sz="2400" b="0" dirty="0">
                <a:latin typeface="Calibri" panose="020F0502020204030204" pitchFamily="34" charset="0"/>
                <a:ea typeface="CMU Serif" pitchFamily="2" charset="0"/>
                <a:cs typeface="Calibri" panose="020F0502020204030204" pitchFamily="34" charset="0"/>
              </a:rPr>
              <a:t>, qui ont un impact plutôt satisfaisant, qui sont basées sur méthodes rigoureuses.</a:t>
            </a:r>
          </a:p>
          <a:p>
            <a:pPr marL="457200" indent="-457200" algn="just">
              <a:spcBef>
                <a:spcPts val="0"/>
              </a:spcBef>
              <a:spcAft>
                <a:spcPts val="1800"/>
              </a:spcAft>
              <a:buFont typeface="+mj-lt"/>
              <a:buAutoNum type="arabicPeriod"/>
            </a:pPr>
            <a:r>
              <a:rPr lang="fr-FR" sz="2400" b="0" dirty="0">
                <a:latin typeface="Calibri" panose="020F0502020204030204" pitchFamily="34" charset="0"/>
                <a:ea typeface="CMU Serif" pitchFamily="2" charset="0"/>
                <a:cs typeface="Calibri" panose="020F0502020204030204" pitchFamily="34" charset="0"/>
              </a:rPr>
              <a:t>Modèles d'architectures d'interface homme-machine, pour la plupart dérivées du célèbre modèle de </a:t>
            </a:r>
            <a:r>
              <a:rPr lang="fr-FR" sz="2400" b="0" u="sng" dirty="0">
                <a:latin typeface="Calibri" panose="020F0502020204030204" pitchFamily="34" charset="0"/>
                <a:ea typeface="CMU Serif" pitchFamily="2" charset="0"/>
                <a:cs typeface="Calibri" panose="020F0502020204030204" pitchFamily="34" charset="0"/>
              </a:rPr>
              <a:t>SEEHEIM</a:t>
            </a:r>
            <a:r>
              <a:rPr lang="fr-FR" sz="2400" b="0" dirty="0">
                <a:latin typeface="Calibri" panose="020F0502020204030204" pitchFamily="34" charset="0"/>
                <a:ea typeface="CMU Serif" pitchFamily="2" charset="0"/>
                <a:cs typeface="Calibri" panose="020F0502020204030204" pitchFamily="34" charset="0"/>
              </a:rPr>
              <a:t>.</a:t>
            </a:r>
            <a:endParaRPr lang="fr-F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97210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703512" y="1412777"/>
            <a:ext cx="5040560" cy="4824883"/>
          </a:xfrm>
          <a:prstGeom prst="rect">
            <a:avLst/>
          </a:prstGeom>
        </p:spPr>
        <p:txBody>
          <a:bodyPr>
            <a:noAutofit/>
          </a:bodyPr>
          <a:lstStyle/>
          <a:p>
            <a:pPr marL="0" indent="0">
              <a:buClr>
                <a:srgbClr val="FF0000"/>
              </a:buClr>
              <a:buSzPct val="120000"/>
              <a:buNone/>
            </a:pPr>
            <a:r>
              <a:rPr lang="fr-FR" sz="2800" b="1" dirty="0">
                <a:latin typeface="Calibri" panose="020F0502020204030204" pitchFamily="34" charset="0"/>
                <a:cs typeface="Calibri" panose="020F0502020204030204" pitchFamily="34" charset="0"/>
              </a:rPr>
              <a:t>La pérennité</a:t>
            </a:r>
          </a:p>
          <a:p>
            <a:pPr marL="282575" indent="-282575">
              <a:spcAft>
                <a:spcPts val="1200"/>
              </a:spcAft>
              <a:buClr>
                <a:srgbClr val="FF0000"/>
              </a:buClr>
              <a:buSzPct val="120000"/>
            </a:pPr>
            <a:r>
              <a:rPr lang="fr-FR" sz="2200" dirty="0">
                <a:latin typeface="Calibri" pitchFamily="34" charset="0"/>
                <a:cs typeface="Calibri" pitchFamily="34" charset="0"/>
              </a:rPr>
              <a:t>Le prototypage « </a:t>
            </a:r>
            <a:r>
              <a:rPr lang="fr-FR" sz="2200" b="1" dirty="0">
                <a:latin typeface="Calibri" pitchFamily="34" charset="0"/>
                <a:cs typeface="Calibri" pitchFamily="34" charset="0"/>
              </a:rPr>
              <a:t>jetable</a:t>
            </a:r>
            <a:r>
              <a:rPr lang="fr-FR" sz="2200" dirty="0">
                <a:latin typeface="Calibri" pitchFamily="34" charset="0"/>
                <a:cs typeface="Calibri" pitchFamily="34" charset="0"/>
              </a:rPr>
              <a:t> » est utilisé pour tester certains aspects de l’application, sans but de récupération pour l’application finale.</a:t>
            </a:r>
          </a:p>
          <a:p>
            <a:pPr marL="282575" indent="-282575">
              <a:spcAft>
                <a:spcPts val="1200"/>
              </a:spcAft>
              <a:buClr>
                <a:srgbClr val="FF0000"/>
              </a:buClr>
              <a:buSzPct val="120000"/>
            </a:pPr>
            <a:r>
              <a:rPr lang="fr-FR" sz="2200" dirty="0">
                <a:latin typeface="Calibri" pitchFamily="34" charset="0"/>
                <a:cs typeface="Calibri" pitchFamily="34" charset="0"/>
              </a:rPr>
              <a:t>Le prototypage « </a:t>
            </a:r>
            <a:r>
              <a:rPr lang="fr-FR" sz="2200" b="1" dirty="0">
                <a:latin typeface="Calibri" pitchFamily="34" charset="0"/>
                <a:cs typeface="Calibri" pitchFamily="34" charset="0"/>
              </a:rPr>
              <a:t>itératif</a:t>
            </a:r>
            <a:r>
              <a:rPr lang="fr-FR" sz="2200" dirty="0">
                <a:latin typeface="Calibri" pitchFamily="34" charset="0"/>
                <a:cs typeface="Calibri" pitchFamily="34" charset="0"/>
              </a:rPr>
              <a:t> » développe plusieurs versions successives d’une interface qui serviront de base à l’application finale.</a:t>
            </a:r>
          </a:p>
          <a:p>
            <a:pPr marL="282575" indent="-282575">
              <a:buClr>
                <a:srgbClr val="FF0000"/>
              </a:buClr>
              <a:buSzPct val="120000"/>
            </a:pPr>
            <a:r>
              <a:rPr lang="fr-FR" sz="2200" dirty="0">
                <a:latin typeface="Calibri" pitchFamily="34" charset="0"/>
                <a:cs typeface="Calibri" pitchFamily="34" charset="0"/>
              </a:rPr>
              <a:t>Le prototypage « </a:t>
            </a:r>
            <a:r>
              <a:rPr lang="fr-FR" sz="2200" b="1" dirty="0">
                <a:latin typeface="Calibri" pitchFamily="34" charset="0"/>
                <a:cs typeface="Calibri" pitchFamily="34" charset="0"/>
              </a:rPr>
              <a:t>incrémental</a:t>
            </a:r>
            <a:r>
              <a:rPr lang="fr-FR" sz="2200" dirty="0">
                <a:latin typeface="Calibri" pitchFamily="34" charset="0"/>
                <a:cs typeface="Calibri" pitchFamily="34" charset="0"/>
              </a:rPr>
              <a:t> » consiste à développer et tester progressivement différentes parties de l’application, jusqu’à sa réalisation complète.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049" y="1988840"/>
            <a:ext cx="39338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F1B6670E-C124-4966-B47B-C3AD7F421509}"/>
              </a:ext>
            </a:extLst>
          </p:cNvPr>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-Classification des prototypes-</a:t>
            </a:r>
          </a:p>
        </p:txBody>
      </p:sp>
    </p:spTree>
    <p:extLst>
      <p:ext uri="{BB962C8B-B14F-4D97-AF65-F5344CB8AC3E}">
        <p14:creationId xmlns:p14="http://schemas.microsoft.com/office/powerpoint/2010/main" val="490824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703512" y="1628800"/>
            <a:ext cx="5040560" cy="2952328"/>
          </a:xfrm>
          <a:prstGeom prst="rect">
            <a:avLst/>
          </a:prstGeom>
        </p:spPr>
        <p:txBody>
          <a:bodyPr>
            <a:noAutofit/>
          </a:bodyPr>
          <a:lstStyle/>
          <a:p>
            <a:pPr marL="0" indent="0">
              <a:buClr>
                <a:srgbClr val="FF0000"/>
              </a:buClr>
              <a:buSzPct val="120000"/>
              <a:buNone/>
            </a:pPr>
            <a:r>
              <a:rPr lang="fr-FR" sz="2800" b="1" dirty="0">
                <a:latin typeface="Calibri" panose="020F0502020204030204" pitchFamily="34" charset="0"/>
                <a:cs typeface="Calibri" panose="020F0502020204030204" pitchFamily="34" charset="0"/>
              </a:rPr>
              <a:t>L’interactivité</a:t>
            </a:r>
          </a:p>
          <a:p>
            <a:pPr marL="282575" indent="-282575">
              <a:buClr>
                <a:srgbClr val="FF0000"/>
              </a:buClr>
              <a:buSzPct val="120000"/>
            </a:pPr>
            <a:r>
              <a:rPr lang="fr-FR" sz="2200" dirty="0">
                <a:latin typeface="Calibri" pitchFamily="34" charset="0"/>
                <a:cs typeface="Calibri" pitchFamily="34" charset="0"/>
              </a:rPr>
              <a:t>Le prototypage « </a:t>
            </a:r>
            <a:r>
              <a:rPr lang="fr-FR" sz="2200" b="1" dirty="0">
                <a:latin typeface="Calibri" pitchFamily="34" charset="0"/>
                <a:cs typeface="Calibri" pitchFamily="34" charset="0"/>
              </a:rPr>
              <a:t>statique</a:t>
            </a:r>
            <a:r>
              <a:rPr lang="fr-FR" sz="2200" dirty="0">
                <a:latin typeface="Calibri" pitchFamily="34" charset="0"/>
                <a:cs typeface="Calibri" pitchFamily="34" charset="0"/>
              </a:rPr>
              <a:t> » présente une vision globale de l’interface, mais sans permettre d’interaction directe avec l’utilisateur.</a:t>
            </a:r>
          </a:p>
          <a:p>
            <a:pPr marL="682625" lvl="1" indent="-282575">
              <a:spcAft>
                <a:spcPts val="1200"/>
              </a:spcAft>
              <a:buClr>
                <a:srgbClr val="FF0000"/>
              </a:buClr>
              <a:buSzPct val="120000"/>
            </a:pPr>
            <a:r>
              <a:rPr lang="fr-FR" sz="1800" dirty="0">
                <a:latin typeface="Calibri" pitchFamily="34" charset="0"/>
                <a:cs typeface="Calibri" pitchFamily="34" charset="0"/>
              </a:rPr>
              <a:t>Permet de vérifier que les utilisateurs comprennent bien la structure et l’organisation du système.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1643236"/>
            <a:ext cx="3933825"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775521" y="4608536"/>
            <a:ext cx="8357369" cy="1772793"/>
          </a:xfrm>
          <a:prstGeom prst="rect">
            <a:avLst/>
          </a:prstGeom>
        </p:spPr>
        <p:txBody>
          <a:bodyPr wrap="square">
            <a:spAutoFit/>
          </a:bodyPr>
          <a:lstStyle/>
          <a:p>
            <a:pPr marL="282575" indent="-282575" eaLnBrk="1" fontAlgn="auto" hangingPunct="1">
              <a:spcBef>
                <a:spcPct val="20000"/>
              </a:spcBef>
              <a:spcAft>
                <a:spcPts val="0"/>
              </a:spcAft>
              <a:buClr>
                <a:srgbClr val="FF0000"/>
              </a:buClr>
              <a:buSzPct val="120000"/>
              <a:buFont typeface="Arial" pitchFamily="34" charset="0"/>
              <a:buChar char="•"/>
            </a:pPr>
            <a:r>
              <a:rPr kumimoji="0" lang="fr-FR" sz="2200" dirty="0">
                <a:solidFill>
                  <a:prstClr val="black"/>
                </a:solidFill>
                <a:latin typeface="Calibri" pitchFamily="34" charset="0"/>
                <a:cs typeface="Calibri" pitchFamily="34" charset="0"/>
              </a:rPr>
              <a:t>Le prototypage « </a:t>
            </a:r>
            <a:r>
              <a:rPr kumimoji="0" lang="fr-FR" sz="2200" b="1" dirty="0">
                <a:solidFill>
                  <a:prstClr val="black"/>
                </a:solidFill>
                <a:latin typeface="Calibri" pitchFamily="34" charset="0"/>
                <a:cs typeface="Calibri" pitchFamily="34" charset="0"/>
              </a:rPr>
              <a:t>interactif</a:t>
            </a:r>
            <a:r>
              <a:rPr kumimoji="0" lang="fr-FR" sz="2200" dirty="0">
                <a:solidFill>
                  <a:prstClr val="black"/>
                </a:solidFill>
                <a:latin typeface="Calibri" pitchFamily="34" charset="0"/>
                <a:cs typeface="Calibri" pitchFamily="34" charset="0"/>
              </a:rPr>
              <a:t> » couvre seulement certains aspects mais de façon complète et opérationnelle. Ex : processus de commande en ligne.</a:t>
            </a:r>
          </a:p>
          <a:p>
            <a:pPr marL="682625" lvl="1" indent="-282575" eaLnBrk="1" fontAlgn="auto" hangingPunct="1">
              <a:spcBef>
                <a:spcPct val="20000"/>
              </a:spcBef>
              <a:spcAft>
                <a:spcPts val="0"/>
              </a:spcAft>
              <a:buClr>
                <a:srgbClr val="FF0000"/>
              </a:buClr>
              <a:buSzPct val="120000"/>
              <a:buFont typeface="Arial" pitchFamily="34" charset="0"/>
              <a:buChar char="–"/>
            </a:pPr>
            <a:r>
              <a:rPr kumimoji="0" lang="fr-FR" sz="1800" dirty="0">
                <a:solidFill>
                  <a:prstClr val="black"/>
                </a:solidFill>
                <a:latin typeface="Calibri" pitchFamily="34" charset="0"/>
                <a:cs typeface="Calibri" pitchFamily="34" charset="0"/>
              </a:rPr>
              <a:t>Permet d’effectuer des tests d’utilisabilité</a:t>
            </a:r>
          </a:p>
          <a:p>
            <a:pPr marL="682625" lvl="1" indent="-282575" eaLnBrk="1" fontAlgn="auto" hangingPunct="1">
              <a:spcBef>
                <a:spcPct val="20000"/>
              </a:spcBef>
              <a:spcAft>
                <a:spcPts val="1200"/>
              </a:spcAft>
              <a:buClr>
                <a:srgbClr val="FF0000"/>
              </a:buClr>
              <a:buSzPct val="120000"/>
              <a:buFont typeface="Arial" pitchFamily="34" charset="0"/>
              <a:buChar char="–"/>
            </a:pPr>
            <a:r>
              <a:rPr kumimoji="0" lang="fr-FR" sz="1800" dirty="0">
                <a:solidFill>
                  <a:prstClr val="black"/>
                </a:solidFill>
                <a:latin typeface="Calibri" pitchFamily="34" charset="0"/>
                <a:cs typeface="Calibri" pitchFamily="34" charset="0"/>
              </a:rPr>
              <a:t>N.B. : L’interactivité peut être simulée sur support papier</a:t>
            </a:r>
          </a:p>
        </p:txBody>
      </p:sp>
      <p:sp>
        <p:nvSpPr>
          <p:cNvPr id="8" name="Rectangle 2">
            <a:extLst>
              <a:ext uri="{FF2B5EF4-FFF2-40B4-BE49-F238E27FC236}">
                <a16:creationId xmlns:a16="http://schemas.microsoft.com/office/drawing/2014/main" id="{68CB7DDD-7F70-4C4A-BB83-EAA31493CAA7}"/>
              </a:ext>
            </a:extLst>
          </p:cNvPr>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-Classification des prototypes-</a:t>
            </a:r>
          </a:p>
        </p:txBody>
      </p:sp>
    </p:spTree>
    <p:extLst>
      <p:ext uri="{BB962C8B-B14F-4D97-AF65-F5344CB8AC3E}">
        <p14:creationId xmlns:p14="http://schemas.microsoft.com/office/powerpoint/2010/main" val="1444936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703512" y="1628800"/>
            <a:ext cx="5040560" cy="4392488"/>
          </a:xfrm>
          <a:prstGeom prst="rect">
            <a:avLst/>
          </a:prstGeom>
        </p:spPr>
        <p:txBody>
          <a:bodyPr>
            <a:noAutofit/>
          </a:bodyPr>
          <a:lstStyle/>
          <a:p>
            <a:pPr marL="0" indent="0">
              <a:buClr>
                <a:srgbClr val="FF0000"/>
              </a:buClr>
              <a:buSzPct val="120000"/>
              <a:buNone/>
            </a:pPr>
            <a:r>
              <a:rPr lang="fr-FR" sz="2800" b="1" dirty="0">
                <a:latin typeface="Calibri" panose="020F0502020204030204" pitchFamily="34" charset="0"/>
                <a:cs typeface="Calibri" panose="020F0502020204030204" pitchFamily="34" charset="0"/>
              </a:rPr>
              <a:t>Le degré de fidélité</a:t>
            </a:r>
          </a:p>
          <a:p>
            <a:pPr marL="0" indent="0">
              <a:spcAft>
                <a:spcPts val="1200"/>
              </a:spcAft>
              <a:buClr>
                <a:srgbClr val="FF0000"/>
              </a:buClr>
              <a:buSzPct val="120000"/>
              <a:buNone/>
            </a:pPr>
            <a:r>
              <a:rPr lang="fr-FR" sz="2200" dirty="0">
                <a:latin typeface="Calibri" pitchFamily="34" charset="0"/>
                <a:cs typeface="Calibri" pitchFamily="34" charset="0"/>
              </a:rPr>
              <a:t>Le prototype « </a:t>
            </a:r>
            <a:r>
              <a:rPr lang="fr-FR" sz="2200" b="1" dirty="0">
                <a:latin typeface="Calibri" pitchFamily="34" charset="0"/>
                <a:cs typeface="Calibri" pitchFamily="34" charset="0"/>
              </a:rPr>
              <a:t>basse fidélité</a:t>
            </a:r>
            <a:r>
              <a:rPr lang="fr-FR" sz="2200" dirty="0">
                <a:latin typeface="Calibri" pitchFamily="34" charset="0"/>
                <a:cs typeface="Calibri" pitchFamily="34" charset="0"/>
              </a:rPr>
              <a:t> » : il s’agit le plus souvent d’une maquette papier</a:t>
            </a:r>
          </a:p>
          <a:p>
            <a:pPr marL="282575" indent="-282575">
              <a:buClr>
                <a:srgbClr val="FF0000"/>
              </a:buClr>
              <a:buSzPct val="120000"/>
            </a:pPr>
            <a:r>
              <a:rPr lang="fr-FR" sz="2200" dirty="0">
                <a:latin typeface="Calibri" pitchFamily="34" charset="0"/>
                <a:cs typeface="Calibri" pitchFamily="34" charset="0"/>
              </a:rPr>
              <a:t>Facilite l’implication et la concentration de l’utilisateur sur les aspects fonctionnels (évite les dérives sur l’esthétique)</a:t>
            </a:r>
          </a:p>
          <a:p>
            <a:pPr marL="282575" indent="-282575">
              <a:buClr>
                <a:srgbClr val="FF0000"/>
              </a:buClr>
              <a:buSzPct val="120000"/>
            </a:pPr>
            <a:r>
              <a:rPr lang="fr-FR" sz="2200" dirty="0">
                <a:latin typeface="Calibri" pitchFamily="34" charset="0"/>
                <a:cs typeface="Calibri" pitchFamily="34" charset="0"/>
              </a:rPr>
              <a:t>Peut être annoté en cours de test</a:t>
            </a:r>
          </a:p>
          <a:p>
            <a:pPr marL="282575" indent="-282575">
              <a:buClr>
                <a:srgbClr val="FF0000"/>
              </a:buClr>
              <a:buSzPct val="120000"/>
            </a:pPr>
            <a:r>
              <a:rPr lang="fr-FR" sz="2200" dirty="0">
                <a:latin typeface="Calibri" pitchFamily="34" charset="0"/>
                <a:cs typeface="Calibri" pitchFamily="34" charset="0"/>
              </a:rPr>
              <a:t>Peu coûteux, permet de tester tôt le concept de l’interface</a:t>
            </a:r>
            <a:endParaRPr lang="fr-FR" sz="1800" dirty="0">
              <a:latin typeface="Calibri" pitchFamily="34" charset="0"/>
              <a:cs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3861" y="2132856"/>
            <a:ext cx="38766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07430BDA-2772-415C-A927-2976B5E3149A}"/>
              </a:ext>
            </a:extLst>
          </p:cNvPr>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-Classification des prototypes-</a:t>
            </a:r>
          </a:p>
        </p:txBody>
      </p:sp>
    </p:spTree>
    <p:extLst>
      <p:ext uri="{BB962C8B-B14F-4D97-AF65-F5344CB8AC3E}">
        <p14:creationId xmlns:p14="http://schemas.microsoft.com/office/powerpoint/2010/main" val="233406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703512" y="1628800"/>
            <a:ext cx="5040560" cy="4392488"/>
          </a:xfrm>
          <a:prstGeom prst="rect">
            <a:avLst/>
          </a:prstGeom>
        </p:spPr>
        <p:txBody>
          <a:bodyPr>
            <a:noAutofit/>
          </a:bodyPr>
          <a:lstStyle/>
          <a:p>
            <a:pPr marL="0" indent="0">
              <a:buClr>
                <a:srgbClr val="FF0000"/>
              </a:buClr>
              <a:buSzPct val="120000"/>
              <a:buNone/>
            </a:pPr>
            <a:r>
              <a:rPr lang="fr-FR" sz="2800" b="1" dirty="0">
                <a:latin typeface="Calibri" panose="020F0502020204030204" pitchFamily="34" charset="0"/>
                <a:cs typeface="Calibri" panose="020F0502020204030204" pitchFamily="34" charset="0"/>
              </a:rPr>
              <a:t>Le degré de fidélité</a:t>
            </a:r>
          </a:p>
          <a:p>
            <a:pPr marL="0" indent="0">
              <a:spcAft>
                <a:spcPts val="1200"/>
              </a:spcAft>
              <a:buClr>
                <a:srgbClr val="FF0000"/>
              </a:buClr>
              <a:buSzPct val="120000"/>
              <a:buNone/>
            </a:pPr>
            <a:r>
              <a:rPr lang="fr-FR" sz="2200" dirty="0">
                <a:latin typeface="Calibri" pitchFamily="34" charset="0"/>
                <a:cs typeface="Calibri" pitchFamily="34" charset="0"/>
              </a:rPr>
              <a:t>Le prototype « </a:t>
            </a:r>
            <a:r>
              <a:rPr lang="fr-FR" sz="2200" b="1" dirty="0">
                <a:latin typeface="Calibri" pitchFamily="34" charset="0"/>
                <a:cs typeface="Calibri" pitchFamily="34" charset="0"/>
              </a:rPr>
              <a:t>haute fidélité </a:t>
            </a:r>
            <a:r>
              <a:rPr lang="fr-FR" sz="2200" dirty="0">
                <a:latin typeface="Calibri" pitchFamily="34" charset="0"/>
                <a:cs typeface="Calibri" pitchFamily="34" charset="0"/>
              </a:rPr>
              <a:t>» : il s’agit d’un prototype interactif, sur ordinateur, qui présente un aspect graphique très proche de l’interface finale.</a:t>
            </a:r>
          </a:p>
          <a:p>
            <a:pPr marL="282575" indent="-282575">
              <a:buClr>
                <a:srgbClr val="FF0000"/>
              </a:buClr>
              <a:buSzPct val="120000"/>
            </a:pPr>
            <a:r>
              <a:rPr lang="fr-FR" sz="2200" dirty="0">
                <a:latin typeface="Calibri" pitchFamily="34" charset="0"/>
                <a:cs typeface="Calibri" pitchFamily="34" charset="0"/>
              </a:rPr>
              <a:t>Offre à l’utilisateur une vision réaliste de l’interface même si tout n’est pas intégralement implémenté</a:t>
            </a:r>
          </a:p>
          <a:p>
            <a:pPr marL="282575" indent="-282575">
              <a:buClr>
                <a:srgbClr val="FF0000"/>
              </a:buClr>
              <a:buSzPct val="120000"/>
            </a:pPr>
            <a:r>
              <a:rPr lang="fr-FR" sz="2200" dirty="0">
                <a:latin typeface="Calibri" pitchFamily="34" charset="0"/>
                <a:cs typeface="Calibri" pitchFamily="34" charset="0"/>
              </a:rPr>
              <a:t>Intervient généralement à un stade avancé du développement</a:t>
            </a:r>
            <a:endParaRPr lang="fr-FR" sz="1800" dirty="0">
              <a:latin typeface="Calibri" pitchFamily="34" charset="0"/>
              <a:cs typeface="Calibri"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887" y="1425223"/>
            <a:ext cx="3497585" cy="501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03FB45BF-57A5-43A3-BB48-A9956A8E944C}"/>
              </a:ext>
            </a:extLst>
          </p:cNvPr>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-Classification des prototypes-</a:t>
            </a:r>
          </a:p>
        </p:txBody>
      </p:sp>
    </p:spTree>
    <p:extLst>
      <p:ext uri="{BB962C8B-B14F-4D97-AF65-F5344CB8AC3E}">
        <p14:creationId xmlns:p14="http://schemas.microsoft.com/office/powerpoint/2010/main" val="3963425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847528" y="1628800"/>
            <a:ext cx="5040560" cy="4392488"/>
          </a:xfrm>
          <a:prstGeom prst="rect">
            <a:avLst/>
          </a:prstGeom>
        </p:spPr>
        <p:txBody>
          <a:bodyPr>
            <a:noAutofit/>
          </a:bodyPr>
          <a:lstStyle/>
          <a:p>
            <a:pPr marL="0" indent="0">
              <a:buClr>
                <a:srgbClr val="FF0000"/>
              </a:buClr>
              <a:buSzPct val="120000"/>
              <a:buNone/>
            </a:pPr>
            <a:r>
              <a:rPr lang="fr-FR" sz="2800" b="1" dirty="0">
                <a:latin typeface="Calibri" panose="020F0502020204030204" pitchFamily="34" charset="0"/>
                <a:cs typeface="Calibri" panose="020F0502020204030204" pitchFamily="34" charset="0"/>
              </a:rPr>
              <a:t>Le « support »</a:t>
            </a:r>
          </a:p>
          <a:p>
            <a:pPr marL="0" indent="0">
              <a:spcAft>
                <a:spcPts val="1200"/>
              </a:spcAft>
              <a:buClr>
                <a:srgbClr val="FF0000"/>
              </a:buClr>
              <a:buSzPct val="120000"/>
              <a:buNone/>
            </a:pPr>
            <a:r>
              <a:rPr lang="fr-FR" sz="2200" u="sng" dirty="0">
                <a:latin typeface="Calibri" pitchFamily="34" charset="0"/>
                <a:cs typeface="Calibri" pitchFamily="34" charset="0"/>
              </a:rPr>
              <a:t>Le prototype papier :</a:t>
            </a:r>
            <a:r>
              <a:rPr lang="fr-FR" sz="2200" dirty="0">
                <a:latin typeface="Calibri" pitchFamily="34" charset="0"/>
                <a:cs typeface="Calibri" pitchFamily="34" charset="0"/>
              </a:rPr>
              <a:t> le prototype est présenté sur papier, les différents écrans sont esquissés présentant le positionnement des zones fonctionnelles principales.</a:t>
            </a:r>
          </a:p>
          <a:p>
            <a:pPr marL="282575" indent="-282575">
              <a:buClr>
                <a:srgbClr val="FF0000"/>
              </a:buClr>
              <a:buSzPct val="120000"/>
            </a:pPr>
            <a:r>
              <a:rPr lang="fr-FR" sz="2200" dirty="0">
                <a:latin typeface="Calibri" pitchFamily="34" charset="0"/>
                <a:cs typeface="Calibri" pitchFamily="34" charset="0"/>
              </a:rPr>
              <a:t>Le rendu manuel du prototype a un impact pour l’utilisateur : plus le trait est technique, plus l’utilisateur tend à considérer que le concept est finalisé et à s’autocensurer dans ses commentaires</a:t>
            </a:r>
            <a:endParaRPr lang="fr-FR" sz="1800" dirty="0">
              <a:latin typeface="Calibri" pitchFamily="34" charset="0"/>
              <a:cs typeface="Calibri"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6121" y="1387502"/>
            <a:ext cx="2864743" cy="4993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9CFFF854-4EA2-49B4-8A1F-0514D9892D19}"/>
              </a:ext>
            </a:extLst>
          </p:cNvPr>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-Classification des prototypes-</a:t>
            </a:r>
          </a:p>
        </p:txBody>
      </p:sp>
    </p:spTree>
    <p:extLst>
      <p:ext uri="{BB962C8B-B14F-4D97-AF65-F5344CB8AC3E}">
        <p14:creationId xmlns:p14="http://schemas.microsoft.com/office/powerpoint/2010/main" val="2812563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847528" y="1628800"/>
            <a:ext cx="5040560" cy="4392488"/>
          </a:xfrm>
          <a:prstGeom prst="rect">
            <a:avLst/>
          </a:prstGeom>
        </p:spPr>
        <p:txBody>
          <a:bodyPr>
            <a:noAutofit/>
          </a:bodyPr>
          <a:lstStyle/>
          <a:p>
            <a:pPr marL="0" indent="0">
              <a:buClr>
                <a:srgbClr val="FF0000"/>
              </a:buClr>
              <a:buSzPct val="120000"/>
              <a:buNone/>
            </a:pPr>
            <a:r>
              <a:rPr lang="fr-FR" sz="2800" b="1" dirty="0">
                <a:latin typeface="Calibri" panose="020F0502020204030204" pitchFamily="34" charset="0"/>
                <a:cs typeface="Calibri" panose="020F0502020204030204" pitchFamily="34" charset="0"/>
              </a:rPr>
              <a:t>Le « support »</a:t>
            </a:r>
          </a:p>
          <a:p>
            <a:pPr marL="282575" indent="-282575">
              <a:buClr>
                <a:srgbClr val="FF0000"/>
              </a:buClr>
              <a:buSzPct val="120000"/>
            </a:pPr>
            <a:r>
              <a:rPr lang="fr-FR" sz="2200" u="sng" dirty="0">
                <a:latin typeface="Calibri" pitchFamily="34" charset="0"/>
                <a:cs typeface="Calibri" pitchFamily="34" charset="0"/>
              </a:rPr>
              <a:t>Le prototype électronique :</a:t>
            </a:r>
            <a:r>
              <a:rPr lang="fr-FR" sz="2200" dirty="0">
                <a:latin typeface="Calibri" pitchFamily="34" charset="0"/>
                <a:cs typeface="Calibri" pitchFamily="34" charset="0"/>
              </a:rPr>
              <a:t> le prototype est présenté sur écran, sous forme statique ou interactive.</a:t>
            </a:r>
          </a:p>
          <a:p>
            <a:pPr marL="682625" lvl="1" indent="-282575">
              <a:buClr>
                <a:srgbClr val="FF0000"/>
              </a:buClr>
              <a:buSzPct val="120000"/>
            </a:pPr>
            <a:r>
              <a:rPr lang="fr-FR" sz="1800" dirty="0">
                <a:latin typeface="Calibri" pitchFamily="34" charset="0"/>
                <a:cs typeface="Calibri" pitchFamily="34" charset="0"/>
              </a:rPr>
              <a:t>Le choix de l’outil dépend de l’interactivité souhaitée</a:t>
            </a:r>
          </a:p>
          <a:p>
            <a:pPr marL="282575" indent="-282575">
              <a:buClr>
                <a:srgbClr val="FF0000"/>
              </a:buClr>
              <a:buSzPct val="120000"/>
            </a:pPr>
            <a:r>
              <a:rPr lang="fr-FR" sz="2200" u="sng" dirty="0">
                <a:latin typeface="Calibri" pitchFamily="34" charset="0"/>
                <a:cs typeface="Calibri" pitchFamily="34" charset="0"/>
              </a:rPr>
              <a:t>Le prototype vidéo :</a:t>
            </a:r>
            <a:r>
              <a:rPr lang="fr-FR" sz="2200" dirty="0">
                <a:latin typeface="Calibri" pitchFamily="34" charset="0"/>
                <a:cs typeface="Calibri" pitchFamily="34" charset="0"/>
              </a:rPr>
              <a:t> très proche du prototype papier dans sa fonctionnalité, ce prototype est réalisé en filmant le fonctionnement de l’interface (par maquette papier ou capture d’écran).</a:t>
            </a:r>
          </a:p>
          <a:p>
            <a:pPr marL="682625" lvl="1" indent="-282575">
              <a:buClr>
                <a:srgbClr val="FF0000"/>
              </a:buClr>
              <a:buSzPct val="120000"/>
            </a:pPr>
            <a:r>
              <a:rPr lang="fr-FR" sz="1800" dirty="0">
                <a:latin typeface="Calibri" pitchFamily="34" charset="0"/>
                <a:cs typeface="Calibri" pitchFamily="34" charset="0"/>
              </a:rPr>
              <a:t>Pas d’interaction directe mais une meilleure représentation du fonctionnement </a:t>
            </a:r>
            <a:r>
              <a:rPr lang="fr-FR" sz="1400" dirty="0">
                <a:latin typeface="Calibri" pitchFamily="34" charset="0"/>
                <a:cs typeface="Calibri" pitchFamily="34" charset="0"/>
              </a:rPr>
              <a:t>de l’interface</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1484785"/>
            <a:ext cx="2650290" cy="4877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80E49E50-BDFD-47B7-9FDB-57E5771054E4}"/>
              </a:ext>
            </a:extLst>
          </p:cNvPr>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-Classification des prototypes-</a:t>
            </a:r>
          </a:p>
        </p:txBody>
      </p:sp>
    </p:spTree>
    <p:extLst>
      <p:ext uri="{BB962C8B-B14F-4D97-AF65-F5344CB8AC3E}">
        <p14:creationId xmlns:p14="http://schemas.microsoft.com/office/powerpoint/2010/main" val="4226280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415480" y="260648"/>
            <a:ext cx="9361040" cy="553264"/>
          </a:xfrm>
          <a:prstGeom prst="rect">
            <a:avLst/>
          </a:prstGeom>
          <a:noFill/>
          <a:ln/>
        </p:spPr>
        <p:txBody>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p>
        </p:txBody>
      </p:sp>
      <p:graphicFrame>
        <p:nvGraphicFramePr>
          <p:cNvPr id="2" name="Diagramme 1">
            <a:extLst>
              <a:ext uri="{FF2B5EF4-FFF2-40B4-BE49-F238E27FC236}">
                <a16:creationId xmlns:a16="http://schemas.microsoft.com/office/drawing/2014/main" id="{0979E188-BA2F-4BD5-BD32-CC1C58F167A7}"/>
              </a:ext>
            </a:extLst>
          </p:cNvPr>
          <p:cNvGraphicFramePr/>
          <p:nvPr>
            <p:extLst>
              <p:ext uri="{D42A27DB-BD31-4B8C-83A1-F6EECF244321}">
                <p14:modId xmlns:p14="http://schemas.microsoft.com/office/powerpoint/2010/main" val="4091401180"/>
              </p:ext>
            </p:extLst>
          </p:nvPr>
        </p:nvGraphicFramePr>
        <p:xfrm>
          <a:off x="2821863" y="1772816"/>
          <a:ext cx="6548275" cy="436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30C66773-C433-4A88-954A-5566307023EE}"/>
              </a:ext>
            </a:extLst>
          </p:cNvPr>
          <p:cNvSpPr txBox="1"/>
          <p:nvPr/>
        </p:nvSpPr>
        <p:spPr>
          <a:xfrm>
            <a:off x="263811" y="1588150"/>
            <a:ext cx="2601931" cy="369332"/>
          </a:xfrm>
          <a:prstGeom prst="rect">
            <a:avLst/>
          </a:prstGeom>
          <a:noFill/>
        </p:spPr>
        <p:txBody>
          <a:bodyPr wrap="none" rtlCol="0">
            <a:spAutoFit/>
          </a:bodyPr>
          <a:lstStyle/>
          <a:p>
            <a:r>
              <a:rPr lang="fr-FR" sz="1800" dirty="0">
                <a:latin typeface="Calibri" panose="020F0502020204030204" pitchFamily="34" charset="0"/>
                <a:cs typeface="Calibri" panose="020F0502020204030204" pitchFamily="34" charset="0"/>
              </a:rPr>
              <a:t>Conception de bas niveau</a:t>
            </a:r>
          </a:p>
        </p:txBody>
      </p:sp>
      <p:sp>
        <p:nvSpPr>
          <p:cNvPr id="5" name="ZoneTexte 4">
            <a:extLst>
              <a:ext uri="{FF2B5EF4-FFF2-40B4-BE49-F238E27FC236}">
                <a16:creationId xmlns:a16="http://schemas.microsoft.com/office/drawing/2014/main" id="{4C3BFDED-E4D0-4ED2-9ABF-2A2744C22306}"/>
              </a:ext>
            </a:extLst>
          </p:cNvPr>
          <p:cNvSpPr txBox="1"/>
          <p:nvPr/>
        </p:nvSpPr>
        <p:spPr>
          <a:xfrm>
            <a:off x="219931" y="5769001"/>
            <a:ext cx="2710935" cy="369332"/>
          </a:xfrm>
          <a:prstGeom prst="rect">
            <a:avLst/>
          </a:prstGeom>
          <a:noFill/>
        </p:spPr>
        <p:txBody>
          <a:bodyPr wrap="none" rtlCol="0">
            <a:spAutoFit/>
          </a:bodyPr>
          <a:lstStyle/>
          <a:p>
            <a:r>
              <a:rPr lang="fr-FR" sz="1800" dirty="0">
                <a:latin typeface="Calibri" panose="020F0502020204030204" pitchFamily="34" charset="0"/>
                <a:cs typeface="Calibri" panose="020F0502020204030204" pitchFamily="34" charset="0"/>
              </a:rPr>
              <a:t>Conception de haut niveau</a:t>
            </a:r>
          </a:p>
        </p:txBody>
      </p:sp>
    </p:spTree>
    <p:extLst>
      <p:ext uri="{BB962C8B-B14F-4D97-AF65-F5344CB8AC3E}">
        <p14:creationId xmlns:p14="http://schemas.microsoft.com/office/powerpoint/2010/main" val="2724196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415480" y="260648"/>
            <a:ext cx="9361040" cy="1080120"/>
          </a:xfrm>
          <a:prstGeom prst="rect">
            <a:avLst/>
          </a:prstGeom>
          <a:noFill/>
          <a:ln/>
        </p:spPr>
        <p:txBody>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p>
        </p:txBody>
      </p:sp>
      <p:graphicFrame>
        <p:nvGraphicFramePr>
          <p:cNvPr id="2" name="Diagramme 1">
            <a:extLst>
              <a:ext uri="{FF2B5EF4-FFF2-40B4-BE49-F238E27FC236}">
                <a16:creationId xmlns:a16="http://schemas.microsoft.com/office/drawing/2014/main" id="{0979E188-BA2F-4BD5-BD32-CC1C58F167A7}"/>
              </a:ext>
            </a:extLst>
          </p:cNvPr>
          <p:cNvGraphicFramePr/>
          <p:nvPr>
            <p:extLst>
              <p:ext uri="{D42A27DB-BD31-4B8C-83A1-F6EECF244321}">
                <p14:modId xmlns:p14="http://schemas.microsoft.com/office/powerpoint/2010/main" val="2739408977"/>
              </p:ext>
            </p:extLst>
          </p:nvPr>
        </p:nvGraphicFramePr>
        <p:xfrm>
          <a:off x="2821863" y="1772816"/>
          <a:ext cx="6548275" cy="436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30C66773-C433-4A88-954A-5566307023EE}"/>
              </a:ext>
            </a:extLst>
          </p:cNvPr>
          <p:cNvSpPr txBox="1"/>
          <p:nvPr/>
        </p:nvSpPr>
        <p:spPr>
          <a:xfrm>
            <a:off x="263811" y="1588150"/>
            <a:ext cx="2601931" cy="369332"/>
          </a:xfrm>
          <a:prstGeom prst="rect">
            <a:avLst/>
          </a:prstGeom>
          <a:noFill/>
        </p:spPr>
        <p:txBody>
          <a:bodyPr wrap="none" rtlCol="0">
            <a:spAutoFit/>
          </a:bodyPr>
          <a:lstStyle/>
          <a:p>
            <a:r>
              <a:rPr lang="fr-FR" sz="1800" dirty="0">
                <a:latin typeface="Calibri" panose="020F0502020204030204" pitchFamily="34" charset="0"/>
                <a:cs typeface="Calibri" panose="020F0502020204030204" pitchFamily="34" charset="0"/>
              </a:rPr>
              <a:t>Conception de bas niveau</a:t>
            </a:r>
          </a:p>
        </p:txBody>
      </p:sp>
      <p:sp>
        <p:nvSpPr>
          <p:cNvPr id="5" name="ZoneTexte 4">
            <a:extLst>
              <a:ext uri="{FF2B5EF4-FFF2-40B4-BE49-F238E27FC236}">
                <a16:creationId xmlns:a16="http://schemas.microsoft.com/office/drawing/2014/main" id="{4C3BFDED-E4D0-4ED2-9ABF-2A2744C22306}"/>
              </a:ext>
            </a:extLst>
          </p:cNvPr>
          <p:cNvSpPr txBox="1"/>
          <p:nvPr/>
        </p:nvSpPr>
        <p:spPr>
          <a:xfrm>
            <a:off x="219931" y="5769001"/>
            <a:ext cx="2710935" cy="369332"/>
          </a:xfrm>
          <a:prstGeom prst="rect">
            <a:avLst/>
          </a:prstGeom>
          <a:noFill/>
        </p:spPr>
        <p:txBody>
          <a:bodyPr wrap="none" rtlCol="0">
            <a:spAutoFit/>
          </a:bodyPr>
          <a:lstStyle/>
          <a:p>
            <a:r>
              <a:rPr lang="fr-FR" sz="1800" dirty="0">
                <a:latin typeface="Calibri" panose="020F0502020204030204" pitchFamily="34" charset="0"/>
                <a:cs typeface="Calibri" panose="020F0502020204030204" pitchFamily="34" charset="0"/>
              </a:rPr>
              <a:t>Conception de haut niveau</a:t>
            </a:r>
          </a:p>
        </p:txBody>
      </p:sp>
    </p:spTree>
    <p:extLst>
      <p:ext uri="{BB962C8B-B14F-4D97-AF65-F5344CB8AC3E}">
        <p14:creationId xmlns:p14="http://schemas.microsoft.com/office/powerpoint/2010/main" val="4041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824" y="2102928"/>
            <a:ext cx="5472608" cy="4194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1847528" y="1628800"/>
            <a:ext cx="5040560"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800" b="1" dirty="0">
                <a:solidFill>
                  <a:prstClr val="black"/>
                </a:solidFill>
                <a:latin typeface="Calibri"/>
              </a:rPr>
              <a:t>Maquettage papier</a:t>
            </a:r>
            <a:endParaRPr kumimoji="0" lang="fr-FR" sz="2800" b="1" dirty="0">
              <a:solidFill>
                <a:prstClr val="black"/>
              </a:solidFill>
              <a:latin typeface="Calibri" pitchFamily="34" charset="0"/>
              <a:cs typeface="Calibri" pitchFamily="34" charset="0"/>
            </a:endParaRPr>
          </a:p>
        </p:txBody>
      </p:sp>
      <p:sp>
        <p:nvSpPr>
          <p:cNvPr id="7" name="Rectangle 2">
            <a:extLst>
              <a:ext uri="{FF2B5EF4-FFF2-40B4-BE49-F238E27FC236}">
                <a16:creationId xmlns:a16="http://schemas.microsoft.com/office/drawing/2014/main" id="{C39B018B-77B7-4314-A3B6-461E8600AB6F}"/>
              </a:ext>
            </a:extLst>
          </p:cNvPr>
          <p:cNvSpPr txBox="1">
            <a:spLocks noChangeArrowheads="1"/>
          </p:cNvSpPr>
          <p:nvPr/>
        </p:nvSpPr>
        <p:spPr>
          <a:xfrm>
            <a:off x="1415480" y="260648"/>
            <a:ext cx="9361040" cy="108012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endPar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045522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847528" y="1628800"/>
            <a:ext cx="5040560"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800" b="1" dirty="0">
                <a:solidFill>
                  <a:prstClr val="black"/>
                </a:solidFill>
                <a:latin typeface="Calibri"/>
              </a:rPr>
              <a:t>Maquettage papier</a:t>
            </a:r>
            <a:endParaRPr kumimoji="0" lang="fr-FR" sz="2800" b="1" dirty="0">
              <a:solidFill>
                <a:prstClr val="black"/>
              </a:solidFill>
              <a:latin typeface="Calibri" pitchFamily="34" charset="0"/>
              <a:cs typeface="Calibri"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162" y="2207870"/>
            <a:ext cx="7453262" cy="4173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47C806A3-9594-4ED1-BF53-50E37355B4F6}"/>
              </a:ext>
            </a:extLst>
          </p:cNvPr>
          <p:cNvSpPr txBox="1">
            <a:spLocks noChangeArrowheads="1"/>
          </p:cNvSpPr>
          <p:nvPr/>
        </p:nvSpPr>
        <p:spPr>
          <a:xfrm>
            <a:off x="1415480" y="260648"/>
            <a:ext cx="9361040" cy="108012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endPar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403009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260648"/>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1. Positionnement de la recherche sur le plan méthodologique</a:t>
            </a:r>
          </a:p>
        </p:txBody>
      </p:sp>
      <p:sp>
        <p:nvSpPr>
          <p:cNvPr id="3" name="Rectangle 2"/>
          <p:cNvSpPr txBox="1">
            <a:spLocks noChangeArrowheads="1"/>
          </p:cNvSpPr>
          <p:nvPr/>
        </p:nvSpPr>
        <p:spPr>
          <a:xfrm>
            <a:off x="3503712" y="6237312"/>
            <a:ext cx="10657184" cy="36004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1800" b="0" i="1" dirty="0">
                <a:solidFill>
                  <a:schemeClr val="bg1">
                    <a:lumMod val="75000"/>
                  </a:schemeClr>
                </a:solidFill>
                <a:latin typeface="Calibri" panose="020F0502020204030204" pitchFamily="34" charset="0"/>
                <a:ea typeface="CMU Serif" pitchFamily="2" charset="0"/>
                <a:cs typeface="Calibri" panose="020F0502020204030204" pitchFamily="34" charset="0"/>
              </a:rPr>
              <a:t>*AFCIQ : Association Française pour le Contrôle Industriel de la Qualité</a:t>
            </a:r>
            <a:endParaRPr lang="fr-FR" sz="1800" i="1" dirty="0">
              <a:solidFill>
                <a:schemeClr val="bg1">
                  <a:lumMod val="75000"/>
                </a:schemeClr>
              </a:solidFill>
              <a:latin typeface="Calibri" panose="020F0502020204030204" pitchFamily="34" charset="0"/>
              <a:cs typeface="Calibri" panose="020F0502020204030204" pitchFamily="34" charset="0"/>
            </a:endParaRPr>
          </a:p>
        </p:txBody>
      </p:sp>
      <p:sp>
        <p:nvSpPr>
          <p:cNvPr id="4" name="Rectangle 2">
            <a:extLst>
              <a:ext uri="{FF2B5EF4-FFF2-40B4-BE49-F238E27FC236}">
                <a16:creationId xmlns:a16="http://schemas.microsoft.com/office/drawing/2014/main" id="{981A51C0-DA91-4464-8D03-0927EC4DA6ED}"/>
              </a:ext>
            </a:extLst>
          </p:cNvPr>
          <p:cNvSpPr txBox="1">
            <a:spLocks noChangeArrowheads="1"/>
          </p:cNvSpPr>
          <p:nvPr/>
        </p:nvSpPr>
        <p:spPr>
          <a:xfrm>
            <a:off x="1955540" y="1916832"/>
            <a:ext cx="8280920" cy="3672408"/>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ea typeface="CMU Serif" pitchFamily="2" charset="0"/>
                <a:cs typeface="Calibri" panose="020F0502020204030204" pitchFamily="34" charset="0"/>
              </a:rPr>
              <a:t>D’après l’ AFCIQ*, le génie logiciel est "l'ensemble des procédures, méthodes, langages, ateliers, imposés ou préconisés par les normes adaptées à l'environnement d'utilisation, afin de favoriser la production et la maintenance de composants logiciels de qualité".</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Le génie logiciel offre plusieurs modèles de développement de logiciels.</a:t>
            </a:r>
          </a:p>
          <a:p>
            <a:pPr marL="800100" lvl="1" indent="-342900" algn="just">
              <a:spcBef>
                <a:spcPts val="0"/>
              </a:spcBef>
              <a:spcAft>
                <a:spcPts val="600"/>
              </a:spcAft>
              <a:buFont typeface="Arial" panose="020B0604020202020204" pitchFamily="34" charset="0"/>
              <a:buChar char="•"/>
            </a:pPr>
            <a:r>
              <a:rPr lang="fr-FR" sz="2000" b="0" dirty="0">
                <a:latin typeface="Calibri" panose="020F0502020204030204" pitchFamily="34" charset="0"/>
                <a:cs typeface="Calibri" panose="020F0502020204030204" pitchFamily="34" charset="0"/>
              </a:rPr>
              <a:t>Ces modèles seront parcourus afin d'étudier dans quelle mesure les facteurs humains inhérents aux interfaces y sont considérés. </a:t>
            </a:r>
          </a:p>
        </p:txBody>
      </p:sp>
    </p:spTree>
    <p:extLst>
      <p:ext uri="{BB962C8B-B14F-4D97-AF65-F5344CB8AC3E}">
        <p14:creationId xmlns:p14="http://schemas.microsoft.com/office/powerpoint/2010/main" val="17611257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847528" y="1628800"/>
            <a:ext cx="5040560"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800" b="1" dirty="0">
                <a:solidFill>
                  <a:prstClr val="black"/>
                </a:solidFill>
                <a:latin typeface="Calibri"/>
              </a:rPr>
              <a:t>Maquettage papier</a:t>
            </a:r>
            <a:endParaRPr kumimoji="0" lang="fr-FR" sz="2800" b="1" dirty="0">
              <a:solidFill>
                <a:prstClr val="black"/>
              </a:solidFill>
              <a:latin typeface="Calibri" pitchFamily="34" charset="0"/>
              <a:cs typeface="Calibri"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347" y="2132857"/>
            <a:ext cx="6029325"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BA9134A9-4A41-42B7-8188-8E8BED2BA7F9}"/>
              </a:ext>
            </a:extLst>
          </p:cNvPr>
          <p:cNvSpPr txBox="1">
            <a:spLocks noChangeArrowheads="1"/>
          </p:cNvSpPr>
          <p:nvPr/>
        </p:nvSpPr>
        <p:spPr>
          <a:xfrm>
            <a:off x="1415480" y="260648"/>
            <a:ext cx="9361040" cy="108012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endPar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001967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847528" y="1628800"/>
            <a:ext cx="5040560"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800" b="1" dirty="0">
                <a:solidFill>
                  <a:prstClr val="black"/>
                </a:solidFill>
                <a:latin typeface="Calibri"/>
              </a:rPr>
              <a:t>Maquettage papier</a:t>
            </a:r>
            <a:endParaRPr kumimoji="0" lang="fr-FR" sz="2800" b="1" dirty="0">
              <a:solidFill>
                <a:prstClr val="black"/>
              </a:solidFill>
              <a:latin typeface="Calibri" pitchFamily="34" charset="0"/>
              <a:cs typeface="Calibri"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792" y="2204864"/>
            <a:ext cx="7411624"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E688AE93-20F5-48B6-A9CF-4D3019D21A00}"/>
              </a:ext>
            </a:extLst>
          </p:cNvPr>
          <p:cNvSpPr txBox="1">
            <a:spLocks noChangeArrowheads="1"/>
          </p:cNvSpPr>
          <p:nvPr/>
        </p:nvSpPr>
        <p:spPr>
          <a:xfrm>
            <a:off x="1415480" y="260648"/>
            <a:ext cx="9361040" cy="108012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endPar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85107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847528" y="1628800"/>
            <a:ext cx="5040560" cy="43924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800" b="1" dirty="0">
                <a:solidFill>
                  <a:prstClr val="black"/>
                </a:solidFill>
                <a:latin typeface="Calibri"/>
              </a:rPr>
              <a:t>Conception de « bas » niveau</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Sketchs / esquisses : trouver des idées et les challenger</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Idées / concepts</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Grandes fonctions</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Hiérarchisation / proportions</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9" y="1398303"/>
            <a:ext cx="3406527" cy="499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A27E2F4A-9DDD-494E-8D05-644609DCCA97}"/>
              </a:ext>
            </a:extLst>
          </p:cNvPr>
          <p:cNvSpPr txBox="1">
            <a:spLocks noChangeArrowheads="1"/>
          </p:cNvSpPr>
          <p:nvPr/>
        </p:nvSpPr>
        <p:spPr>
          <a:xfrm>
            <a:off x="1415480" y="260648"/>
            <a:ext cx="9361040" cy="108012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endPar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195961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847528" y="1412777"/>
            <a:ext cx="5040560" cy="4765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800" b="1" dirty="0">
                <a:solidFill>
                  <a:prstClr val="black"/>
                </a:solidFill>
                <a:latin typeface="Calibri"/>
              </a:rPr>
              <a:t>Conception de « bas » niveau</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Le </a:t>
            </a:r>
            <a:r>
              <a:rPr kumimoji="0" lang="fr-FR" sz="2200" b="1" dirty="0">
                <a:solidFill>
                  <a:prstClr val="black"/>
                </a:solidFill>
                <a:latin typeface="Calibri" pitchFamily="34" charset="0"/>
                <a:cs typeface="Calibri" pitchFamily="34" charset="0"/>
              </a:rPr>
              <a:t>zoning</a:t>
            </a:r>
            <a:r>
              <a:rPr kumimoji="0" lang="fr-FR" sz="2200" dirty="0">
                <a:solidFill>
                  <a:prstClr val="black"/>
                </a:solidFill>
                <a:latin typeface="Calibri" pitchFamily="34" charset="0"/>
                <a:cs typeface="Calibri" pitchFamily="34" charset="0"/>
              </a:rPr>
              <a:t> est une technique consistant à schématiser une page Web à l’aide de blocs ou boîtes, dans le but de montrer les grandes fonctionnalités et les zones principales du contenu.</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Cette étape est cruciale, puisqu’elle permet de décider de </a:t>
            </a:r>
            <a:r>
              <a:rPr kumimoji="0" lang="fr-FR" sz="2200" b="1" dirty="0">
                <a:solidFill>
                  <a:prstClr val="black"/>
                </a:solidFill>
                <a:latin typeface="Calibri" pitchFamily="34" charset="0"/>
                <a:cs typeface="Calibri" pitchFamily="34" charset="0"/>
              </a:rPr>
              <a:t>l’organisation</a:t>
            </a:r>
            <a:r>
              <a:rPr kumimoji="0" lang="fr-FR" sz="2200" dirty="0">
                <a:solidFill>
                  <a:prstClr val="black"/>
                </a:solidFill>
                <a:latin typeface="Calibri" pitchFamily="34" charset="0"/>
                <a:cs typeface="Calibri" pitchFamily="34" charset="0"/>
              </a:rPr>
              <a:t> générale des pages.</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Ce travail débouche sur la rédaction d’un livrable qui servira de support de discussion avec le client, et permettra d’apporter les corrections avant validation finale.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9" y="2348880"/>
            <a:ext cx="3550543" cy="300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A29912B3-C684-4193-83F3-68F88164CAB0}"/>
              </a:ext>
            </a:extLst>
          </p:cNvPr>
          <p:cNvSpPr txBox="1">
            <a:spLocks noChangeArrowheads="1"/>
          </p:cNvSpPr>
          <p:nvPr/>
        </p:nvSpPr>
        <p:spPr>
          <a:xfrm>
            <a:off x="1415480" y="260648"/>
            <a:ext cx="9361040" cy="108012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p>
        </p:txBody>
      </p:sp>
    </p:spTree>
    <p:extLst>
      <p:ext uri="{BB962C8B-B14F-4D97-AF65-F5344CB8AC3E}">
        <p14:creationId xmlns:p14="http://schemas.microsoft.com/office/powerpoint/2010/main" val="1530635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415480" y="260648"/>
            <a:ext cx="9361040" cy="553264"/>
          </a:xfrm>
          <a:prstGeom prst="rect">
            <a:avLst/>
          </a:prstGeom>
          <a:noFill/>
          <a:ln/>
        </p:spPr>
        <p:txBody>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p>
        </p:txBody>
      </p:sp>
      <p:graphicFrame>
        <p:nvGraphicFramePr>
          <p:cNvPr id="2" name="Diagramme 1">
            <a:extLst>
              <a:ext uri="{FF2B5EF4-FFF2-40B4-BE49-F238E27FC236}">
                <a16:creationId xmlns:a16="http://schemas.microsoft.com/office/drawing/2014/main" id="{0979E188-BA2F-4BD5-BD32-CC1C58F167A7}"/>
              </a:ext>
            </a:extLst>
          </p:cNvPr>
          <p:cNvGraphicFramePr/>
          <p:nvPr>
            <p:extLst>
              <p:ext uri="{D42A27DB-BD31-4B8C-83A1-F6EECF244321}">
                <p14:modId xmlns:p14="http://schemas.microsoft.com/office/powerpoint/2010/main" val="1883348813"/>
              </p:ext>
            </p:extLst>
          </p:nvPr>
        </p:nvGraphicFramePr>
        <p:xfrm>
          <a:off x="2821863" y="1772816"/>
          <a:ext cx="6548275" cy="436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30C66773-C433-4A88-954A-5566307023EE}"/>
              </a:ext>
            </a:extLst>
          </p:cNvPr>
          <p:cNvSpPr txBox="1"/>
          <p:nvPr/>
        </p:nvSpPr>
        <p:spPr>
          <a:xfrm>
            <a:off x="263811" y="1588150"/>
            <a:ext cx="2601931" cy="369332"/>
          </a:xfrm>
          <a:prstGeom prst="rect">
            <a:avLst/>
          </a:prstGeom>
          <a:noFill/>
        </p:spPr>
        <p:txBody>
          <a:bodyPr wrap="none" rtlCol="0">
            <a:spAutoFit/>
          </a:bodyPr>
          <a:lstStyle/>
          <a:p>
            <a:r>
              <a:rPr lang="fr-FR" sz="1800" dirty="0">
                <a:latin typeface="Calibri" panose="020F0502020204030204" pitchFamily="34" charset="0"/>
                <a:cs typeface="Calibri" panose="020F0502020204030204" pitchFamily="34" charset="0"/>
              </a:rPr>
              <a:t>Conception de bas niveau</a:t>
            </a:r>
          </a:p>
        </p:txBody>
      </p:sp>
      <p:sp>
        <p:nvSpPr>
          <p:cNvPr id="5" name="ZoneTexte 4">
            <a:extLst>
              <a:ext uri="{FF2B5EF4-FFF2-40B4-BE49-F238E27FC236}">
                <a16:creationId xmlns:a16="http://schemas.microsoft.com/office/drawing/2014/main" id="{4C3BFDED-E4D0-4ED2-9ABF-2A2744C22306}"/>
              </a:ext>
            </a:extLst>
          </p:cNvPr>
          <p:cNvSpPr txBox="1"/>
          <p:nvPr/>
        </p:nvSpPr>
        <p:spPr>
          <a:xfrm>
            <a:off x="219931" y="5769001"/>
            <a:ext cx="2710935" cy="369332"/>
          </a:xfrm>
          <a:prstGeom prst="rect">
            <a:avLst/>
          </a:prstGeom>
          <a:noFill/>
        </p:spPr>
        <p:txBody>
          <a:bodyPr wrap="none" rtlCol="0">
            <a:spAutoFit/>
          </a:bodyPr>
          <a:lstStyle/>
          <a:p>
            <a:r>
              <a:rPr lang="fr-FR" sz="1800" dirty="0">
                <a:latin typeface="Calibri" panose="020F0502020204030204" pitchFamily="34" charset="0"/>
                <a:cs typeface="Calibri" panose="020F0502020204030204" pitchFamily="34" charset="0"/>
              </a:rPr>
              <a:t>Conception de haut niveau</a:t>
            </a:r>
          </a:p>
        </p:txBody>
      </p:sp>
    </p:spTree>
    <p:extLst>
      <p:ext uri="{BB962C8B-B14F-4D97-AF65-F5344CB8AC3E}">
        <p14:creationId xmlns:p14="http://schemas.microsoft.com/office/powerpoint/2010/main" val="291520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1239" y="1556793"/>
            <a:ext cx="7629525" cy="484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a:extLst>
              <a:ext uri="{FF2B5EF4-FFF2-40B4-BE49-F238E27FC236}">
                <a16:creationId xmlns:a16="http://schemas.microsoft.com/office/drawing/2014/main" id="{9068318E-2724-4965-9722-AD17506C3AA3}"/>
              </a:ext>
            </a:extLst>
          </p:cNvPr>
          <p:cNvSpPr txBox="1">
            <a:spLocks noChangeArrowheads="1"/>
          </p:cNvSpPr>
          <p:nvPr/>
        </p:nvSpPr>
        <p:spPr>
          <a:xfrm>
            <a:off x="1415480" y="260648"/>
            <a:ext cx="9361040" cy="108012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p>
        </p:txBody>
      </p:sp>
    </p:spTree>
    <p:extLst>
      <p:ext uri="{BB962C8B-B14F-4D97-AF65-F5344CB8AC3E}">
        <p14:creationId xmlns:p14="http://schemas.microsoft.com/office/powerpoint/2010/main" val="8192150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847528" y="1412777"/>
            <a:ext cx="5040560" cy="4765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800" b="1" dirty="0">
                <a:solidFill>
                  <a:prstClr val="black"/>
                </a:solidFill>
                <a:latin typeface="Calibri"/>
              </a:rPr>
              <a:t>Conception de « bas » niveau</a:t>
            </a:r>
          </a:p>
          <a:p>
            <a:pPr marL="282575" indent="-282575" fontAlgn="auto">
              <a:spcAft>
                <a:spcPts val="0"/>
              </a:spcAft>
              <a:buClr>
                <a:srgbClr val="FF0000"/>
              </a:buClr>
              <a:buSzPct val="120000"/>
            </a:pPr>
            <a:r>
              <a:rPr kumimoji="0" lang="fr-FR" sz="2200" dirty="0" err="1">
                <a:solidFill>
                  <a:prstClr val="black"/>
                </a:solidFill>
                <a:latin typeface="Calibri" pitchFamily="34" charset="0"/>
                <a:cs typeface="Calibri" pitchFamily="34" charset="0"/>
              </a:rPr>
              <a:t>Low</a:t>
            </a:r>
            <a:r>
              <a:rPr kumimoji="0" lang="fr-FR" sz="2200" dirty="0">
                <a:solidFill>
                  <a:prstClr val="black"/>
                </a:solidFill>
                <a:latin typeface="Calibri" pitchFamily="34" charset="0"/>
                <a:cs typeface="Calibri" pitchFamily="34" charset="0"/>
              </a:rPr>
              <a:t> </a:t>
            </a:r>
            <a:r>
              <a:rPr kumimoji="0" lang="fr-FR" sz="2200" dirty="0" err="1">
                <a:solidFill>
                  <a:prstClr val="black"/>
                </a:solidFill>
                <a:latin typeface="Calibri" pitchFamily="34" charset="0"/>
                <a:cs typeface="Calibri" pitchFamily="34" charset="0"/>
              </a:rPr>
              <a:t>fidelity</a:t>
            </a:r>
            <a:r>
              <a:rPr kumimoji="0" lang="fr-FR" sz="2200" dirty="0">
                <a:solidFill>
                  <a:prstClr val="black"/>
                </a:solidFill>
                <a:latin typeface="Calibri" pitchFamily="34" charset="0"/>
                <a:cs typeface="Calibri" pitchFamily="34" charset="0"/>
              </a:rPr>
              <a:t> </a:t>
            </a:r>
            <a:r>
              <a:rPr kumimoji="0" lang="fr-FR" sz="2200" dirty="0" err="1">
                <a:solidFill>
                  <a:prstClr val="black"/>
                </a:solidFill>
                <a:latin typeface="Calibri" pitchFamily="34" charset="0"/>
                <a:cs typeface="Calibri" pitchFamily="34" charset="0"/>
              </a:rPr>
              <a:t>wireframe</a:t>
            </a:r>
            <a:r>
              <a:rPr kumimoji="0" lang="fr-FR" sz="2200" dirty="0">
                <a:solidFill>
                  <a:prstClr val="black"/>
                </a:solidFill>
                <a:latin typeface="Calibri" pitchFamily="34" charset="0"/>
                <a:cs typeface="Calibri" pitchFamily="34" charset="0"/>
              </a:rPr>
              <a:t> : Concevoir les Fondations</a:t>
            </a:r>
          </a:p>
          <a:p>
            <a:pPr marL="682625" lvl="1" indent="-282575" fontAlgn="auto">
              <a:spcAft>
                <a:spcPts val="0"/>
              </a:spcAft>
              <a:buClr>
                <a:srgbClr val="FF0000"/>
              </a:buClr>
              <a:buSzPct val="120000"/>
            </a:pPr>
            <a:r>
              <a:rPr kumimoji="0" lang="fr-FR" sz="1800" dirty="0">
                <a:solidFill>
                  <a:prstClr val="black"/>
                </a:solidFill>
                <a:latin typeface="Calibri" pitchFamily="34" charset="0"/>
                <a:cs typeface="Calibri" pitchFamily="34" charset="0"/>
              </a:rPr>
              <a:t>Affinage et regroupement des fonctions</a:t>
            </a:r>
          </a:p>
          <a:p>
            <a:pPr marL="682625" lvl="1" indent="-282575" fontAlgn="auto">
              <a:spcAft>
                <a:spcPts val="1200"/>
              </a:spcAft>
              <a:buClr>
                <a:srgbClr val="FF0000"/>
              </a:buClr>
              <a:buSzPct val="120000"/>
            </a:pPr>
            <a:r>
              <a:rPr kumimoji="0" lang="fr-FR" sz="1800" dirty="0">
                <a:solidFill>
                  <a:prstClr val="black"/>
                </a:solidFill>
                <a:latin typeface="Calibri" pitchFamily="34" charset="0"/>
                <a:cs typeface="Calibri" pitchFamily="34" charset="0"/>
              </a:rPr>
              <a:t>Travailler sur la navigation</a:t>
            </a:r>
          </a:p>
          <a:p>
            <a:pPr marL="282575" indent="-282575" fontAlgn="auto">
              <a:spcAft>
                <a:spcPts val="1200"/>
              </a:spcAft>
              <a:buClr>
                <a:srgbClr val="FF0000"/>
              </a:buClr>
              <a:buSzPct val="120000"/>
            </a:pPr>
            <a:r>
              <a:rPr kumimoji="0" lang="fr-FR" sz="2200" dirty="0">
                <a:solidFill>
                  <a:prstClr val="black"/>
                </a:solidFill>
                <a:latin typeface="Calibri" pitchFamily="34" charset="0"/>
                <a:cs typeface="Calibri" pitchFamily="34" charset="0"/>
              </a:rPr>
              <a:t>Le </a:t>
            </a:r>
            <a:r>
              <a:rPr kumimoji="0" lang="fr-FR" sz="2200" dirty="0" err="1">
                <a:solidFill>
                  <a:prstClr val="black"/>
                </a:solidFill>
                <a:latin typeface="Calibri" pitchFamily="34" charset="0"/>
                <a:cs typeface="Calibri" pitchFamily="34" charset="0"/>
              </a:rPr>
              <a:t>wireframe</a:t>
            </a:r>
            <a:r>
              <a:rPr kumimoji="0" lang="fr-FR" sz="2200" dirty="0">
                <a:solidFill>
                  <a:prstClr val="black"/>
                </a:solidFill>
                <a:latin typeface="Calibri" pitchFamily="34" charset="0"/>
                <a:cs typeface="Calibri" pitchFamily="34" charset="0"/>
              </a:rPr>
              <a:t> s’appuie sur le zoning, et permet d’indiquer le contenu présent dans chaque bloc de la page Web et de structurer l’interface.</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Aucun design n’est fait sur cette étape de </a:t>
            </a:r>
            <a:r>
              <a:rPr kumimoji="0" lang="fr-FR" sz="2200" dirty="0" err="1">
                <a:solidFill>
                  <a:prstClr val="black"/>
                </a:solidFill>
                <a:latin typeface="Calibri" pitchFamily="34" charset="0"/>
                <a:cs typeface="Calibri" pitchFamily="34" charset="0"/>
              </a:rPr>
              <a:t>wireframing</a:t>
            </a:r>
            <a:r>
              <a:rPr kumimoji="0" lang="fr-FR" sz="2200" dirty="0">
                <a:solidFill>
                  <a:prstClr val="black"/>
                </a:solidFill>
                <a:latin typeface="Calibri" pitchFamily="34" charset="0"/>
                <a:cs typeface="Calibri" pitchFamily="34" charset="0"/>
              </a:rPr>
              <a:t>, son objectif étant avant tout </a:t>
            </a:r>
            <a:r>
              <a:rPr kumimoji="0" lang="fr-FR" sz="2200" b="1" u="sng" dirty="0">
                <a:solidFill>
                  <a:prstClr val="black"/>
                </a:solidFill>
                <a:latin typeface="Calibri" pitchFamily="34" charset="0"/>
                <a:cs typeface="Calibri" pitchFamily="34" charset="0"/>
              </a:rPr>
              <a:t>fonctionnel</a:t>
            </a:r>
            <a:r>
              <a:rPr kumimoji="0" lang="fr-FR" sz="2200" dirty="0">
                <a:solidFill>
                  <a:prstClr val="black"/>
                </a:solidFill>
                <a:latin typeface="Calibri" pitchFamily="34" charset="0"/>
                <a:cs typeface="Calibri" pitchFamily="34" charset="0"/>
              </a:rPr>
              <a:t>.</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3" y="2132857"/>
            <a:ext cx="36290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E4C72857-007B-446D-818E-263170987DCD}"/>
              </a:ext>
            </a:extLst>
          </p:cNvPr>
          <p:cNvSpPr txBox="1">
            <a:spLocks noChangeArrowheads="1"/>
          </p:cNvSpPr>
          <p:nvPr/>
        </p:nvSpPr>
        <p:spPr>
          <a:xfrm>
            <a:off x="1415480" y="260648"/>
            <a:ext cx="9361040" cy="108012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p>
        </p:txBody>
      </p:sp>
    </p:spTree>
    <p:extLst>
      <p:ext uri="{BB962C8B-B14F-4D97-AF65-F5344CB8AC3E}">
        <p14:creationId xmlns:p14="http://schemas.microsoft.com/office/powerpoint/2010/main" val="10260888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9C64506-C537-4F2E-AD6D-6BFE32DFDA41}"/>
              </a:ext>
            </a:extLst>
          </p:cNvPr>
          <p:cNvSpPr txBox="1">
            <a:spLocks noChangeArrowheads="1"/>
          </p:cNvSpPr>
          <p:nvPr/>
        </p:nvSpPr>
        <p:spPr>
          <a:xfrm>
            <a:off x="1415480" y="260648"/>
            <a:ext cx="9361040" cy="108012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p>
        </p:txBody>
      </p:sp>
      <p:pic>
        <p:nvPicPr>
          <p:cNvPr id="1026" name="Picture 2" descr="https://upload.wikimedia.org/wikipedia/commons/4/47/Profilewirefr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3789" y="0"/>
            <a:ext cx="5024423" cy="55918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03512" y="5517232"/>
            <a:ext cx="8784976" cy="923330"/>
          </a:xfrm>
          <a:prstGeom prst="rect">
            <a:avLst/>
          </a:prstGeom>
        </p:spPr>
        <p:txBody>
          <a:bodyPr wrap="square">
            <a:spAutoFit/>
          </a:bodyPr>
          <a:lstStyle/>
          <a:p>
            <a:pPr eaLnBrk="1" fontAlgn="auto" hangingPunct="1">
              <a:spcBef>
                <a:spcPts val="0"/>
              </a:spcBef>
              <a:spcAft>
                <a:spcPts val="0"/>
              </a:spcAft>
            </a:pPr>
            <a:r>
              <a:rPr kumimoji="0" lang="fr-FR" sz="1800" dirty="0">
                <a:solidFill>
                  <a:prstClr val="black"/>
                </a:solidFill>
                <a:latin typeface="Calibri"/>
              </a:rPr>
              <a:t>Exemple de </a:t>
            </a:r>
            <a:r>
              <a:rPr kumimoji="0" lang="fr-FR" sz="1800" dirty="0" err="1">
                <a:solidFill>
                  <a:prstClr val="black"/>
                </a:solidFill>
                <a:latin typeface="Calibri"/>
              </a:rPr>
              <a:t>wireframe</a:t>
            </a:r>
            <a:r>
              <a:rPr kumimoji="0" lang="fr-FR" sz="1800" dirty="0">
                <a:solidFill>
                  <a:prstClr val="black"/>
                </a:solidFill>
                <a:latin typeface="Calibri"/>
              </a:rPr>
              <a:t> réalisé à l'aide de l'application </a:t>
            </a:r>
            <a:r>
              <a:rPr kumimoji="0" lang="fr-FR" sz="1800" dirty="0" err="1">
                <a:solidFill>
                  <a:prstClr val="black"/>
                </a:solidFill>
                <a:latin typeface="Calibri"/>
              </a:rPr>
              <a:t>Balsamiq</a:t>
            </a:r>
            <a:r>
              <a:rPr kumimoji="0" lang="fr-FR" sz="1800" dirty="0">
                <a:solidFill>
                  <a:prstClr val="black"/>
                </a:solidFill>
                <a:latin typeface="Calibri"/>
              </a:rPr>
              <a:t>. Il correspond à une entrée d'un répertoire proposant le nom, les cordonnées d'une personne, un texte de présentation, une vidéo, une zone pouvant accueillir des photos et des pièces jointes.</a:t>
            </a:r>
          </a:p>
        </p:txBody>
      </p:sp>
    </p:spTree>
    <p:extLst>
      <p:ext uri="{BB962C8B-B14F-4D97-AF65-F5344CB8AC3E}">
        <p14:creationId xmlns:p14="http://schemas.microsoft.com/office/powerpoint/2010/main" val="2852333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415480" y="260648"/>
            <a:ext cx="9361040" cy="553264"/>
          </a:xfrm>
          <a:prstGeom prst="rect">
            <a:avLst/>
          </a:prstGeom>
          <a:noFill/>
          <a:ln/>
        </p:spPr>
        <p:txBody>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p>
        </p:txBody>
      </p:sp>
      <p:graphicFrame>
        <p:nvGraphicFramePr>
          <p:cNvPr id="2" name="Diagramme 1">
            <a:extLst>
              <a:ext uri="{FF2B5EF4-FFF2-40B4-BE49-F238E27FC236}">
                <a16:creationId xmlns:a16="http://schemas.microsoft.com/office/drawing/2014/main" id="{0979E188-BA2F-4BD5-BD32-CC1C58F167A7}"/>
              </a:ext>
            </a:extLst>
          </p:cNvPr>
          <p:cNvGraphicFramePr/>
          <p:nvPr>
            <p:extLst>
              <p:ext uri="{D42A27DB-BD31-4B8C-83A1-F6EECF244321}">
                <p14:modId xmlns:p14="http://schemas.microsoft.com/office/powerpoint/2010/main" val="152476813"/>
              </p:ext>
            </p:extLst>
          </p:nvPr>
        </p:nvGraphicFramePr>
        <p:xfrm>
          <a:off x="2821863" y="1772816"/>
          <a:ext cx="6548275" cy="436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30C66773-C433-4A88-954A-5566307023EE}"/>
              </a:ext>
            </a:extLst>
          </p:cNvPr>
          <p:cNvSpPr txBox="1"/>
          <p:nvPr/>
        </p:nvSpPr>
        <p:spPr>
          <a:xfrm>
            <a:off x="263811" y="1588150"/>
            <a:ext cx="2601931" cy="369332"/>
          </a:xfrm>
          <a:prstGeom prst="rect">
            <a:avLst/>
          </a:prstGeom>
          <a:noFill/>
        </p:spPr>
        <p:txBody>
          <a:bodyPr wrap="none" rtlCol="0">
            <a:spAutoFit/>
          </a:bodyPr>
          <a:lstStyle/>
          <a:p>
            <a:r>
              <a:rPr lang="fr-FR" sz="1800" dirty="0">
                <a:latin typeface="Calibri" panose="020F0502020204030204" pitchFamily="34" charset="0"/>
                <a:cs typeface="Calibri" panose="020F0502020204030204" pitchFamily="34" charset="0"/>
              </a:rPr>
              <a:t>Conception de bas niveau</a:t>
            </a:r>
          </a:p>
        </p:txBody>
      </p:sp>
      <p:sp>
        <p:nvSpPr>
          <p:cNvPr id="5" name="ZoneTexte 4">
            <a:extLst>
              <a:ext uri="{FF2B5EF4-FFF2-40B4-BE49-F238E27FC236}">
                <a16:creationId xmlns:a16="http://schemas.microsoft.com/office/drawing/2014/main" id="{4C3BFDED-E4D0-4ED2-9ABF-2A2744C22306}"/>
              </a:ext>
            </a:extLst>
          </p:cNvPr>
          <p:cNvSpPr txBox="1"/>
          <p:nvPr/>
        </p:nvSpPr>
        <p:spPr>
          <a:xfrm>
            <a:off x="219931" y="5769001"/>
            <a:ext cx="2710935" cy="369332"/>
          </a:xfrm>
          <a:prstGeom prst="rect">
            <a:avLst/>
          </a:prstGeom>
          <a:noFill/>
        </p:spPr>
        <p:txBody>
          <a:bodyPr wrap="none" rtlCol="0">
            <a:spAutoFit/>
          </a:bodyPr>
          <a:lstStyle/>
          <a:p>
            <a:r>
              <a:rPr lang="fr-FR" sz="1800" dirty="0">
                <a:latin typeface="Calibri" panose="020F0502020204030204" pitchFamily="34" charset="0"/>
                <a:cs typeface="Calibri" panose="020F0502020204030204" pitchFamily="34" charset="0"/>
              </a:rPr>
              <a:t>Conception de haut niveau</a:t>
            </a:r>
          </a:p>
        </p:txBody>
      </p:sp>
    </p:spTree>
    <p:extLst>
      <p:ext uri="{BB962C8B-B14F-4D97-AF65-F5344CB8AC3E}">
        <p14:creationId xmlns:p14="http://schemas.microsoft.com/office/powerpoint/2010/main" val="35271636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847528" y="1412777"/>
            <a:ext cx="5040560" cy="47651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800" b="1" dirty="0">
                <a:solidFill>
                  <a:prstClr val="black"/>
                </a:solidFill>
                <a:latin typeface="Calibri"/>
              </a:rPr>
              <a:t>Conception de « haut » niveau</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High </a:t>
            </a:r>
            <a:r>
              <a:rPr kumimoji="0" lang="fr-FR" sz="2200" dirty="0" err="1">
                <a:solidFill>
                  <a:prstClr val="black"/>
                </a:solidFill>
                <a:latin typeface="Calibri" pitchFamily="34" charset="0"/>
                <a:cs typeface="Calibri" pitchFamily="34" charset="0"/>
              </a:rPr>
              <a:t>fidelity</a:t>
            </a:r>
            <a:r>
              <a:rPr kumimoji="0" lang="fr-FR" sz="2200" dirty="0">
                <a:solidFill>
                  <a:prstClr val="black"/>
                </a:solidFill>
                <a:latin typeface="Calibri" pitchFamily="34" charset="0"/>
                <a:cs typeface="Calibri" pitchFamily="34" charset="0"/>
              </a:rPr>
              <a:t> </a:t>
            </a:r>
            <a:r>
              <a:rPr kumimoji="0" lang="fr-FR" sz="2200" dirty="0" err="1">
                <a:solidFill>
                  <a:prstClr val="black"/>
                </a:solidFill>
                <a:latin typeface="Calibri" pitchFamily="34" charset="0"/>
                <a:cs typeface="Calibri" pitchFamily="34" charset="0"/>
              </a:rPr>
              <a:t>wireframe</a:t>
            </a:r>
            <a:r>
              <a:rPr kumimoji="0" lang="fr-FR" sz="2200" dirty="0">
                <a:solidFill>
                  <a:prstClr val="black"/>
                </a:solidFill>
                <a:latin typeface="Calibri" pitchFamily="34" charset="0"/>
                <a:cs typeface="Calibri" pitchFamily="34" charset="0"/>
              </a:rPr>
              <a:t> : Concevoir les fondations</a:t>
            </a:r>
          </a:p>
          <a:p>
            <a:pPr marL="682625" lvl="1" indent="-282575" fontAlgn="auto">
              <a:spcAft>
                <a:spcPts val="0"/>
              </a:spcAft>
              <a:buClr>
                <a:srgbClr val="FF0000"/>
              </a:buClr>
              <a:buSzPct val="120000"/>
            </a:pPr>
            <a:r>
              <a:rPr kumimoji="0" lang="fr-FR" sz="1800" dirty="0">
                <a:solidFill>
                  <a:prstClr val="black"/>
                </a:solidFill>
                <a:latin typeface="Calibri" pitchFamily="34" charset="0"/>
                <a:cs typeface="Calibri" pitchFamily="34" charset="0"/>
              </a:rPr>
              <a:t>Affinage du zonage</a:t>
            </a:r>
          </a:p>
          <a:p>
            <a:pPr marL="682625" lvl="1" indent="-282575" fontAlgn="auto">
              <a:spcAft>
                <a:spcPts val="0"/>
              </a:spcAft>
              <a:buClr>
                <a:srgbClr val="FF0000"/>
              </a:buClr>
              <a:buSzPct val="120000"/>
            </a:pPr>
            <a:r>
              <a:rPr kumimoji="0" lang="fr-FR" sz="1800" dirty="0">
                <a:solidFill>
                  <a:prstClr val="black"/>
                </a:solidFill>
                <a:latin typeface="Calibri" pitchFamily="34" charset="0"/>
                <a:cs typeface="Calibri" pitchFamily="34" charset="0"/>
              </a:rPr>
              <a:t>Navigation, repérage, cohérence globale, adaptation au contexte</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105" y="1379772"/>
            <a:ext cx="3312368" cy="4940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AF125A69-1C02-4C2B-BEBA-3458B34FBE29}"/>
              </a:ext>
            </a:extLst>
          </p:cNvPr>
          <p:cNvSpPr txBox="1">
            <a:spLocks noChangeArrowheads="1"/>
          </p:cNvSpPr>
          <p:nvPr/>
        </p:nvSpPr>
        <p:spPr>
          <a:xfrm>
            <a:off x="1415480" y="260648"/>
            <a:ext cx="9361040" cy="108012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p>
        </p:txBody>
      </p:sp>
    </p:spTree>
    <p:extLst>
      <p:ext uri="{BB962C8B-B14F-4D97-AF65-F5344CB8AC3E}">
        <p14:creationId xmlns:p14="http://schemas.microsoft.com/office/powerpoint/2010/main" val="696689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415480" y="260648"/>
            <a:ext cx="9361040"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Etude critique des principaux modèles et méthodes de développement issus du génie logiciel</a:t>
            </a:r>
          </a:p>
        </p:txBody>
      </p:sp>
      <p:graphicFrame>
        <p:nvGraphicFramePr>
          <p:cNvPr id="2" name="Diagramme 1">
            <a:extLst>
              <a:ext uri="{FF2B5EF4-FFF2-40B4-BE49-F238E27FC236}">
                <a16:creationId xmlns:a16="http://schemas.microsoft.com/office/drawing/2014/main" id="{0979E188-BA2F-4BD5-BD32-CC1C58F167A7}"/>
              </a:ext>
            </a:extLst>
          </p:cNvPr>
          <p:cNvGraphicFramePr/>
          <p:nvPr>
            <p:extLst>
              <p:ext uri="{D42A27DB-BD31-4B8C-83A1-F6EECF244321}">
                <p14:modId xmlns:p14="http://schemas.microsoft.com/office/powerpoint/2010/main" val="1997378602"/>
              </p:ext>
            </p:extLst>
          </p:nvPr>
        </p:nvGraphicFramePr>
        <p:xfrm>
          <a:off x="2821863" y="1772816"/>
          <a:ext cx="6548275" cy="436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742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800" b="1" dirty="0">
                <a:solidFill>
                  <a:prstClr val="black"/>
                </a:solidFill>
                <a:latin typeface="Calibri"/>
              </a:rPr>
              <a:t>Conception de « haut » niveau</a:t>
            </a:r>
          </a:p>
          <a:p>
            <a:pPr marL="282575" indent="-282575" fontAlgn="auto">
              <a:spcAft>
                <a:spcPts val="1200"/>
              </a:spcAft>
              <a:buClr>
                <a:srgbClr val="FF0000"/>
              </a:buClr>
              <a:buSzPct val="120000"/>
            </a:pPr>
            <a:r>
              <a:rPr kumimoji="0" lang="fr-FR" sz="2200" dirty="0">
                <a:solidFill>
                  <a:prstClr val="black"/>
                </a:solidFill>
                <a:latin typeface="Calibri" pitchFamily="34" charset="0"/>
                <a:cs typeface="Calibri" pitchFamily="34" charset="0"/>
              </a:rPr>
              <a:t>Une maquette permet d’intégrer la dimension interactive.</a:t>
            </a:r>
          </a:p>
          <a:p>
            <a:pPr marL="282575" indent="-282575" fontAlgn="auto">
              <a:spcAft>
                <a:spcPts val="1200"/>
              </a:spcAft>
              <a:buClr>
                <a:srgbClr val="FF0000"/>
              </a:buClr>
              <a:buSzPct val="120000"/>
            </a:pPr>
            <a:r>
              <a:rPr kumimoji="0" lang="fr-FR" sz="2200" dirty="0">
                <a:solidFill>
                  <a:prstClr val="black"/>
                </a:solidFill>
                <a:latin typeface="Calibri" pitchFamily="34" charset="0"/>
                <a:cs typeface="Calibri" pitchFamily="34" charset="0"/>
              </a:rPr>
              <a:t>Ainsi, des liens peuvent être faits afin de montrer la navigation entre les différentes pages, et il est possible de simuler la connexion à un compte utilisateur, les erreurs lors de la saisie d’un formulaire, des carrousels d’images, etc.</a:t>
            </a:r>
          </a:p>
          <a:p>
            <a:pPr marL="282575" indent="-282575" fontAlgn="auto">
              <a:spcAft>
                <a:spcPts val="1200"/>
              </a:spcAft>
              <a:buClr>
                <a:srgbClr val="FF0000"/>
              </a:buClr>
              <a:buSzPct val="120000"/>
            </a:pPr>
            <a:r>
              <a:rPr kumimoji="0" lang="fr-FR" sz="2200" dirty="0">
                <a:solidFill>
                  <a:prstClr val="black"/>
                </a:solidFill>
                <a:latin typeface="Calibri" pitchFamily="34" charset="0"/>
                <a:cs typeface="Calibri" pitchFamily="34" charset="0"/>
              </a:rPr>
              <a:t>Une maquette permet donc d’aboutir à des simulations très puissantes (même si cela dépend du logiciel utilisé), souvent exploitables à partir d’un navigateur Web.</a:t>
            </a:r>
          </a:p>
          <a:p>
            <a:pPr marL="282575" indent="-282575" fontAlgn="auto">
              <a:spcAft>
                <a:spcPts val="1200"/>
              </a:spcAft>
              <a:buClr>
                <a:srgbClr val="FF0000"/>
              </a:buClr>
              <a:buSzPct val="120000"/>
            </a:pPr>
            <a:r>
              <a:rPr kumimoji="0" lang="fr-FR" sz="2200" dirty="0">
                <a:solidFill>
                  <a:prstClr val="black"/>
                </a:solidFill>
                <a:latin typeface="Calibri" pitchFamily="34" charset="0"/>
                <a:cs typeface="Calibri" pitchFamily="34" charset="0"/>
              </a:rPr>
              <a:t>Dans un premier temps, des interactions riches entre l’utilisateur et l’application sont mises en place. Ensuite, le design peut éventuellement être intégré.</a:t>
            </a:r>
            <a:endParaRPr kumimoji="0" lang="fr-FR" sz="1800" dirty="0">
              <a:solidFill>
                <a:prstClr val="black"/>
              </a:solidFill>
              <a:latin typeface="Calibri" pitchFamily="34" charset="0"/>
              <a:cs typeface="Calibri" pitchFamily="34" charset="0"/>
            </a:endParaRPr>
          </a:p>
        </p:txBody>
      </p:sp>
      <p:sp>
        <p:nvSpPr>
          <p:cNvPr id="6" name="Rectangle 2">
            <a:extLst>
              <a:ext uri="{FF2B5EF4-FFF2-40B4-BE49-F238E27FC236}">
                <a16:creationId xmlns:a16="http://schemas.microsoft.com/office/drawing/2014/main" id="{9A54A6BB-81A6-42D9-BDD2-097F83EA8D3D}"/>
              </a:ext>
            </a:extLst>
          </p:cNvPr>
          <p:cNvSpPr txBox="1">
            <a:spLocks noChangeArrowheads="1"/>
          </p:cNvSpPr>
          <p:nvPr/>
        </p:nvSpPr>
        <p:spPr>
          <a:xfrm>
            <a:off x="1415480" y="260648"/>
            <a:ext cx="9361040" cy="1080120"/>
          </a:xfrm>
          <a:prstGeom prst="rect">
            <a:avLst/>
          </a:prstGeom>
          <a:noFill/>
          <a:ln/>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-Les différents types de maquette-</a:t>
            </a:r>
          </a:p>
        </p:txBody>
      </p:sp>
    </p:spTree>
    <p:extLst>
      <p:ext uri="{BB962C8B-B14F-4D97-AF65-F5344CB8AC3E}">
        <p14:creationId xmlns:p14="http://schemas.microsoft.com/office/powerpoint/2010/main" val="419081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-Avantages-</a:t>
            </a:r>
          </a:p>
        </p:txBody>
      </p:sp>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200"/>
              </a:spcAft>
              <a:buClr>
                <a:srgbClr val="FF0000"/>
              </a:buClr>
              <a:buSzPct val="120000"/>
              <a:buNone/>
            </a:pPr>
            <a:r>
              <a:rPr kumimoji="0" lang="fr-FR" sz="2200" dirty="0">
                <a:solidFill>
                  <a:prstClr val="black"/>
                </a:solidFill>
                <a:latin typeface="Calibri" pitchFamily="34" charset="0"/>
                <a:cs typeface="Calibri" pitchFamily="34" charset="0"/>
              </a:rPr>
              <a:t>L’usage de ces outils de maquettage ou de prototypage est primordial et sert de base à la phase de conception d’un projet Web ou d’une application. Les avantages sont multiples :</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Permet de présenter aux utilisateurs des éléments sur lesquels ils vont pouvoir réagir,</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Incitent à la critique et la favorisent</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Répondent au besoin d’obtenir des résultats rapides à des tests lors de la conception</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Orientent la discussion lors d’un atelier</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Focalisent l’attention sur le contenu et les fonctionnalités</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Permettent des validations intermédiaires par le client, les utilisateurs et les équipes de développement avant implémentation.</a:t>
            </a:r>
          </a:p>
        </p:txBody>
      </p:sp>
    </p:spTree>
    <p:extLst>
      <p:ext uri="{BB962C8B-B14F-4D97-AF65-F5344CB8AC3E}">
        <p14:creationId xmlns:p14="http://schemas.microsoft.com/office/powerpoint/2010/main" val="2245638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-Limites-</a:t>
            </a:r>
          </a:p>
        </p:txBody>
      </p:sp>
      <p:sp>
        <p:nvSpPr>
          <p:cNvPr id="5" name="Rectangle 3"/>
          <p:cNvSpPr txBox="1">
            <a:spLocks noChangeArrowheads="1"/>
          </p:cNvSpPr>
          <p:nvPr/>
        </p:nvSpPr>
        <p:spPr>
          <a:xfrm>
            <a:off x="2055235" y="2060848"/>
            <a:ext cx="8136904"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200"/>
              </a:spcAft>
              <a:buClr>
                <a:srgbClr val="FF0000"/>
              </a:buClr>
              <a:buSzPct val="120000"/>
              <a:buNone/>
            </a:pPr>
            <a:r>
              <a:rPr kumimoji="0" lang="fr-FR" sz="2200" dirty="0">
                <a:solidFill>
                  <a:prstClr val="black"/>
                </a:solidFill>
                <a:latin typeface="Calibri" pitchFamily="34" charset="0"/>
                <a:cs typeface="Calibri" pitchFamily="34" charset="0"/>
              </a:rPr>
              <a:t>La principale limite des maquettes ou prototypes c’est qu’elles ne sont pas l’application finale !</a:t>
            </a:r>
          </a:p>
          <a:p>
            <a:pPr marL="682625" lvl="1" indent="-282575" fontAlgn="auto">
              <a:spcAft>
                <a:spcPts val="0"/>
              </a:spcAft>
              <a:buClr>
                <a:srgbClr val="FF0000"/>
              </a:buClr>
              <a:buSzPct val="120000"/>
            </a:pPr>
            <a:r>
              <a:rPr kumimoji="0" lang="fr-FR" sz="2000" dirty="0">
                <a:solidFill>
                  <a:prstClr val="black"/>
                </a:solidFill>
                <a:latin typeface="Calibri" pitchFamily="34" charset="0"/>
                <a:cs typeface="Calibri" pitchFamily="34" charset="0"/>
              </a:rPr>
              <a:t>permet de recueillir des informations clés sur les fonctionnalités et la structure fondamentale, Mais pas de tester les fonctions en détails ni l’impact de l’aspect final</a:t>
            </a:r>
          </a:p>
        </p:txBody>
      </p:sp>
    </p:spTree>
    <p:extLst>
      <p:ext uri="{BB962C8B-B14F-4D97-AF65-F5344CB8AC3E}">
        <p14:creationId xmlns:p14="http://schemas.microsoft.com/office/powerpoint/2010/main" val="40775020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 retenir…-</a:t>
            </a:r>
          </a:p>
        </p:txBody>
      </p:sp>
      <p:sp>
        <p:nvSpPr>
          <p:cNvPr id="5" name="Rectangle 3"/>
          <p:cNvSpPr txBox="1">
            <a:spLocks noChangeArrowheads="1"/>
          </p:cNvSpPr>
          <p:nvPr/>
        </p:nvSpPr>
        <p:spPr>
          <a:xfrm>
            <a:off x="2063552" y="2060848"/>
            <a:ext cx="8136904"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200" dirty="0">
                <a:solidFill>
                  <a:prstClr val="black"/>
                </a:solidFill>
                <a:latin typeface="Calibri" pitchFamily="34" charset="0"/>
                <a:cs typeface="Calibri" pitchFamily="34" charset="0"/>
              </a:rPr>
              <a:t>Avant de travailler sur l’habillage graphique d’une interface, il est nécessaire de :</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Réfléchir à l’organisation globale de l’application ou du site web (architecture de l’information)</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Identifier les fonctionnalités, services, actions et informations nécessaires au fil des pages notamment grâce à la conception de cas d’usage</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Poser le tout sur papier ou en numérique (rendu plus professionnel et plus facilement modifiable)</a:t>
            </a:r>
          </a:p>
        </p:txBody>
      </p:sp>
    </p:spTree>
    <p:extLst>
      <p:ext uri="{BB962C8B-B14F-4D97-AF65-F5344CB8AC3E}">
        <p14:creationId xmlns:p14="http://schemas.microsoft.com/office/powerpoint/2010/main" val="1695415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-Exemple d’outils pour maquetter-</a:t>
            </a:r>
          </a:p>
        </p:txBody>
      </p:sp>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400" b="1" dirty="0">
                <a:solidFill>
                  <a:prstClr val="black"/>
                </a:solidFill>
                <a:latin typeface="Calibri" pitchFamily="34" charset="0"/>
                <a:cs typeface="Calibri" pitchFamily="34" charset="0"/>
              </a:rPr>
              <a:t>Maquettage papier</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2002880"/>
            <a:ext cx="743902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769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-Exemple d’outils pour maquetter-</a:t>
            </a:r>
          </a:p>
        </p:txBody>
      </p:sp>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400" b="1" dirty="0">
                <a:solidFill>
                  <a:prstClr val="black"/>
                </a:solidFill>
                <a:latin typeface="Calibri" pitchFamily="34" charset="0"/>
                <a:cs typeface="Calibri" pitchFamily="34" charset="0"/>
              </a:rPr>
              <a:t>Maquettage papier</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4" y="2005162"/>
            <a:ext cx="7496175"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1736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-Exemple d’outils pour maquetter-</a:t>
            </a:r>
          </a:p>
        </p:txBody>
      </p:sp>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400" b="1" dirty="0">
                <a:solidFill>
                  <a:prstClr val="black"/>
                </a:solidFill>
                <a:latin typeface="Calibri" pitchFamily="34" charset="0"/>
                <a:cs typeface="Calibri" pitchFamily="34" charset="0"/>
              </a:rPr>
              <a:t>Zoning ou maquettage basse fidélité</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39" y="2002880"/>
            <a:ext cx="5572125" cy="416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896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-Appli sur tablettes-</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36" y="1585913"/>
            <a:ext cx="8519828" cy="4378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88292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-Appli sur tablettes-</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16" y="1600770"/>
            <a:ext cx="7788532" cy="4420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2048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-Maquettage / Prototypage-</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910" y="1484784"/>
            <a:ext cx="601243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5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cascade</a:t>
            </a:r>
          </a:p>
        </p:txBody>
      </p:sp>
      <p:sp>
        <p:nvSpPr>
          <p:cNvPr id="4" name="Rectangle 2">
            <a:extLst>
              <a:ext uri="{FF2B5EF4-FFF2-40B4-BE49-F238E27FC236}">
                <a16:creationId xmlns:a16="http://schemas.microsoft.com/office/drawing/2014/main" id="{981A51C0-DA91-4464-8D03-0927EC4DA6ED}"/>
              </a:ext>
            </a:extLst>
          </p:cNvPr>
          <p:cNvSpPr txBox="1">
            <a:spLocks noChangeArrowheads="1"/>
          </p:cNvSpPr>
          <p:nvPr/>
        </p:nvSpPr>
        <p:spPr>
          <a:xfrm>
            <a:off x="1955539" y="1484784"/>
            <a:ext cx="7668853" cy="324036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400" dirty="0">
                <a:latin typeface="Calibri" panose="020F0502020204030204" pitchFamily="34" charset="0"/>
                <a:ea typeface="CMU Serif" pitchFamily="2" charset="0"/>
                <a:cs typeface="Calibri" panose="020F0502020204030204" pitchFamily="34" charset="0"/>
              </a:rPr>
              <a:t>Présentation du modèle</a:t>
            </a:r>
            <a:endParaRPr lang="fr-FR" sz="2400" b="0" dirty="0">
              <a:latin typeface="Calibri" panose="020F0502020204030204" pitchFamily="34" charset="0"/>
              <a:ea typeface="CMU Serif" pitchFamily="2" charset="0"/>
              <a:cs typeface="Calibri" panose="020F0502020204030204" pitchFamily="34" charset="0"/>
            </a:endParaRP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ea typeface="CMU Serif" pitchFamily="2" charset="0"/>
                <a:cs typeface="Calibri" panose="020F0502020204030204" pitchFamily="34" charset="0"/>
              </a:rPr>
              <a:t>Le modèle décrit le cycle de vie du logiciel comme une succession de huit étapes</a:t>
            </a:r>
            <a:endParaRPr lang="fr-FR" sz="2400" b="0" dirty="0">
              <a:latin typeface="Calibri" panose="020F0502020204030204" pitchFamily="34" charset="0"/>
              <a:cs typeface="Calibri" panose="020F0502020204030204" pitchFamily="34" charset="0"/>
            </a:endParaRPr>
          </a:p>
        </p:txBody>
      </p:sp>
      <p:pic>
        <p:nvPicPr>
          <p:cNvPr id="5" name="Image 4">
            <a:extLst>
              <a:ext uri="{FF2B5EF4-FFF2-40B4-BE49-F238E27FC236}">
                <a16:creationId xmlns:a16="http://schemas.microsoft.com/office/drawing/2014/main" id="{A084E2E3-DF68-4445-99C9-CFBE4AA81F98}"/>
              </a:ext>
            </a:extLst>
          </p:cNvPr>
          <p:cNvPicPr>
            <a:picLocks noChangeAspect="1"/>
          </p:cNvPicPr>
          <p:nvPr/>
        </p:nvPicPr>
        <p:blipFill>
          <a:blip r:embed="rId3"/>
          <a:stretch>
            <a:fillRect/>
          </a:stretch>
        </p:blipFill>
        <p:spPr>
          <a:xfrm>
            <a:off x="5951984" y="2373590"/>
            <a:ext cx="3816424" cy="4167360"/>
          </a:xfrm>
          <a:prstGeom prst="rect">
            <a:avLst/>
          </a:prstGeom>
        </p:spPr>
      </p:pic>
    </p:spTree>
    <p:extLst>
      <p:ext uri="{BB962C8B-B14F-4D97-AF65-F5344CB8AC3E}">
        <p14:creationId xmlns:p14="http://schemas.microsoft.com/office/powerpoint/2010/main" val="1355860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Maquettage</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-Maquettage / Prototypage-</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600" y="1484784"/>
            <a:ext cx="7128792" cy="485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798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991544" y="1484438"/>
            <a:ext cx="8136904" cy="4536851"/>
          </a:xfrm>
          <a:prstGeom prst="rect">
            <a:avLst/>
          </a:prstGeom>
        </p:spPr>
        <p:txBody>
          <a:bodyPr>
            <a:noAutofit/>
          </a:bodyPr>
          <a:lstStyle/>
          <a:p>
            <a:pPr marL="0" indent="0">
              <a:buClr>
                <a:srgbClr val="FF0000"/>
              </a:buClr>
              <a:buSzPct val="120000"/>
              <a:buNone/>
            </a:pPr>
            <a:r>
              <a:rPr lang="fr-FR" sz="2400" dirty="0">
                <a:latin typeface="Calibri" pitchFamily="34" charset="0"/>
                <a:cs typeface="Calibri" pitchFamily="34" charset="0"/>
              </a:rPr>
              <a:t>Différentes méthodes existantes :</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itérative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par prototypage</a:t>
            </a:r>
          </a:p>
          <a:p>
            <a:pPr marL="282575" indent="-282575">
              <a:buClr>
                <a:srgbClr val="FF0000"/>
              </a:buClr>
              <a:buSzPct val="120000"/>
            </a:pPr>
            <a:r>
              <a:rPr lang="fr-FR" sz="2400" dirty="0">
                <a:latin typeface="Calibri" pitchFamily="34" charset="0"/>
                <a:cs typeface="Calibri" pitchFamily="34" charset="0"/>
              </a:rPr>
              <a:t>Conception centrée utilisateur</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participative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informative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5" y="3051188"/>
            <a:ext cx="4031357" cy="32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A5531781-27DC-4D49-8544-E9C2256C6842}"/>
              </a:ext>
            </a:extLst>
          </p:cNvPr>
          <p:cNvSpPr>
            <a:spLocks noGrp="1" noChangeArrowheads="1"/>
          </p:cNvSpPr>
          <p:nvPr>
            <p:ph type="title"/>
          </p:nvPr>
        </p:nvSpPr>
        <p:spPr>
          <a:xfrm>
            <a:off x="2209800" y="476672"/>
            <a:ext cx="7772400" cy="815752"/>
          </a:xfrm>
        </p:spPr>
        <p:txBody>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2. Méthodes classiques de conception IHM</a:t>
            </a:r>
          </a:p>
        </p:txBody>
      </p:sp>
    </p:spTree>
    <p:extLst>
      <p:ext uri="{BB962C8B-B14F-4D97-AF65-F5344CB8AC3E}">
        <p14:creationId xmlns:p14="http://schemas.microsoft.com/office/powerpoint/2010/main" val="5524604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260648"/>
            <a:ext cx="777240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centrée utilisateur</a:t>
            </a:r>
          </a:p>
        </p:txBody>
      </p:sp>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200" dirty="0">
                <a:solidFill>
                  <a:prstClr val="black"/>
                </a:solidFill>
                <a:latin typeface="Calibri" pitchFamily="34" charset="0"/>
                <a:cs typeface="Calibri" pitchFamily="34" charset="0"/>
              </a:rPr>
              <a:t>Trois phases :</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Analyse (identification des fonctionnalités ou services, i.e., l’utilité recherchée par les utilisateurs de l’application)</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Développement (construction de la structure des menus et découpage en fenêtres / pages Web)</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Évaluation (raffinement progressif du prototype)</a:t>
            </a:r>
            <a:endParaRPr kumimoji="0" lang="fr-FR" sz="2000" dirty="0">
              <a:solidFill>
                <a:prstClr val="black"/>
              </a:solidFill>
              <a:latin typeface="Calibri" pitchFamily="34" charset="0"/>
              <a:cs typeface="Calibri"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1517" y="3861048"/>
            <a:ext cx="7800975"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933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200" dirty="0">
                <a:solidFill>
                  <a:prstClr val="black"/>
                </a:solidFill>
                <a:latin typeface="Calibri" pitchFamily="34" charset="0"/>
                <a:cs typeface="Calibri" pitchFamily="34" charset="0"/>
              </a:rPr>
              <a:t>Prise en compte des utilisateurs :</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Dès la phase d’analyse</a:t>
            </a:r>
          </a:p>
          <a:p>
            <a:pPr marL="282575" indent="-282575" fontAlgn="auto">
              <a:spcAft>
                <a:spcPts val="1200"/>
              </a:spcAft>
              <a:buClr>
                <a:srgbClr val="FF0000"/>
              </a:buClr>
              <a:buSzPct val="120000"/>
            </a:pPr>
            <a:r>
              <a:rPr kumimoji="0" lang="fr-FR" sz="2200" dirty="0">
                <a:solidFill>
                  <a:prstClr val="black"/>
                </a:solidFill>
                <a:latin typeface="Calibri" pitchFamily="34" charset="0"/>
                <a:cs typeface="Calibri" pitchFamily="34" charset="0"/>
              </a:rPr>
              <a:t>Étude de l’utilisateur et de sa tâche</a:t>
            </a:r>
          </a:p>
          <a:p>
            <a:pPr marL="0" indent="0" fontAlgn="auto">
              <a:spcAft>
                <a:spcPts val="0"/>
              </a:spcAft>
              <a:buClr>
                <a:srgbClr val="FF0000"/>
              </a:buClr>
              <a:buSzPct val="120000"/>
              <a:buNone/>
            </a:pPr>
            <a:r>
              <a:rPr kumimoji="0" lang="fr-FR" sz="2200" dirty="0">
                <a:solidFill>
                  <a:prstClr val="black"/>
                </a:solidFill>
                <a:latin typeface="Calibri" pitchFamily="34" charset="0"/>
                <a:cs typeface="Calibri" pitchFamily="34" charset="0"/>
              </a:rPr>
              <a:t>Nécessité de spécifier les caractéristiques :</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De l’utilisateur</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De la tâche à réaliser</a:t>
            </a:r>
          </a:p>
          <a:p>
            <a:pPr marL="282575" indent="-282575" fontAlgn="auto">
              <a:spcAft>
                <a:spcPts val="1200"/>
              </a:spcAft>
              <a:buClr>
                <a:srgbClr val="FF0000"/>
              </a:buClr>
              <a:buSzPct val="120000"/>
            </a:pPr>
            <a:r>
              <a:rPr kumimoji="0" lang="fr-FR" sz="2200" dirty="0">
                <a:solidFill>
                  <a:prstClr val="black"/>
                </a:solidFill>
                <a:latin typeface="Calibri" pitchFamily="34" charset="0"/>
                <a:cs typeface="Calibri" pitchFamily="34" charset="0"/>
              </a:rPr>
              <a:t>De l’interaction</a:t>
            </a:r>
          </a:p>
          <a:p>
            <a:pPr marL="0" indent="0" fontAlgn="auto">
              <a:spcAft>
                <a:spcPts val="0"/>
              </a:spcAft>
              <a:buClr>
                <a:srgbClr val="FF0000"/>
              </a:buClr>
              <a:buSzPct val="120000"/>
              <a:buNone/>
            </a:pPr>
            <a:r>
              <a:rPr kumimoji="0" lang="fr-FR" sz="2200" dirty="0">
                <a:solidFill>
                  <a:prstClr val="black"/>
                </a:solidFill>
                <a:latin typeface="Calibri" pitchFamily="34" charset="0"/>
                <a:cs typeface="Calibri" pitchFamily="34" charset="0"/>
              </a:rPr>
              <a:t>Relations concepteur - utilisateur :</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Utilisateur observé dans la résolution de sa tâche</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Interrogé sur ses attentes</a:t>
            </a:r>
          </a:p>
          <a:p>
            <a:pPr marL="282575" indent="-282575" fontAlgn="auto">
              <a:spcAft>
                <a:spcPts val="0"/>
              </a:spcAft>
              <a:buClr>
                <a:srgbClr val="FF0000"/>
              </a:buClr>
              <a:buSzPct val="120000"/>
            </a:pPr>
            <a:r>
              <a:rPr kumimoji="0" lang="fr-FR" sz="2200" dirty="0">
                <a:solidFill>
                  <a:prstClr val="black"/>
                </a:solidFill>
                <a:latin typeface="Calibri" pitchFamily="34" charset="0"/>
                <a:cs typeface="Calibri" pitchFamily="34" charset="0"/>
              </a:rPr>
              <a:t>Questionné sur le logiciel conçu</a:t>
            </a:r>
            <a:endParaRPr kumimoji="0" lang="fr-FR" sz="2000" dirty="0">
              <a:solidFill>
                <a:prstClr val="black"/>
              </a:solidFill>
              <a:latin typeface="Calibri" pitchFamily="34" charset="0"/>
              <a:cs typeface="Calibri" pitchFamily="34" charset="0"/>
            </a:endParaRPr>
          </a:p>
        </p:txBody>
      </p:sp>
      <p:sp>
        <p:nvSpPr>
          <p:cNvPr id="6" name="Rectangle 2">
            <a:extLst>
              <a:ext uri="{FF2B5EF4-FFF2-40B4-BE49-F238E27FC236}">
                <a16:creationId xmlns:a16="http://schemas.microsoft.com/office/drawing/2014/main" id="{3D42D360-9527-4B8A-A570-87EEFF2A61C3}"/>
              </a:ext>
            </a:extLst>
          </p:cNvPr>
          <p:cNvSpPr>
            <a:spLocks noGrp="1" noChangeArrowheads="1"/>
          </p:cNvSpPr>
          <p:nvPr>
            <p:ph type="title"/>
          </p:nvPr>
        </p:nvSpPr>
        <p:spPr>
          <a:xfrm>
            <a:off x="2209800" y="404664"/>
            <a:ext cx="7772400" cy="792088"/>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centrée utilisateur</a:t>
            </a:r>
          </a:p>
        </p:txBody>
      </p:sp>
    </p:spTree>
    <p:extLst>
      <p:ext uri="{BB962C8B-B14F-4D97-AF65-F5344CB8AC3E}">
        <p14:creationId xmlns:p14="http://schemas.microsoft.com/office/powerpoint/2010/main" val="665998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800" b="1" dirty="0">
                <a:solidFill>
                  <a:prstClr val="black"/>
                </a:solidFill>
                <a:latin typeface="Calibri" pitchFamily="34" charset="0"/>
                <a:cs typeface="Calibri" pitchFamily="34" charset="0"/>
              </a:rPr>
              <a:t>Avantages :</a:t>
            </a:r>
          </a:p>
          <a:p>
            <a:pPr marL="282575" indent="-282575" fontAlgn="auto">
              <a:spcAft>
                <a:spcPts val="1200"/>
              </a:spcAft>
              <a:buClr>
                <a:srgbClr val="FF0000"/>
              </a:buClr>
              <a:buSzPct val="120000"/>
            </a:pPr>
            <a:r>
              <a:rPr kumimoji="0" lang="fr-FR" sz="2800" dirty="0">
                <a:solidFill>
                  <a:prstClr val="black"/>
                </a:solidFill>
                <a:latin typeface="Calibri" pitchFamily="34" charset="0"/>
                <a:cs typeface="Calibri" pitchFamily="34" charset="0"/>
              </a:rPr>
              <a:t>Prise en compte de l’utilisateur avant la phase d’évaluation</a:t>
            </a:r>
          </a:p>
          <a:p>
            <a:pPr marL="0" indent="0" fontAlgn="auto">
              <a:spcAft>
                <a:spcPts val="0"/>
              </a:spcAft>
              <a:buClr>
                <a:srgbClr val="FF0000"/>
              </a:buClr>
              <a:buSzPct val="120000"/>
              <a:buNone/>
            </a:pPr>
            <a:endParaRPr kumimoji="0" lang="fr-FR" sz="2800" b="1" dirty="0">
              <a:solidFill>
                <a:prstClr val="black"/>
              </a:solidFill>
              <a:latin typeface="Calibri" pitchFamily="34" charset="0"/>
              <a:cs typeface="Calibri" pitchFamily="34" charset="0"/>
            </a:endParaRPr>
          </a:p>
          <a:p>
            <a:pPr marL="0" indent="0" fontAlgn="auto">
              <a:spcAft>
                <a:spcPts val="0"/>
              </a:spcAft>
              <a:buClr>
                <a:srgbClr val="FF0000"/>
              </a:buClr>
              <a:buSzPct val="120000"/>
              <a:buNone/>
            </a:pPr>
            <a:r>
              <a:rPr kumimoji="0" lang="fr-FR" sz="2800" b="1" dirty="0">
                <a:solidFill>
                  <a:prstClr val="black"/>
                </a:solidFill>
                <a:latin typeface="Calibri" pitchFamily="34" charset="0"/>
                <a:cs typeface="Calibri" pitchFamily="34" charset="0"/>
              </a:rPr>
              <a:t>Difficultés :</a:t>
            </a:r>
          </a:p>
          <a:p>
            <a:pPr marL="282575" indent="-282575" fontAlgn="auto">
              <a:spcAft>
                <a:spcPts val="0"/>
              </a:spcAft>
              <a:buClr>
                <a:srgbClr val="FF0000"/>
              </a:buClr>
              <a:buSzPct val="120000"/>
            </a:pPr>
            <a:r>
              <a:rPr kumimoji="0" lang="fr-FR" sz="2800" dirty="0">
                <a:solidFill>
                  <a:prstClr val="black"/>
                </a:solidFill>
                <a:latin typeface="Calibri" pitchFamily="34" charset="0"/>
                <a:cs typeface="Calibri" pitchFamily="34" charset="0"/>
              </a:rPr>
              <a:t>Choisir des utilisateurs représentatifs et disponibles</a:t>
            </a:r>
          </a:p>
          <a:p>
            <a:pPr marL="282575" indent="-282575" fontAlgn="auto">
              <a:spcAft>
                <a:spcPts val="0"/>
              </a:spcAft>
              <a:buClr>
                <a:srgbClr val="FF0000"/>
              </a:buClr>
              <a:buSzPct val="120000"/>
            </a:pPr>
            <a:r>
              <a:rPr kumimoji="0" lang="fr-FR" sz="2800" dirty="0">
                <a:solidFill>
                  <a:prstClr val="black"/>
                </a:solidFill>
                <a:latin typeface="Calibri" pitchFamily="34" charset="0"/>
                <a:cs typeface="Calibri" pitchFamily="34" charset="0"/>
              </a:rPr>
              <a:t>Ne pas oublier le contexte réel d’utilisation</a:t>
            </a:r>
          </a:p>
          <a:p>
            <a:pPr marL="282575" indent="-282575" fontAlgn="auto">
              <a:spcAft>
                <a:spcPts val="0"/>
              </a:spcAft>
              <a:buClr>
                <a:srgbClr val="FF0000"/>
              </a:buClr>
              <a:buSzPct val="120000"/>
            </a:pPr>
            <a:r>
              <a:rPr kumimoji="0" lang="fr-FR" sz="2800" dirty="0">
                <a:solidFill>
                  <a:prstClr val="black"/>
                </a:solidFill>
                <a:latin typeface="Calibri" pitchFamily="34" charset="0"/>
                <a:cs typeface="Calibri" pitchFamily="34" charset="0"/>
              </a:rPr>
              <a:t>Expliciter les comportements, les connaissances mises en jeu...</a:t>
            </a:r>
          </a:p>
        </p:txBody>
      </p:sp>
      <p:sp>
        <p:nvSpPr>
          <p:cNvPr id="6" name="Rectangle 2">
            <a:extLst>
              <a:ext uri="{FF2B5EF4-FFF2-40B4-BE49-F238E27FC236}">
                <a16:creationId xmlns:a16="http://schemas.microsoft.com/office/drawing/2014/main" id="{9C7DC4E8-46C6-4902-AEA3-BCCBD962D1FE}"/>
              </a:ext>
            </a:extLst>
          </p:cNvPr>
          <p:cNvSpPr>
            <a:spLocks noGrp="1" noChangeArrowheads="1"/>
          </p:cNvSpPr>
          <p:nvPr>
            <p:ph type="title"/>
          </p:nvPr>
        </p:nvSpPr>
        <p:spPr>
          <a:xfrm>
            <a:off x="2209800" y="404664"/>
            <a:ext cx="7772400" cy="792088"/>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centrée utilisateur</a:t>
            </a:r>
          </a:p>
        </p:txBody>
      </p:sp>
    </p:spTree>
    <p:extLst>
      <p:ext uri="{BB962C8B-B14F-4D97-AF65-F5344CB8AC3E}">
        <p14:creationId xmlns:p14="http://schemas.microsoft.com/office/powerpoint/2010/main" val="35653881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1200"/>
              </a:spcAft>
              <a:buClr>
                <a:srgbClr val="FF0000"/>
              </a:buClr>
              <a:buSzPct val="120000"/>
              <a:buNone/>
            </a:pPr>
            <a:r>
              <a:rPr kumimoji="0" lang="fr-FR" sz="2800" b="1" dirty="0">
                <a:solidFill>
                  <a:prstClr val="black"/>
                </a:solidFill>
                <a:latin typeface="Calibri" pitchFamily="34" charset="0"/>
                <a:cs typeface="Calibri" pitchFamily="34" charset="0"/>
              </a:rPr>
              <a:t>Modèle de l’utilisateur :</a:t>
            </a:r>
            <a:r>
              <a:rPr kumimoji="0" lang="fr-FR" sz="2800" dirty="0">
                <a:solidFill>
                  <a:prstClr val="black"/>
                </a:solidFill>
                <a:latin typeface="Calibri" pitchFamily="34" charset="0"/>
                <a:cs typeface="Calibri" pitchFamily="34" charset="0"/>
              </a:rPr>
              <a:t> identifier les caractéristiques pertinentes de l’utilisateur</a:t>
            </a:r>
          </a:p>
          <a:p>
            <a:pPr marL="282575" indent="-282575" fontAlgn="auto">
              <a:spcAft>
                <a:spcPts val="0"/>
              </a:spcAft>
              <a:buClr>
                <a:srgbClr val="FF0000"/>
              </a:buClr>
              <a:buSzPct val="120000"/>
            </a:pPr>
            <a:r>
              <a:rPr kumimoji="0" lang="fr-FR" sz="2800" dirty="0">
                <a:solidFill>
                  <a:prstClr val="black"/>
                </a:solidFill>
                <a:latin typeface="Calibri" pitchFamily="34" charset="0"/>
                <a:cs typeface="Calibri" pitchFamily="34" charset="0"/>
              </a:rPr>
              <a:t>Données générales</a:t>
            </a:r>
          </a:p>
          <a:p>
            <a:pPr marL="682625" lvl="1"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taille, âge, sexe, déficiences</a:t>
            </a:r>
          </a:p>
          <a:p>
            <a:pPr marL="682625" lvl="1" indent="-282575" fontAlgn="auto">
              <a:spcAft>
                <a:spcPts val="1200"/>
              </a:spcAft>
              <a:buClr>
                <a:srgbClr val="FF0000"/>
              </a:buClr>
              <a:buSzPct val="120000"/>
            </a:pPr>
            <a:r>
              <a:rPr kumimoji="0" lang="fr-FR" sz="2400" dirty="0">
                <a:solidFill>
                  <a:prstClr val="black"/>
                </a:solidFill>
                <a:latin typeface="Calibri" pitchFamily="34" charset="0"/>
                <a:cs typeface="Calibri" pitchFamily="34" charset="0"/>
              </a:rPr>
              <a:t>niveau de formation, habitudes culturelles</a:t>
            </a:r>
          </a:p>
          <a:p>
            <a:pPr marL="282575" indent="-282575" fontAlgn="auto">
              <a:spcAft>
                <a:spcPts val="0"/>
              </a:spcAft>
              <a:buClr>
                <a:srgbClr val="FF0000"/>
              </a:buClr>
              <a:buSzPct val="120000"/>
            </a:pPr>
            <a:r>
              <a:rPr kumimoji="0" lang="fr-FR" sz="2800" dirty="0">
                <a:solidFill>
                  <a:prstClr val="black"/>
                </a:solidFill>
                <a:latin typeface="Calibri" pitchFamily="34" charset="0"/>
                <a:cs typeface="Calibri" pitchFamily="34" charset="0"/>
              </a:rPr>
              <a:t>Données liées à l’application : compétences sur le domaine/en informatique</a:t>
            </a:r>
          </a:p>
          <a:p>
            <a:pPr marL="682625" lvl="1"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débutant, occasionnel, expérimenté, expert</a:t>
            </a:r>
            <a:endParaRPr kumimoji="0" lang="fr-FR" sz="1800" dirty="0">
              <a:solidFill>
                <a:prstClr val="black"/>
              </a:solidFill>
              <a:latin typeface="Calibri" pitchFamily="34" charset="0"/>
              <a:cs typeface="Calibri" pitchFamily="34" charset="0"/>
            </a:endParaRPr>
          </a:p>
        </p:txBody>
      </p:sp>
      <p:sp>
        <p:nvSpPr>
          <p:cNvPr id="6" name="Rectangle 2">
            <a:extLst>
              <a:ext uri="{FF2B5EF4-FFF2-40B4-BE49-F238E27FC236}">
                <a16:creationId xmlns:a16="http://schemas.microsoft.com/office/drawing/2014/main" id="{A22C4266-F864-4028-811B-C8F78D53266D}"/>
              </a:ext>
            </a:extLst>
          </p:cNvPr>
          <p:cNvSpPr>
            <a:spLocks noGrp="1" noChangeArrowheads="1"/>
          </p:cNvSpPr>
          <p:nvPr>
            <p:ph type="title"/>
          </p:nvPr>
        </p:nvSpPr>
        <p:spPr>
          <a:xfrm>
            <a:off x="2209800" y="404664"/>
            <a:ext cx="7772400" cy="792088"/>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centrée utilisateur</a:t>
            </a:r>
          </a:p>
        </p:txBody>
      </p:sp>
    </p:spTree>
    <p:extLst>
      <p:ext uri="{BB962C8B-B14F-4D97-AF65-F5344CB8AC3E}">
        <p14:creationId xmlns:p14="http://schemas.microsoft.com/office/powerpoint/2010/main" val="30618055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536" y="1693689"/>
            <a:ext cx="8424936" cy="468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19537" y="1331476"/>
            <a:ext cx="3826689" cy="369332"/>
          </a:xfrm>
          <a:prstGeom prst="rect">
            <a:avLst/>
          </a:prstGeom>
        </p:spPr>
        <p:txBody>
          <a:bodyPr wrap="none">
            <a:spAutoFit/>
          </a:bodyPr>
          <a:lstStyle/>
          <a:p>
            <a:pPr eaLnBrk="1" fontAlgn="auto" hangingPunct="1">
              <a:spcBef>
                <a:spcPts val="0"/>
              </a:spcBef>
              <a:spcAft>
                <a:spcPts val="0"/>
              </a:spcAft>
            </a:pPr>
            <a:r>
              <a:rPr kumimoji="0" lang="fr-FR" sz="1800" b="1" dirty="0">
                <a:solidFill>
                  <a:prstClr val="black"/>
                </a:solidFill>
                <a:latin typeface="Arial" pitchFamily="34" charset="0"/>
                <a:ea typeface="CMU Serif" pitchFamily="2" charset="0"/>
                <a:cs typeface="Arial" pitchFamily="34" charset="0"/>
              </a:rPr>
              <a:t>Utilisateur et découverte de l’IHM</a:t>
            </a:r>
            <a:endParaRPr kumimoji="0" lang="fr-FR" sz="1800" dirty="0">
              <a:solidFill>
                <a:prstClr val="black"/>
              </a:solidFill>
              <a:latin typeface="Arial" pitchFamily="34" charset="0"/>
              <a:cs typeface="Arial" pitchFamily="34" charset="0"/>
            </a:endParaRPr>
          </a:p>
        </p:txBody>
      </p:sp>
      <p:sp>
        <p:nvSpPr>
          <p:cNvPr id="5" name="Rectangle 2">
            <a:extLst>
              <a:ext uri="{FF2B5EF4-FFF2-40B4-BE49-F238E27FC236}">
                <a16:creationId xmlns:a16="http://schemas.microsoft.com/office/drawing/2014/main" id="{6202A175-860E-4CE0-97CA-E8C88E5E116C}"/>
              </a:ext>
            </a:extLst>
          </p:cNvPr>
          <p:cNvSpPr>
            <a:spLocks noGrp="1" noChangeArrowheads="1"/>
          </p:cNvSpPr>
          <p:nvPr>
            <p:ph type="title"/>
          </p:nvPr>
        </p:nvSpPr>
        <p:spPr>
          <a:xfrm>
            <a:off x="2209800" y="404664"/>
            <a:ext cx="7772400" cy="792088"/>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centrée utilisateur</a:t>
            </a:r>
          </a:p>
        </p:txBody>
      </p:sp>
    </p:spTree>
    <p:extLst>
      <p:ext uri="{BB962C8B-B14F-4D97-AF65-F5344CB8AC3E}">
        <p14:creationId xmlns:p14="http://schemas.microsoft.com/office/powerpoint/2010/main" val="29037667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400" b="1" dirty="0">
                <a:solidFill>
                  <a:prstClr val="black"/>
                </a:solidFill>
                <a:latin typeface="Calibri" pitchFamily="34" charset="0"/>
                <a:cs typeface="Calibri" pitchFamily="34" charset="0"/>
              </a:rPr>
              <a:t>Modèle de la tâche : </a:t>
            </a:r>
            <a:r>
              <a:rPr kumimoji="0" lang="fr-FR" sz="2400" dirty="0">
                <a:solidFill>
                  <a:prstClr val="black"/>
                </a:solidFill>
                <a:latin typeface="Calibri" pitchFamily="34" charset="0"/>
                <a:cs typeface="Calibri" pitchFamily="34" charset="0"/>
              </a:rPr>
              <a:t>identifier l’enchaînement des processus d’une tâche</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Construire la hiérarchie de tâches du système</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Spécifier chaque tâche, penser aux exceptions</a:t>
            </a:r>
          </a:p>
          <a:p>
            <a:pPr marL="282575" indent="-282575" fontAlgn="auto">
              <a:spcAft>
                <a:spcPts val="1200"/>
              </a:spcAft>
              <a:buClr>
                <a:srgbClr val="FF0000"/>
              </a:buClr>
              <a:buSzPct val="120000"/>
            </a:pPr>
            <a:r>
              <a:rPr kumimoji="0" lang="fr-FR" sz="2400" dirty="0">
                <a:solidFill>
                  <a:prstClr val="black"/>
                </a:solidFill>
                <a:latin typeface="Calibri" pitchFamily="34" charset="0"/>
                <a:cs typeface="Calibri" pitchFamily="34" charset="0"/>
              </a:rPr>
              <a:t>Évaluer la décomposition avec l’utilisateur</a:t>
            </a:r>
          </a:p>
          <a:p>
            <a:pPr marL="0" indent="0" fontAlgn="auto">
              <a:spcAft>
                <a:spcPts val="0"/>
              </a:spcAft>
              <a:buClr>
                <a:srgbClr val="FF0000"/>
              </a:buClr>
              <a:buSzPct val="120000"/>
              <a:buNone/>
            </a:pPr>
            <a:r>
              <a:rPr kumimoji="0" lang="fr-FR" sz="2400" b="1" dirty="0">
                <a:solidFill>
                  <a:prstClr val="black"/>
                </a:solidFill>
                <a:latin typeface="Calibri" pitchFamily="34" charset="0"/>
                <a:cs typeface="Calibri" pitchFamily="34" charset="0"/>
              </a:rPr>
              <a:t>Définitions :</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Tâche:</a:t>
            </a:r>
          </a:p>
          <a:p>
            <a:pPr marL="682625" lvl="1" indent="-282575" fontAlgn="auto">
              <a:spcAft>
                <a:spcPts val="0"/>
              </a:spcAft>
              <a:buClr>
                <a:srgbClr val="FF0000"/>
              </a:buClr>
              <a:buSzPct val="120000"/>
            </a:pPr>
            <a:r>
              <a:rPr kumimoji="0" lang="fr-FR" sz="2000" dirty="0">
                <a:solidFill>
                  <a:prstClr val="black"/>
                </a:solidFill>
                <a:latin typeface="Calibri" pitchFamily="34" charset="0"/>
                <a:cs typeface="Calibri" pitchFamily="34" charset="0"/>
              </a:rPr>
              <a:t>but = ce qui doit être fait</a:t>
            </a:r>
          </a:p>
          <a:p>
            <a:pPr marL="682625" lvl="1" indent="-282575" fontAlgn="auto">
              <a:spcAft>
                <a:spcPts val="0"/>
              </a:spcAft>
              <a:buClr>
                <a:srgbClr val="FF0000"/>
              </a:buClr>
              <a:buSzPct val="120000"/>
            </a:pPr>
            <a:r>
              <a:rPr kumimoji="0" lang="fr-FR" sz="2000" dirty="0">
                <a:solidFill>
                  <a:prstClr val="black"/>
                </a:solidFill>
                <a:latin typeface="Calibri" pitchFamily="34" charset="0"/>
                <a:cs typeface="Calibri" pitchFamily="34" charset="0"/>
              </a:rPr>
              <a:t>procédure = un ensemble de sous-tâches reliées par des relations de composition ou des relations temporelles</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Tâche élémentaire: </a:t>
            </a:r>
            <a:r>
              <a:rPr kumimoji="0" lang="fr-FR" sz="2000" dirty="0">
                <a:solidFill>
                  <a:prstClr val="black"/>
                </a:solidFill>
                <a:latin typeface="Calibri" pitchFamily="34" charset="0"/>
                <a:cs typeface="Calibri" pitchFamily="34" charset="0"/>
              </a:rPr>
              <a:t>tâche décomposable uniquement en </a:t>
            </a:r>
            <a:r>
              <a:rPr kumimoji="0" lang="fr-FR" sz="2000" u="sng" dirty="0">
                <a:solidFill>
                  <a:prstClr val="black"/>
                </a:solidFill>
                <a:latin typeface="Calibri" pitchFamily="34" charset="0"/>
                <a:cs typeface="Calibri" pitchFamily="34" charset="0"/>
              </a:rPr>
              <a:t>actions physiques</a:t>
            </a:r>
            <a:r>
              <a:rPr kumimoji="0" lang="fr-FR" sz="2000" dirty="0">
                <a:solidFill>
                  <a:prstClr val="black"/>
                </a:solidFill>
                <a:latin typeface="Calibri" pitchFamily="34" charset="0"/>
                <a:cs typeface="Calibri" pitchFamily="34" charset="0"/>
              </a:rPr>
              <a:t> opérations d’E/S</a:t>
            </a:r>
            <a:endParaRPr kumimoji="0" lang="fr-FR" sz="1400" dirty="0">
              <a:solidFill>
                <a:prstClr val="black"/>
              </a:solidFill>
              <a:latin typeface="Calibri" pitchFamily="34" charset="0"/>
              <a:cs typeface="Calibri" pitchFamily="34" charset="0"/>
            </a:endParaRPr>
          </a:p>
        </p:txBody>
      </p:sp>
      <p:sp>
        <p:nvSpPr>
          <p:cNvPr id="6" name="Rectangle 2">
            <a:extLst>
              <a:ext uri="{FF2B5EF4-FFF2-40B4-BE49-F238E27FC236}">
                <a16:creationId xmlns:a16="http://schemas.microsoft.com/office/drawing/2014/main" id="{93A284B6-1A1A-4482-8F10-ABADE34A8B82}"/>
              </a:ext>
            </a:extLst>
          </p:cNvPr>
          <p:cNvSpPr>
            <a:spLocks noGrp="1" noChangeArrowheads="1"/>
          </p:cNvSpPr>
          <p:nvPr>
            <p:ph type="title"/>
          </p:nvPr>
        </p:nvSpPr>
        <p:spPr>
          <a:xfrm>
            <a:off x="2209800" y="404664"/>
            <a:ext cx="7772400" cy="792088"/>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centrée utilisateur</a:t>
            </a:r>
          </a:p>
        </p:txBody>
      </p:sp>
    </p:spTree>
    <p:extLst>
      <p:ext uri="{BB962C8B-B14F-4D97-AF65-F5344CB8AC3E}">
        <p14:creationId xmlns:p14="http://schemas.microsoft.com/office/powerpoint/2010/main" val="7866384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665" y="1268761"/>
            <a:ext cx="6486673" cy="511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a:extLst>
              <a:ext uri="{FF2B5EF4-FFF2-40B4-BE49-F238E27FC236}">
                <a16:creationId xmlns:a16="http://schemas.microsoft.com/office/drawing/2014/main" id="{D5246667-12A3-4D84-BD78-D33649F42737}"/>
              </a:ext>
            </a:extLst>
          </p:cNvPr>
          <p:cNvSpPr>
            <a:spLocks noGrp="1" noChangeArrowheads="1"/>
          </p:cNvSpPr>
          <p:nvPr>
            <p:ph type="title"/>
          </p:nvPr>
        </p:nvSpPr>
        <p:spPr>
          <a:xfrm>
            <a:off x="2209800" y="404664"/>
            <a:ext cx="7772400" cy="792088"/>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centrée utilisateur</a:t>
            </a:r>
          </a:p>
        </p:txBody>
      </p:sp>
    </p:spTree>
    <p:extLst>
      <p:ext uri="{BB962C8B-B14F-4D97-AF65-F5344CB8AC3E}">
        <p14:creationId xmlns:p14="http://schemas.microsoft.com/office/powerpoint/2010/main" val="11066612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63552" y="1412776"/>
            <a:ext cx="8352928"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400" b="1" dirty="0">
                <a:solidFill>
                  <a:prstClr val="black"/>
                </a:solidFill>
                <a:latin typeface="Calibri" pitchFamily="34" charset="0"/>
                <a:cs typeface="Calibri" pitchFamily="34" charset="0"/>
              </a:rPr>
              <a:t>Modèle de l’interaction : </a:t>
            </a:r>
            <a:r>
              <a:rPr kumimoji="0" lang="fr-FR" sz="2400" dirty="0">
                <a:solidFill>
                  <a:prstClr val="black"/>
                </a:solidFill>
                <a:latin typeface="Calibri" pitchFamily="34" charset="0"/>
                <a:cs typeface="Calibri" pitchFamily="34" charset="0"/>
              </a:rPr>
              <a:t>il consiste à établir une correspondance directe entre :</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Les objets conceptuels informatiques (</a:t>
            </a:r>
            <a:r>
              <a:rPr kumimoji="0" lang="fr-FR" sz="2400" dirty="0" err="1">
                <a:solidFill>
                  <a:prstClr val="black"/>
                </a:solidFill>
                <a:latin typeface="Calibri" pitchFamily="34" charset="0"/>
                <a:cs typeface="Calibri" pitchFamily="34" charset="0"/>
              </a:rPr>
              <a:t>e.g</a:t>
            </a:r>
            <a:r>
              <a:rPr kumimoji="0" lang="fr-FR" sz="2400" dirty="0">
                <a:solidFill>
                  <a:prstClr val="black"/>
                </a:solidFill>
                <a:latin typeface="Calibri" pitchFamily="34" charset="0"/>
                <a:cs typeface="Calibri" pitchFamily="34" charset="0"/>
              </a:rPr>
              <a:t>., un fichier)</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Les objets d’interaction et de présentation</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Les représentations du fichier à l’écran (fermé, ouvert)</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Les opérations sur le fichier (modification, suppression, etc.)</a:t>
            </a:r>
          </a:p>
          <a:p>
            <a:pPr marL="0" indent="0" fontAlgn="auto">
              <a:spcAft>
                <a:spcPts val="0"/>
              </a:spcAft>
              <a:buClr>
                <a:srgbClr val="FF0000"/>
              </a:buClr>
              <a:buSzPct val="120000"/>
              <a:buNone/>
            </a:pPr>
            <a:endParaRPr kumimoji="0" lang="fr-FR" sz="2400" dirty="0">
              <a:solidFill>
                <a:prstClr val="black"/>
              </a:solidFill>
              <a:latin typeface="Calibri" pitchFamily="34" charset="0"/>
              <a:cs typeface="Calibri" pitchFamily="34" charset="0"/>
            </a:endParaRPr>
          </a:p>
          <a:p>
            <a:pPr marL="0" indent="0" fontAlgn="auto">
              <a:spcAft>
                <a:spcPts val="0"/>
              </a:spcAft>
              <a:buClr>
                <a:srgbClr val="FF0000"/>
              </a:buClr>
              <a:buSzPct val="120000"/>
              <a:buNone/>
            </a:pPr>
            <a:r>
              <a:rPr kumimoji="0" lang="fr-FR" sz="2400" dirty="0">
                <a:solidFill>
                  <a:prstClr val="black"/>
                </a:solidFill>
                <a:latin typeface="Calibri" pitchFamily="34" charset="0"/>
                <a:cs typeface="Calibri" pitchFamily="34" charset="0"/>
              </a:rPr>
              <a:t>Cette correspondance doit :</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Apparaître comme "naturelle"</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S’inscrire dans une cohérence d’ensemble : la métaphore</a:t>
            </a:r>
            <a:endParaRPr kumimoji="0" lang="fr-FR" sz="1400" dirty="0">
              <a:solidFill>
                <a:prstClr val="black"/>
              </a:solidFill>
              <a:latin typeface="Calibri" pitchFamily="34" charset="0"/>
              <a:cs typeface="Calibri" pitchFamily="34" charset="0"/>
            </a:endParaRPr>
          </a:p>
        </p:txBody>
      </p:sp>
      <p:sp>
        <p:nvSpPr>
          <p:cNvPr id="6" name="Rectangle 2">
            <a:extLst>
              <a:ext uri="{FF2B5EF4-FFF2-40B4-BE49-F238E27FC236}">
                <a16:creationId xmlns:a16="http://schemas.microsoft.com/office/drawing/2014/main" id="{AF1521B5-E0C2-4409-84A3-8BD93D9992C2}"/>
              </a:ext>
            </a:extLst>
          </p:cNvPr>
          <p:cNvSpPr>
            <a:spLocks noGrp="1" noChangeArrowheads="1"/>
          </p:cNvSpPr>
          <p:nvPr>
            <p:ph type="title"/>
          </p:nvPr>
        </p:nvSpPr>
        <p:spPr>
          <a:xfrm>
            <a:off x="2209800" y="404664"/>
            <a:ext cx="7772400" cy="792088"/>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centrée utilisateur</a:t>
            </a:r>
          </a:p>
        </p:txBody>
      </p:sp>
    </p:spTree>
    <p:extLst>
      <p:ext uri="{BB962C8B-B14F-4D97-AF65-F5344CB8AC3E}">
        <p14:creationId xmlns:p14="http://schemas.microsoft.com/office/powerpoint/2010/main" val="4215806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cascade</a:t>
            </a:r>
          </a:p>
        </p:txBody>
      </p:sp>
      <p:sp>
        <p:nvSpPr>
          <p:cNvPr id="4" name="Rectangle 2">
            <a:extLst>
              <a:ext uri="{FF2B5EF4-FFF2-40B4-BE49-F238E27FC236}">
                <a16:creationId xmlns:a16="http://schemas.microsoft.com/office/drawing/2014/main" id="{981A51C0-DA91-4464-8D03-0927EC4DA6ED}"/>
              </a:ext>
            </a:extLst>
          </p:cNvPr>
          <p:cNvSpPr txBox="1">
            <a:spLocks noChangeArrowheads="1"/>
          </p:cNvSpPr>
          <p:nvPr/>
        </p:nvSpPr>
        <p:spPr>
          <a:xfrm>
            <a:off x="1955540" y="1772816"/>
            <a:ext cx="8280920" cy="4032448"/>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400" dirty="0">
                <a:latin typeface="Calibri" panose="020F0502020204030204" pitchFamily="34" charset="0"/>
                <a:ea typeface="CMU Serif" pitchFamily="2" charset="0"/>
                <a:cs typeface="Calibri" panose="020F0502020204030204" pitchFamily="34" charset="0"/>
              </a:rPr>
              <a:t>Caractéristiques du modèle</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Chaque étape est reliée soit à l'étape suivante pour représenter l'enchaînement et la progression dans le développement, soit à l'étape précédente pour montrer les corrections pouvant survenir suite à la détection d'erreurs.</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une nouvelle étape ne commence que lorsque la précédente est achevée, </a:t>
            </a:r>
            <a:r>
              <a:rPr lang="fr-FR" sz="2400" b="0" dirty="0">
                <a:latin typeface="Calibri" panose="020F0502020204030204" pitchFamily="34" charset="0"/>
                <a:cs typeface="Calibri" panose="020F0502020204030204" pitchFamily="34" charset="0"/>
                <a:sym typeface="Wingdings" panose="05000000000000000000" pitchFamily="2" charset="2"/>
              </a:rPr>
              <a:t> </a:t>
            </a:r>
            <a:r>
              <a:rPr lang="fr-FR" sz="2400" b="0" dirty="0">
                <a:latin typeface="Calibri" panose="020F0502020204030204" pitchFamily="34" charset="0"/>
                <a:cs typeface="Calibri" panose="020F0502020204030204" pitchFamily="34" charset="0"/>
              </a:rPr>
              <a:t>ce qui nécessite des étapes de validation ou de vérification pour passer d'une étape à l'autre.</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De plus, les retours arrières se limitent à un retour sur la phase immédiatement antérieure.</a:t>
            </a:r>
          </a:p>
          <a:p>
            <a:pPr marL="342900" indent="-342900" algn="just">
              <a:spcBef>
                <a:spcPts val="0"/>
              </a:spcBef>
              <a:spcAft>
                <a:spcPts val="600"/>
              </a:spcAft>
              <a:buFont typeface="Arial" panose="020B0604020202020204" pitchFamily="34" charset="0"/>
              <a:buChar char="•"/>
            </a:pPr>
            <a:endParaRPr lang="fr-FR" sz="24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36812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991544" y="1484438"/>
            <a:ext cx="8136904" cy="4536851"/>
          </a:xfrm>
          <a:prstGeom prst="rect">
            <a:avLst/>
          </a:prstGeom>
        </p:spPr>
        <p:txBody>
          <a:bodyPr>
            <a:noAutofit/>
          </a:bodyPr>
          <a:lstStyle/>
          <a:p>
            <a:pPr marL="0" indent="0">
              <a:buClr>
                <a:srgbClr val="FF0000"/>
              </a:buClr>
              <a:buSzPct val="120000"/>
              <a:buNone/>
            </a:pPr>
            <a:r>
              <a:rPr lang="fr-FR" sz="2400" dirty="0">
                <a:latin typeface="Calibri" pitchFamily="34" charset="0"/>
                <a:cs typeface="Calibri" pitchFamily="34" charset="0"/>
              </a:rPr>
              <a:t>Différentes méthodes existantes :</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itérative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par prototypage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centrée utilisateur</a:t>
            </a:r>
          </a:p>
          <a:p>
            <a:pPr marL="282575" indent="-282575">
              <a:buClr>
                <a:srgbClr val="FF0000"/>
              </a:buClr>
              <a:buSzPct val="120000"/>
            </a:pPr>
            <a:r>
              <a:rPr lang="fr-FR" sz="2400" dirty="0">
                <a:latin typeface="Calibri" pitchFamily="34" charset="0"/>
                <a:cs typeface="Calibri" pitchFamily="34" charset="0"/>
              </a:rPr>
              <a:t>Conception participative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informative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025" y="3051188"/>
            <a:ext cx="4031357" cy="32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82DD6C08-C947-4DC6-AF26-262CDC13AB44}"/>
              </a:ext>
            </a:extLst>
          </p:cNvPr>
          <p:cNvSpPr>
            <a:spLocks noGrp="1" noChangeArrowheads="1"/>
          </p:cNvSpPr>
          <p:nvPr>
            <p:ph type="title"/>
          </p:nvPr>
        </p:nvSpPr>
        <p:spPr>
          <a:xfrm>
            <a:off x="2209800" y="476672"/>
            <a:ext cx="7772400" cy="815752"/>
          </a:xfrm>
        </p:spPr>
        <p:txBody>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2. Méthodes classiques de conception IHM</a:t>
            </a:r>
          </a:p>
        </p:txBody>
      </p:sp>
    </p:spTree>
    <p:extLst>
      <p:ext uri="{BB962C8B-B14F-4D97-AF65-F5344CB8AC3E}">
        <p14:creationId xmlns:p14="http://schemas.microsoft.com/office/powerpoint/2010/main" val="12746752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04664"/>
            <a:ext cx="7772400" cy="648072"/>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participative</a:t>
            </a:r>
          </a:p>
        </p:txBody>
      </p:sp>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400" dirty="0">
                <a:solidFill>
                  <a:prstClr val="black"/>
                </a:solidFill>
                <a:latin typeface="Calibri" pitchFamily="34" charset="0"/>
                <a:cs typeface="Calibri" pitchFamily="34" charset="0"/>
              </a:rPr>
              <a:t>Prise en compte des utilisateurs :</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Pas seulement comme testeurs</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Mais aussi comme partenaires de conception :</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Tâches essentiellement connues des utilisateurs</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Source possible d’innovations</a:t>
            </a:r>
          </a:p>
          <a:p>
            <a:pPr marL="0" indent="0" fontAlgn="auto">
              <a:spcAft>
                <a:spcPts val="0"/>
              </a:spcAft>
              <a:buClr>
                <a:srgbClr val="FF0000"/>
              </a:buClr>
              <a:buSzPct val="120000"/>
              <a:buNone/>
            </a:pPr>
            <a:endParaRPr kumimoji="0" lang="fr-FR" sz="2400" dirty="0">
              <a:solidFill>
                <a:prstClr val="black"/>
              </a:solidFill>
              <a:latin typeface="Calibri" pitchFamily="34" charset="0"/>
              <a:cs typeface="Calibri" pitchFamily="34" charset="0"/>
            </a:endParaRPr>
          </a:p>
          <a:p>
            <a:pPr marL="0" indent="0" fontAlgn="auto">
              <a:spcAft>
                <a:spcPts val="0"/>
              </a:spcAft>
              <a:buClr>
                <a:srgbClr val="FF0000"/>
              </a:buClr>
              <a:buSzPct val="120000"/>
              <a:buNone/>
            </a:pPr>
            <a:r>
              <a:rPr kumimoji="0" lang="fr-FR" sz="2400" dirty="0">
                <a:solidFill>
                  <a:prstClr val="black"/>
                </a:solidFill>
                <a:latin typeface="Calibri" pitchFamily="34" charset="0"/>
                <a:cs typeface="Calibri" pitchFamily="34" charset="0"/>
              </a:rPr>
              <a:t>Relations concepteur-utilisateur :</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utilisateur partenaire de conception à part entière</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Et participe aux choix finaux de conception</a:t>
            </a:r>
            <a:endParaRPr kumimoji="0" lang="fr-FR" sz="14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958936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63552" y="1268760"/>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400" b="1" dirty="0">
                <a:solidFill>
                  <a:prstClr val="black"/>
                </a:solidFill>
                <a:latin typeface="Calibri" pitchFamily="34" charset="0"/>
                <a:cs typeface="Calibri" pitchFamily="34" charset="0"/>
              </a:rPr>
              <a:t>Avantages</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Seules les utilisateurs connaissent la réalité des tâches</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Indispensable pour les activités mal identifiées ou peu structurées</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Facilite l’acceptation du logiciel</a:t>
            </a:r>
          </a:p>
          <a:p>
            <a:pPr marL="0" indent="0" fontAlgn="auto">
              <a:spcAft>
                <a:spcPts val="0"/>
              </a:spcAft>
              <a:buClr>
                <a:srgbClr val="FF0000"/>
              </a:buClr>
              <a:buSzPct val="120000"/>
              <a:buNone/>
            </a:pPr>
            <a:endParaRPr kumimoji="0" lang="fr-FR" sz="2400" b="1" dirty="0">
              <a:solidFill>
                <a:prstClr val="black"/>
              </a:solidFill>
              <a:latin typeface="Calibri" pitchFamily="34" charset="0"/>
              <a:cs typeface="Calibri" pitchFamily="34" charset="0"/>
            </a:endParaRPr>
          </a:p>
          <a:p>
            <a:pPr marL="0" indent="0" fontAlgn="auto">
              <a:spcAft>
                <a:spcPts val="0"/>
              </a:spcAft>
              <a:buClr>
                <a:srgbClr val="FF0000"/>
              </a:buClr>
              <a:buSzPct val="120000"/>
              <a:buNone/>
            </a:pPr>
            <a:r>
              <a:rPr kumimoji="0" lang="fr-FR" sz="2400" b="1" dirty="0">
                <a:solidFill>
                  <a:prstClr val="black"/>
                </a:solidFill>
                <a:latin typeface="Calibri" pitchFamily="34" charset="0"/>
                <a:cs typeface="Calibri" pitchFamily="34" charset="0"/>
              </a:rPr>
              <a:t>Inconvénients</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Augmentation des coûts de développement</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Contradictions possibles entre les utilisateurs participants et les autres</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Obligation d’accepter des compromis pour satisfaire des participants, même s’ils ont tort</a:t>
            </a:r>
            <a:endParaRPr kumimoji="0" lang="fr-FR" sz="1400" dirty="0">
              <a:solidFill>
                <a:prstClr val="black"/>
              </a:solidFill>
              <a:latin typeface="Calibri" pitchFamily="34" charset="0"/>
              <a:cs typeface="Calibri" pitchFamily="34" charset="0"/>
            </a:endParaRPr>
          </a:p>
        </p:txBody>
      </p:sp>
      <p:sp>
        <p:nvSpPr>
          <p:cNvPr id="9" name="Rectangle 2">
            <a:extLst>
              <a:ext uri="{FF2B5EF4-FFF2-40B4-BE49-F238E27FC236}">
                <a16:creationId xmlns:a16="http://schemas.microsoft.com/office/drawing/2014/main" id="{B6B3444A-4F61-4285-AFD2-E415BFBC2EB3}"/>
              </a:ext>
            </a:extLst>
          </p:cNvPr>
          <p:cNvSpPr>
            <a:spLocks noGrp="1" noChangeArrowheads="1"/>
          </p:cNvSpPr>
          <p:nvPr>
            <p:ph type="title"/>
          </p:nvPr>
        </p:nvSpPr>
        <p:spPr>
          <a:xfrm>
            <a:off x="2209800" y="404664"/>
            <a:ext cx="7772400" cy="648072"/>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participative</a:t>
            </a:r>
          </a:p>
        </p:txBody>
      </p:sp>
    </p:spTree>
    <p:extLst>
      <p:ext uri="{BB962C8B-B14F-4D97-AF65-F5344CB8AC3E}">
        <p14:creationId xmlns:p14="http://schemas.microsoft.com/office/powerpoint/2010/main" val="38121906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Grp="1" noChangeArrowheads="1"/>
          </p:cNvSpPr>
          <p:nvPr>
            <p:ph type="body" idx="4294967295"/>
          </p:nvPr>
        </p:nvSpPr>
        <p:spPr>
          <a:xfrm>
            <a:off x="1991544" y="1484438"/>
            <a:ext cx="8136904" cy="4536851"/>
          </a:xfrm>
          <a:prstGeom prst="rect">
            <a:avLst/>
          </a:prstGeom>
        </p:spPr>
        <p:txBody>
          <a:bodyPr>
            <a:noAutofit/>
          </a:bodyPr>
          <a:lstStyle/>
          <a:p>
            <a:pPr marL="0" indent="0">
              <a:buClr>
                <a:srgbClr val="FF0000"/>
              </a:buClr>
              <a:buSzPct val="120000"/>
              <a:buNone/>
            </a:pPr>
            <a:r>
              <a:rPr lang="fr-FR" sz="2400" dirty="0">
                <a:latin typeface="Calibri" pitchFamily="34" charset="0"/>
                <a:cs typeface="Calibri" pitchFamily="34" charset="0"/>
              </a:rPr>
              <a:t>Différentes méthodes existantes :</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itérative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par prototypage</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centrée utilisateur</a:t>
            </a:r>
          </a:p>
          <a:p>
            <a:pPr marL="282575" indent="-282575">
              <a:buClr>
                <a:srgbClr val="FF0000"/>
              </a:buClr>
              <a:buSzPct val="120000"/>
            </a:pPr>
            <a:r>
              <a:rPr lang="fr-FR" sz="2400" dirty="0">
                <a:solidFill>
                  <a:schemeClr val="bg1">
                    <a:lumMod val="85000"/>
                  </a:schemeClr>
                </a:solidFill>
                <a:latin typeface="Calibri" pitchFamily="34" charset="0"/>
                <a:cs typeface="Calibri" pitchFamily="34" charset="0"/>
              </a:rPr>
              <a:t>Conception participative</a:t>
            </a:r>
          </a:p>
          <a:p>
            <a:pPr marL="282575" indent="-282575">
              <a:buClr>
                <a:srgbClr val="FF0000"/>
              </a:buClr>
              <a:buSzPct val="120000"/>
            </a:pPr>
            <a:r>
              <a:rPr lang="fr-FR" sz="2400" dirty="0">
                <a:latin typeface="Calibri" pitchFamily="34" charset="0"/>
                <a:cs typeface="Calibri" pitchFamily="34" charset="0"/>
              </a:rPr>
              <a:t>Conception informative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3116" y="3051188"/>
            <a:ext cx="4031357" cy="3272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a:extLst>
              <a:ext uri="{FF2B5EF4-FFF2-40B4-BE49-F238E27FC236}">
                <a16:creationId xmlns:a16="http://schemas.microsoft.com/office/drawing/2014/main" id="{D549B3A2-CE4F-4D77-9AF7-9FD0DA0A48C9}"/>
              </a:ext>
            </a:extLst>
          </p:cNvPr>
          <p:cNvSpPr>
            <a:spLocks noGrp="1" noChangeArrowheads="1"/>
          </p:cNvSpPr>
          <p:nvPr>
            <p:ph type="title"/>
          </p:nvPr>
        </p:nvSpPr>
        <p:spPr>
          <a:xfrm>
            <a:off x="2209800" y="476672"/>
            <a:ext cx="7772400" cy="815752"/>
          </a:xfrm>
        </p:spPr>
        <p:txBody>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2. Méthodes classiques de conception IHM</a:t>
            </a:r>
          </a:p>
        </p:txBody>
      </p:sp>
    </p:spTree>
    <p:extLst>
      <p:ext uri="{BB962C8B-B14F-4D97-AF65-F5344CB8AC3E}">
        <p14:creationId xmlns:p14="http://schemas.microsoft.com/office/powerpoint/2010/main" val="23669009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76672"/>
            <a:ext cx="7772400" cy="648072"/>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Conception informative</a:t>
            </a:r>
          </a:p>
        </p:txBody>
      </p:sp>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400" dirty="0">
                <a:solidFill>
                  <a:prstClr val="black"/>
                </a:solidFill>
                <a:latin typeface="Calibri" pitchFamily="34" charset="0"/>
                <a:cs typeface="Calibri" pitchFamily="34" charset="0"/>
              </a:rPr>
              <a:t>Prise en compte des utilisateurs :</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Pas seulement comme testeurs</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Mais sans les considérer comme partenaires de conception</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Méthode imaginée pour la conception avec des enfants</a:t>
            </a:r>
          </a:p>
          <a:p>
            <a:pPr marL="0" indent="0" fontAlgn="auto">
              <a:spcAft>
                <a:spcPts val="0"/>
              </a:spcAft>
              <a:buClr>
                <a:srgbClr val="FF0000"/>
              </a:buClr>
              <a:buSzPct val="120000"/>
              <a:buNone/>
            </a:pPr>
            <a:endParaRPr kumimoji="0" lang="fr-FR" sz="2400" dirty="0">
              <a:solidFill>
                <a:prstClr val="black"/>
              </a:solidFill>
              <a:latin typeface="Calibri" pitchFamily="34" charset="0"/>
              <a:cs typeface="Calibri" pitchFamily="34" charset="0"/>
            </a:endParaRPr>
          </a:p>
          <a:p>
            <a:pPr marL="0" indent="0" fontAlgn="auto">
              <a:spcAft>
                <a:spcPts val="0"/>
              </a:spcAft>
              <a:buClr>
                <a:srgbClr val="FF0000"/>
              </a:buClr>
              <a:buSzPct val="120000"/>
              <a:buNone/>
            </a:pPr>
            <a:r>
              <a:rPr kumimoji="0" lang="fr-FR" sz="2400" dirty="0">
                <a:solidFill>
                  <a:prstClr val="black"/>
                </a:solidFill>
                <a:latin typeface="Calibri" pitchFamily="34" charset="0"/>
                <a:cs typeface="Calibri" pitchFamily="34" charset="0"/>
              </a:rPr>
              <a:t>Relations concepteur-utilisateur :</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utilisateur dans l’équipe de conception</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Mais ne participe pas aux choix finaux</a:t>
            </a:r>
            <a:endParaRPr kumimoji="0" lang="fr-FR" sz="1400" dirty="0">
              <a:solidFill>
                <a:prstClr val="black"/>
              </a:solidFill>
              <a:latin typeface="Calibri" pitchFamily="34" charset="0"/>
              <a:cs typeface="Calibri" pitchFamily="34" charset="0"/>
            </a:endParaRPr>
          </a:p>
        </p:txBody>
      </p:sp>
    </p:spTree>
    <p:extLst>
      <p:ext uri="{BB962C8B-B14F-4D97-AF65-F5344CB8AC3E}">
        <p14:creationId xmlns:p14="http://schemas.microsoft.com/office/powerpoint/2010/main" val="8734201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76672"/>
            <a:ext cx="7772400" cy="72008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Exemple</a:t>
            </a:r>
          </a:p>
        </p:txBody>
      </p:sp>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Clr>
                <a:srgbClr val="FF0000"/>
              </a:buClr>
              <a:buSzPct val="120000"/>
              <a:buNone/>
            </a:pPr>
            <a:r>
              <a:rPr kumimoji="0" lang="fr-FR" sz="2400" b="1" dirty="0">
                <a:solidFill>
                  <a:prstClr val="black"/>
                </a:solidFill>
                <a:latin typeface="Calibri" pitchFamily="34" charset="0"/>
                <a:cs typeface="Calibri" pitchFamily="34" charset="0"/>
              </a:rPr>
              <a:t>Sujet : conception d’une application de reconnaissance de déchets pour le tri sélectif</a:t>
            </a:r>
          </a:p>
          <a:p>
            <a:pPr marL="282575" indent="-282575" fontAlgn="auto">
              <a:spcAft>
                <a:spcPts val="0"/>
              </a:spcAft>
              <a:buClr>
                <a:srgbClr val="FF0000"/>
              </a:buClr>
              <a:buSzPct val="120000"/>
            </a:pPr>
            <a:endParaRPr kumimoji="0" lang="fr-FR" sz="2400" dirty="0">
              <a:solidFill>
                <a:prstClr val="black"/>
              </a:solidFill>
              <a:latin typeface="Calibri" pitchFamily="34" charset="0"/>
              <a:cs typeface="Calibri" pitchFamily="34" charset="0"/>
            </a:endParaRP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Description de l’application</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Public cible</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Description du dispositif</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Liste des fonctionnalités</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Méthode(s) de conception</a:t>
            </a:r>
          </a:p>
          <a:p>
            <a:pPr marL="282575" indent="-282575" fontAlgn="auto">
              <a:spcAft>
                <a:spcPts val="0"/>
              </a:spcAft>
              <a:buClr>
                <a:srgbClr val="FF0000"/>
              </a:buClr>
              <a:buSzPct val="120000"/>
            </a:pPr>
            <a:r>
              <a:rPr kumimoji="0" lang="fr-FR" sz="2400" dirty="0">
                <a:solidFill>
                  <a:prstClr val="black"/>
                </a:solidFill>
                <a:latin typeface="Calibri" pitchFamily="34" charset="0"/>
                <a:cs typeface="Calibri" pitchFamily="34" charset="0"/>
              </a:rPr>
              <a:t>Enchaînement et réalisation des maquettes</a:t>
            </a:r>
          </a:p>
          <a:p>
            <a:pPr marL="282575" indent="-282575" fontAlgn="auto">
              <a:spcAft>
                <a:spcPts val="0"/>
              </a:spcAft>
              <a:buClr>
                <a:srgbClr val="FF0000"/>
              </a:buClr>
              <a:buSzPct val="120000"/>
            </a:pPr>
            <a:endParaRPr kumimoji="0" lang="fr-FR" sz="2400" dirty="0">
              <a:solidFill>
                <a:prstClr val="black"/>
              </a:solidFill>
              <a:latin typeface="Calibri" pitchFamily="34" charset="0"/>
              <a:cs typeface="Calibri" pitchFamily="34" charset="0"/>
            </a:endParaRPr>
          </a:p>
          <a:p>
            <a:pPr marL="0" indent="0" fontAlgn="auto">
              <a:spcAft>
                <a:spcPts val="0"/>
              </a:spcAft>
              <a:buClr>
                <a:srgbClr val="FF0000"/>
              </a:buClr>
              <a:buSzPct val="120000"/>
              <a:buNone/>
            </a:pPr>
            <a:r>
              <a:rPr kumimoji="0" lang="fr-FR" sz="2400" dirty="0">
                <a:solidFill>
                  <a:srgbClr val="FF0000"/>
                </a:solidFill>
                <a:latin typeface="Calibri"/>
                <a:sym typeface="Wingdings" pitchFamily="2" charset="2"/>
              </a:rPr>
              <a:t> </a:t>
            </a:r>
            <a:r>
              <a:rPr kumimoji="0" lang="fr-FR" sz="2400" dirty="0">
                <a:solidFill>
                  <a:srgbClr val="FF0000"/>
                </a:solidFill>
                <a:latin typeface="Calibri"/>
              </a:rPr>
              <a:t>Voyons 3 propositions réalisées par des groupes d’étudiants</a:t>
            </a:r>
            <a:endParaRPr kumimoji="0" lang="fr-FR" sz="24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2272215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76672"/>
            <a:ext cx="7772400" cy="792088"/>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Proposition 1 : une application mobile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1365722"/>
            <a:ext cx="7560840" cy="5015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411773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04664"/>
            <a:ext cx="7772400" cy="792088"/>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Proposition 1 : une application mobile</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032" y="1760106"/>
            <a:ext cx="8532440" cy="440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8693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2209800" y="404664"/>
            <a:ext cx="7772400" cy="72008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Proposition 1 : une application mobile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88" y="1290520"/>
            <a:ext cx="2831380" cy="501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8229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404664"/>
            <a:ext cx="8280920" cy="72008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Proposition 2 : une borne près des poubelles</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1268760"/>
            <a:ext cx="7632848" cy="5055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520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cascade</a:t>
            </a:r>
          </a:p>
        </p:txBody>
      </p:sp>
      <p:sp>
        <p:nvSpPr>
          <p:cNvPr id="4" name="Rectangle 2">
            <a:extLst>
              <a:ext uri="{FF2B5EF4-FFF2-40B4-BE49-F238E27FC236}">
                <a16:creationId xmlns:a16="http://schemas.microsoft.com/office/drawing/2014/main" id="{981A51C0-DA91-4464-8D03-0927EC4DA6ED}"/>
              </a:ext>
            </a:extLst>
          </p:cNvPr>
          <p:cNvSpPr txBox="1">
            <a:spLocks noChangeArrowheads="1"/>
          </p:cNvSpPr>
          <p:nvPr/>
        </p:nvSpPr>
        <p:spPr>
          <a:xfrm>
            <a:off x="1955540" y="1700808"/>
            <a:ext cx="8280920" cy="4464496"/>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400" dirty="0">
                <a:latin typeface="Calibri" panose="020F0502020204030204" pitchFamily="34" charset="0"/>
                <a:ea typeface="CMU Serif" pitchFamily="2" charset="0"/>
                <a:cs typeface="Calibri" panose="020F0502020204030204" pitchFamily="34" charset="0"/>
              </a:rPr>
              <a:t>Critiques du modèle</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Vis-à-vis du développement d'interfaces homme-machine, à part la première étape où l'analyse des besoins doit logiquement concerner les utilisateurs, et la dernière étape de l’</a:t>
            </a:r>
            <a:r>
              <a:rPr lang="fr-FR" sz="2400" b="0" dirty="0" err="1">
                <a:latin typeface="Calibri" panose="020F0502020204030204" pitchFamily="34" charset="0"/>
                <a:cs typeface="Calibri" panose="020F0502020204030204" pitchFamily="34" charset="0"/>
              </a:rPr>
              <a:t>évalutation</a:t>
            </a:r>
            <a:r>
              <a:rPr lang="fr-FR" sz="2400" b="0" dirty="0">
                <a:latin typeface="Calibri" panose="020F0502020204030204" pitchFamily="34" charset="0"/>
                <a:cs typeface="Calibri" panose="020F0502020204030204" pitchFamily="34" charset="0"/>
              </a:rPr>
              <a:t> du produit par les utilisateurs, ceux-ci ne sont plus véritablement considérés dans les étapes intermédiaires qui s'adressent plutôt aux concepteurs.</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Aucune analyse et modélisation des tâches n’est préconisée.</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L'impossibilité d'effectuer des retours en arrière autres que sur l'étape immédiatement précédente constitue un frein à l'efficacité du système final.</a:t>
            </a:r>
          </a:p>
        </p:txBody>
      </p:sp>
    </p:spTree>
    <p:extLst>
      <p:ext uri="{BB962C8B-B14F-4D97-AF65-F5344CB8AC3E}">
        <p14:creationId xmlns:p14="http://schemas.microsoft.com/office/powerpoint/2010/main" val="35751750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404664"/>
            <a:ext cx="8280920" cy="72008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Proposition 2 : une borne près des poubelles</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489" y="1312348"/>
            <a:ext cx="7017022" cy="491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6379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404664"/>
            <a:ext cx="8280920" cy="72008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Proposition 2 : une borne près des poubelles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0464" y="1340769"/>
            <a:ext cx="4791075" cy="482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8919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xfrm>
            <a:off x="1919536" y="332656"/>
            <a:ext cx="8280920" cy="1080120"/>
          </a:xfrm>
        </p:spPr>
        <p:txBody>
          <a:bodyPr>
            <a:normAutofit/>
          </a:bodyPr>
          <a:lstStyle/>
          <a:p>
            <a:pPr fontAlgn="base">
              <a:spcAft>
                <a:spcPct val="0"/>
              </a:spcAft>
            </a:pP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Proposition 3 : du jeu éducatif à </a:t>
            </a:r>
            <a:b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b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a:t>
            </a:r>
            <a:r>
              <a:rPr kumimoji="1" lang="fr-FR" sz="3200" b="1" dirty="0" err="1">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Big</a:t>
            </a:r>
            <a:r>
              <a:rPr kumimoji="1" lang="fr-FR" sz="3200" b="1" dirty="0">
                <a:solidFill>
                  <a:srgbClr val="000000"/>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 Brother"</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5" y="1628800"/>
            <a:ext cx="8289425"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5939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260648"/>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3. Modèles d'architecture de l'interface homme-machine</a:t>
            </a:r>
          </a:p>
        </p:txBody>
      </p:sp>
      <p:graphicFrame>
        <p:nvGraphicFramePr>
          <p:cNvPr id="5" name="Diagramme 4">
            <a:extLst>
              <a:ext uri="{FF2B5EF4-FFF2-40B4-BE49-F238E27FC236}">
                <a16:creationId xmlns:a16="http://schemas.microsoft.com/office/drawing/2014/main" id="{517E2EAE-79C4-47CF-9ED9-C29C3C1BB889}"/>
              </a:ext>
            </a:extLst>
          </p:cNvPr>
          <p:cNvGraphicFramePr/>
          <p:nvPr>
            <p:extLst>
              <p:ext uri="{D42A27DB-BD31-4B8C-83A1-F6EECF244321}">
                <p14:modId xmlns:p14="http://schemas.microsoft.com/office/powerpoint/2010/main" val="2187451278"/>
              </p:ext>
            </p:extLst>
          </p:nvPr>
        </p:nvGraphicFramePr>
        <p:xfrm>
          <a:off x="4732301" y="1772816"/>
          <a:ext cx="6548275" cy="43655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 5">
            <a:extLst>
              <a:ext uri="{FF2B5EF4-FFF2-40B4-BE49-F238E27FC236}">
                <a16:creationId xmlns:a16="http://schemas.microsoft.com/office/drawing/2014/main" id="{833A79AD-4583-4A09-B801-EEDB72E6CCFC}"/>
              </a:ext>
            </a:extLst>
          </p:cNvPr>
          <p:cNvPicPr>
            <a:picLocks noChangeAspect="1"/>
          </p:cNvPicPr>
          <p:nvPr/>
        </p:nvPicPr>
        <p:blipFill>
          <a:blip r:embed="rId8"/>
          <a:stretch>
            <a:fillRect/>
          </a:stretch>
        </p:blipFill>
        <p:spPr>
          <a:xfrm>
            <a:off x="335360" y="2960211"/>
            <a:ext cx="4762500" cy="1990725"/>
          </a:xfrm>
          <a:prstGeom prst="rect">
            <a:avLst/>
          </a:prstGeom>
        </p:spPr>
      </p:pic>
    </p:spTree>
    <p:extLst>
      <p:ext uri="{BB962C8B-B14F-4D97-AF65-F5344CB8AC3E}">
        <p14:creationId xmlns:p14="http://schemas.microsoft.com/office/powerpoint/2010/main" val="141493593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LANGAGE</a:t>
            </a:r>
          </a:p>
        </p:txBody>
      </p:sp>
      <p:sp>
        <p:nvSpPr>
          <p:cNvPr id="6" name="Rectangle 2">
            <a:extLst>
              <a:ext uri="{FF2B5EF4-FFF2-40B4-BE49-F238E27FC236}">
                <a16:creationId xmlns:a16="http://schemas.microsoft.com/office/drawing/2014/main" id="{06163D3F-48F0-42DB-8EB4-D09475793930}"/>
              </a:ext>
            </a:extLst>
          </p:cNvPr>
          <p:cNvSpPr txBox="1">
            <a:spLocks noChangeArrowheads="1"/>
          </p:cNvSpPr>
          <p:nvPr/>
        </p:nvSpPr>
        <p:spPr>
          <a:xfrm>
            <a:off x="1919536" y="1412776"/>
            <a:ext cx="8280920" cy="396044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Ce modèle part sur l'hypothèse que l'application et l'interface utilisateur peuvent se décomposer de la même façon qu’un </a:t>
            </a:r>
            <a:r>
              <a:rPr lang="fr-FR" sz="2200" dirty="0">
                <a:latin typeface="Calibri" panose="020F0502020204030204" pitchFamily="34" charset="0"/>
                <a:ea typeface="CMU Serif" pitchFamily="2" charset="0"/>
                <a:cs typeface="Calibri" panose="020F0502020204030204" pitchFamily="34" charset="0"/>
              </a:rPr>
              <a:t>langage</a:t>
            </a:r>
            <a:r>
              <a:rPr lang="fr-FR" sz="2200" b="0" dirty="0">
                <a:latin typeface="Calibri" panose="020F0502020204030204" pitchFamily="34" charset="0"/>
                <a:ea typeface="CMU Serif" pitchFamily="2" charset="0"/>
                <a:cs typeface="Calibri" panose="020F0502020204030204" pitchFamily="34" charset="0"/>
              </a:rPr>
              <a:t>.</a:t>
            </a:r>
          </a:p>
          <a:p>
            <a:pPr marL="342900" indent="-342900" algn="just">
              <a:spcBef>
                <a:spcPts val="0"/>
              </a:spcBef>
              <a:spcAft>
                <a:spcPts val="600"/>
              </a:spcAft>
              <a:buFont typeface="Arial" panose="020B0604020202020204" pitchFamily="34" charset="0"/>
              <a:buChar char="•"/>
            </a:pPr>
            <a:endParaRPr lang="fr-FR" sz="2200" b="0" dirty="0">
              <a:latin typeface="Calibri" panose="020F0502020204030204" pitchFamily="34" charset="0"/>
              <a:ea typeface="CMU Serif" pitchFamily="2" charset="0"/>
              <a:cs typeface="Calibri" panose="020F0502020204030204" pitchFamily="34" charset="0"/>
            </a:endParaRPr>
          </a:p>
        </p:txBody>
      </p:sp>
      <p:pic>
        <p:nvPicPr>
          <p:cNvPr id="3" name="Image 2">
            <a:extLst>
              <a:ext uri="{FF2B5EF4-FFF2-40B4-BE49-F238E27FC236}">
                <a16:creationId xmlns:a16="http://schemas.microsoft.com/office/drawing/2014/main" id="{4C221A12-1F66-4538-8F0C-141478D19AF3}"/>
              </a:ext>
            </a:extLst>
          </p:cNvPr>
          <p:cNvPicPr>
            <a:picLocks noChangeAspect="1"/>
          </p:cNvPicPr>
          <p:nvPr/>
        </p:nvPicPr>
        <p:blipFill>
          <a:blip r:embed="rId3"/>
          <a:stretch>
            <a:fillRect/>
          </a:stretch>
        </p:blipFill>
        <p:spPr>
          <a:xfrm>
            <a:off x="3348450" y="2707382"/>
            <a:ext cx="5495101" cy="3025874"/>
          </a:xfrm>
          <a:prstGeom prst="rect">
            <a:avLst/>
          </a:prstGeom>
        </p:spPr>
      </p:pic>
    </p:spTree>
    <p:extLst>
      <p:ext uri="{BB962C8B-B14F-4D97-AF65-F5344CB8AC3E}">
        <p14:creationId xmlns:p14="http://schemas.microsoft.com/office/powerpoint/2010/main" val="38879802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de SEEHEIM</a:t>
            </a:r>
          </a:p>
        </p:txBody>
      </p:sp>
      <p:sp>
        <p:nvSpPr>
          <p:cNvPr id="6" name="Rectangle 2">
            <a:extLst>
              <a:ext uri="{FF2B5EF4-FFF2-40B4-BE49-F238E27FC236}">
                <a16:creationId xmlns:a16="http://schemas.microsoft.com/office/drawing/2014/main" id="{06163D3F-48F0-42DB-8EB4-D09475793930}"/>
              </a:ext>
            </a:extLst>
          </p:cNvPr>
          <p:cNvSpPr txBox="1">
            <a:spLocks noChangeArrowheads="1"/>
          </p:cNvSpPr>
          <p:nvPr/>
        </p:nvSpPr>
        <p:spPr>
          <a:xfrm>
            <a:off x="1199456" y="1700808"/>
            <a:ext cx="8280920" cy="4464496"/>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Prenant son nom du lieu où il a été défini, à SEEHEIM (ville en Allemagne où ce modèle est présenté pour la première fois) à l'occasion d'un séminaire sur les systèmes de gestion des interfaces utilisateur.</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Le composant interface avec l'application est chargée de la communication des données entre l'interface et l'application, et ceci tout en respectant la sémantique des données et du dialogue. Elle correspond au niveau sémantique du modèle Langage.</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Ce modèle d'architecture est la référence pour les applications interactives.</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SEEHEIM a comme rôle de </a:t>
            </a:r>
            <a:r>
              <a:rPr lang="fr-FR" sz="2200" b="0" u="sng" dirty="0">
                <a:latin typeface="Calibri" panose="020F0502020204030204" pitchFamily="34" charset="0"/>
                <a:ea typeface="CMU Serif" pitchFamily="2" charset="0"/>
                <a:cs typeface="Calibri" panose="020F0502020204030204" pitchFamily="34" charset="0"/>
              </a:rPr>
              <a:t>présenter</a:t>
            </a:r>
            <a:r>
              <a:rPr lang="fr-FR" sz="2200" b="0" dirty="0">
                <a:latin typeface="Calibri" panose="020F0502020204030204" pitchFamily="34" charset="0"/>
                <a:ea typeface="CMU Serif" pitchFamily="2" charset="0"/>
                <a:cs typeface="Calibri" panose="020F0502020204030204" pitchFamily="34" charset="0"/>
              </a:rPr>
              <a:t> les informations et de </a:t>
            </a:r>
            <a:r>
              <a:rPr lang="fr-FR" sz="2200" b="0" u="sng" dirty="0">
                <a:latin typeface="Calibri" panose="020F0502020204030204" pitchFamily="34" charset="0"/>
                <a:ea typeface="CMU Serif" pitchFamily="2" charset="0"/>
                <a:cs typeface="Calibri" panose="020F0502020204030204" pitchFamily="34" charset="0"/>
              </a:rPr>
              <a:t>structurer</a:t>
            </a:r>
            <a:r>
              <a:rPr lang="fr-FR" sz="2200" b="0" dirty="0">
                <a:latin typeface="Calibri" panose="020F0502020204030204" pitchFamily="34" charset="0"/>
                <a:ea typeface="CMU Serif" pitchFamily="2" charset="0"/>
                <a:cs typeface="Calibri" panose="020F0502020204030204" pitchFamily="34" charset="0"/>
              </a:rPr>
              <a:t> l'interaction.</a:t>
            </a:r>
          </a:p>
        </p:txBody>
      </p:sp>
      <p:pic>
        <p:nvPicPr>
          <p:cNvPr id="4" name="Image 3">
            <a:extLst>
              <a:ext uri="{FF2B5EF4-FFF2-40B4-BE49-F238E27FC236}">
                <a16:creationId xmlns:a16="http://schemas.microsoft.com/office/drawing/2014/main" id="{D162F51D-D20C-416C-A36D-1AF574560548}"/>
              </a:ext>
            </a:extLst>
          </p:cNvPr>
          <p:cNvPicPr>
            <a:picLocks noChangeAspect="1"/>
          </p:cNvPicPr>
          <p:nvPr/>
        </p:nvPicPr>
        <p:blipFill>
          <a:blip r:embed="rId3"/>
          <a:stretch>
            <a:fillRect/>
          </a:stretch>
        </p:blipFill>
        <p:spPr>
          <a:xfrm rot="5400000">
            <a:off x="8180100" y="3145100"/>
            <a:ext cx="4965705" cy="1501057"/>
          </a:xfrm>
          <a:prstGeom prst="rect">
            <a:avLst/>
          </a:prstGeom>
        </p:spPr>
      </p:pic>
    </p:spTree>
    <p:extLst>
      <p:ext uri="{BB962C8B-B14F-4D97-AF65-F5344CB8AC3E}">
        <p14:creationId xmlns:p14="http://schemas.microsoft.com/office/powerpoint/2010/main" val="23244831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de SEEHEIM</a:t>
            </a:r>
          </a:p>
        </p:txBody>
      </p:sp>
      <p:sp>
        <p:nvSpPr>
          <p:cNvPr id="6" name="Rectangle 2">
            <a:extLst>
              <a:ext uri="{FF2B5EF4-FFF2-40B4-BE49-F238E27FC236}">
                <a16:creationId xmlns:a16="http://schemas.microsoft.com/office/drawing/2014/main" id="{06163D3F-48F0-42DB-8EB4-D09475793930}"/>
              </a:ext>
            </a:extLst>
          </p:cNvPr>
          <p:cNvSpPr txBox="1">
            <a:spLocks noChangeArrowheads="1"/>
          </p:cNvSpPr>
          <p:nvPr/>
        </p:nvSpPr>
        <p:spPr>
          <a:xfrm>
            <a:off x="1559496" y="1412776"/>
            <a:ext cx="9073008" cy="5184576"/>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La couche </a:t>
            </a:r>
            <a:r>
              <a:rPr lang="fr-FR" sz="2200" b="0" u="sng" dirty="0">
                <a:latin typeface="Calibri" panose="020F0502020204030204" pitchFamily="34" charset="0"/>
                <a:ea typeface="CMU Serif" pitchFamily="2" charset="0"/>
                <a:cs typeface="Calibri" panose="020F0502020204030204" pitchFamily="34" charset="0"/>
              </a:rPr>
              <a:t>Présentation</a:t>
            </a:r>
            <a:r>
              <a:rPr lang="fr-FR" sz="2200" b="0" dirty="0">
                <a:latin typeface="Calibri" panose="020F0502020204030204" pitchFamily="34" charset="0"/>
                <a:ea typeface="CMU Serif" pitchFamily="2" charset="0"/>
                <a:cs typeface="Calibri" panose="020F0502020204030204" pitchFamily="34" charset="0"/>
              </a:rPr>
              <a:t> spécifie l'affichage et gère les interactions de l'utilisateur. Elle est en liaison directe avec les dispositifs d'entrée (clavier, souris) et de sortie (écran). Elle est chargée de présenter a l’écran les informations et d’interpréter les actions élémentaires de l'utilisateur.</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La couche </a:t>
            </a:r>
            <a:r>
              <a:rPr lang="fr-FR" sz="2200" b="0" u="sng" dirty="0">
                <a:latin typeface="Calibri" panose="020F0502020204030204" pitchFamily="34" charset="0"/>
                <a:ea typeface="CMU Serif" pitchFamily="2" charset="0"/>
                <a:cs typeface="Calibri" panose="020F0502020204030204" pitchFamily="34" charset="0"/>
              </a:rPr>
              <a:t>interface-application</a:t>
            </a:r>
            <a:r>
              <a:rPr lang="fr-FR" sz="2200" b="0" dirty="0">
                <a:latin typeface="Calibri" panose="020F0502020204030204" pitchFamily="34" charset="0"/>
                <a:ea typeface="CMU Serif" pitchFamily="2" charset="0"/>
                <a:cs typeface="Calibri" panose="020F0502020204030204" pitchFamily="34" charset="0"/>
              </a:rPr>
              <a:t> convertit les entrées de l'utilisateur en appels du noyau fonctionnel et réciproquement traduit les données fournies par le noyau fonctionnel en représentations structurées présentables a l'utilisateur.</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La couche </a:t>
            </a:r>
            <a:r>
              <a:rPr lang="fr-FR" sz="2200" b="0" u="sng" dirty="0">
                <a:latin typeface="Calibri" panose="020F0502020204030204" pitchFamily="34" charset="0"/>
                <a:ea typeface="CMU Serif" pitchFamily="2" charset="0"/>
                <a:cs typeface="Calibri" panose="020F0502020204030204" pitchFamily="34" charset="0"/>
              </a:rPr>
              <a:t>dialogue</a:t>
            </a:r>
            <a:r>
              <a:rPr lang="fr-FR" sz="2200" b="0" dirty="0">
                <a:latin typeface="Calibri" panose="020F0502020204030204" pitchFamily="34" charset="0"/>
                <a:ea typeface="CMU Serif" pitchFamily="2" charset="0"/>
                <a:cs typeface="Calibri" panose="020F0502020204030204" pitchFamily="34" charset="0"/>
              </a:rPr>
              <a:t> joue le rôle de médiateur entre les parties Présentation et l'interface application. Elle contrôle la syntaxe des structures de données saisies par l'utilisateur et, selon l’état courant de l'interaction, elle appelle les fonctions correspondantes de l'application. Dans le sens inverse, elle met en forme les demandes et les réponses de l'application avant de les transmettre au module Présentation.</a:t>
            </a:r>
          </a:p>
          <a:p>
            <a:pPr marL="342900" indent="-342900" algn="just">
              <a:spcBef>
                <a:spcPts val="0"/>
              </a:spcBef>
              <a:spcAft>
                <a:spcPts val="600"/>
              </a:spcAft>
              <a:buFont typeface="Arial" panose="020B0604020202020204" pitchFamily="34" charset="0"/>
              <a:buChar char="•"/>
            </a:pPr>
            <a:endParaRPr lang="fr-FR" sz="2200" b="0" dirty="0">
              <a:latin typeface="Calibri" panose="020F0502020204030204" pitchFamily="34" charset="0"/>
              <a:ea typeface="CMU Serif" pitchFamily="2" charset="0"/>
              <a:cs typeface="Calibri" panose="020F0502020204030204" pitchFamily="34" charset="0"/>
            </a:endParaRPr>
          </a:p>
        </p:txBody>
      </p:sp>
    </p:spTree>
    <p:extLst>
      <p:ext uri="{BB962C8B-B14F-4D97-AF65-F5344CB8AC3E}">
        <p14:creationId xmlns:p14="http://schemas.microsoft.com/office/powerpoint/2010/main" val="25712723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de SEEHEIM</a:t>
            </a:r>
          </a:p>
        </p:txBody>
      </p:sp>
      <p:pic>
        <p:nvPicPr>
          <p:cNvPr id="3" name="Image 2">
            <a:extLst>
              <a:ext uri="{FF2B5EF4-FFF2-40B4-BE49-F238E27FC236}">
                <a16:creationId xmlns:a16="http://schemas.microsoft.com/office/drawing/2014/main" id="{8356952F-8FCD-4727-BD25-B267F8B83CF6}"/>
              </a:ext>
            </a:extLst>
          </p:cNvPr>
          <p:cNvPicPr>
            <a:picLocks noChangeAspect="1"/>
          </p:cNvPicPr>
          <p:nvPr/>
        </p:nvPicPr>
        <p:blipFill>
          <a:blip r:embed="rId3"/>
          <a:stretch>
            <a:fillRect/>
          </a:stretch>
        </p:blipFill>
        <p:spPr>
          <a:xfrm>
            <a:off x="2567608" y="1297216"/>
            <a:ext cx="7056784" cy="5084112"/>
          </a:xfrm>
          <a:prstGeom prst="rect">
            <a:avLst/>
          </a:prstGeom>
        </p:spPr>
      </p:pic>
    </p:spTree>
    <p:extLst>
      <p:ext uri="{BB962C8B-B14F-4D97-AF65-F5344CB8AC3E}">
        <p14:creationId xmlns:p14="http://schemas.microsoft.com/office/powerpoint/2010/main" val="21795024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de SEEHEIM</a:t>
            </a:r>
          </a:p>
        </p:txBody>
      </p:sp>
      <p:sp>
        <p:nvSpPr>
          <p:cNvPr id="6" name="Rectangle 2">
            <a:extLst>
              <a:ext uri="{FF2B5EF4-FFF2-40B4-BE49-F238E27FC236}">
                <a16:creationId xmlns:a16="http://schemas.microsoft.com/office/drawing/2014/main" id="{06163D3F-48F0-42DB-8EB4-D09475793930}"/>
              </a:ext>
            </a:extLst>
          </p:cNvPr>
          <p:cNvSpPr txBox="1">
            <a:spLocks noChangeArrowheads="1"/>
          </p:cNvSpPr>
          <p:nvPr/>
        </p:nvSpPr>
        <p:spPr>
          <a:xfrm>
            <a:off x="1919536" y="1412776"/>
            <a:ext cx="8280920" cy="396044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200" dirty="0">
                <a:latin typeface="Calibri" panose="020F0502020204030204" pitchFamily="34" charset="0"/>
                <a:ea typeface="CMU Serif" pitchFamily="2" charset="0"/>
                <a:cs typeface="Calibri" panose="020F0502020204030204" pitchFamily="34" charset="0"/>
              </a:rPr>
              <a:t>Avantages</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proposer un cadre de pensée pour jeter les bases structurelles d'un système à construire,</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faciliter la conception itérative des interfaces dans la mesure où il est possible de modifier la partie présentation indépendamment des autres, </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ne pas être lié à une technique particulière de réalisation, </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servir de point de départ à la proposition d'outils de génération automatique d'interface spécialisés sur chacun des trois niveaux de description (lexical, syntaxique et sémantique).</a:t>
            </a:r>
          </a:p>
        </p:txBody>
      </p:sp>
    </p:spTree>
    <p:extLst>
      <p:ext uri="{BB962C8B-B14F-4D97-AF65-F5344CB8AC3E}">
        <p14:creationId xmlns:p14="http://schemas.microsoft.com/office/powerpoint/2010/main" val="30413478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PAC</a:t>
            </a:r>
          </a:p>
        </p:txBody>
      </p:sp>
      <p:sp>
        <p:nvSpPr>
          <p:cNvPr id="6" name="Rectangle 2">
            <a:extLst>
              <a:ext uri="{FF2B5EF4-FFF2-40B4-BE49-F238E27FC236}">
                <a16:creationId xmlns:a16="http://schemas.microsoft.com/office/drawing/2014/main" id="{06163D3F-48F0-42DB-8EB4-D09475793930}"/>
              </a:ext>
            </a:extLst>
          </p:cNvPr>
          <p:cNvSpPr txBox="1">
            <a:spLocks noChangeArrowheads="1"/>
          </p:cNvSpPr>
          <p:nvPr/>
        </p:nvSpPr>
        <p:spPr>
          <a:xfrm>
            <a:off x="1919536" y="1772816"/>
            <a:ext cx="8280920" cy="396044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PAC (Présentation Abstraction Contrôle), présume qu'une application et son interface homme-machine peuvent être décomposées en une hiérarchie d'agents interactifs. Les niveaux sémantiques, syntaxiques et lexicaux se retrouvent donc distribués dans des entités de base appelées objets interactifs.</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Le composant Présentation définit la syntaxe concrète de l'application, c'est-à-dire l'aspect visuel des objets, de même que les comportements d'entrée/sortie sur les objets, et ceci vis-à-vis de l'utilisateur.</a:t>
            </a:r>
          </a:p>
          <a:p>
            <a:pPr marL="800100" lvl="1"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Échanges entre plusieurs fenêtres dans la même application</a:t>
            </a:r>
          </a:p>
          <a:p>
            <a:pPr marL="800100" lvl="1"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Échange entre plusieurs fenêtres dans un système réparti.</a:t>
            </a:r>
          </a:p>
        </p:txBody>
      </p:sp>
    </p:spTree>
    <p:extLst>
      <p:ext uri="{BB962C8B-B14F-4D97-AF65-F5344CB8AC3E}">
        <p14:creationId xmlns:p14="http://schemas.microsoft.com/office/powerpoint/2010/main" val="2115331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en V</a:t>
            </a:r>
          </a:p>
        </p:txBody>
      </p:sp>
      <p:sp>
        <p:nvSpPr>
          <p:cNvPr id="4" name="Rectangle 2">
            <a:extLst>
              <a:ext uri="{FF2B5EF4-FFF2-40B4-BE49-F238E27FC236}">
                <a16:creationId xmlns:a16="http://schemas.microsoft.com/office/drawing/2014/main" id="{981A51C0-DA91-4464-8D03-0927EC4DA6ED}"/>
              </a:ext>
            </a:extLst>
          </p:cNvPr>
          <p:cNvSpPr txBox="1">
            <a:spLocks noChangeArrowheads="1"/>
          </p:cNvSpPr>
          <p:nvPr/>
        </p:nvSpPr>
        <p:spPr>
          <a:xfrm>
            <a:off x="1559497" y="1484784"/>
            <a:ext cx="4536504" cy="466725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400" dirty="0">
                <a:latin typeface="Calibri" panose="020F0502020204030204" pitchFamily="34" charset="0"/>
                <a:ea typeface="CMU Serif" pitchFamily="2" charset="0"/>
                <a:cs typeface="Calibri" panose="020F0502020204030204" pitchFamily="34" charset="0"/>
              </a:rPr>
              <a:t>Présentation du modèle</a:t>
            </a:r>
            <a:endParaRPr lang="fr-FR" sz="2400" b="0" dirty="0">
              <a:latin typeface="Calibri" panose="020F0502020204030204" pitchFamily="34" charset="0"/>
              <a:ea typeface="CMU Serif" pitchFamily="2" charset="0"/>
              <a:cs typeface="Calibri" panose="020F0502020204030204" pitchFamily="34" charset="0"/>
            </a:endParaRP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ea typeface="CMU Serif" pitchFamily="2" charset="0"/>
                <a:cs typeface="Calibri" panose="020F0502020204030204" pitchFamily="34" charset="0"/>
              </a:rPr>
              <a:t>Le cycle est découpé en six phases.</a:t>
            </a:r>
          </a:p>
          <a:p>
            <a:pPr marL="342900" indent="-342900" algn="just">
              <a:spcBef>
                <a:spcPts val="0"/>
              </a:spcBef>
              <a:spcAft>
                <a:spcPts val="600"/>
              </a:spcAft>
              <a:buFont typeface="Arial" panose="020B0604020202020204" pitchFamily="34" charset="0"/>
              <a:buChar char="•"/>
            </a:pPr>
            <a:r>
              <a:rPr lang="fr-FR" sz="2400" b="0" dirty="0">
                <a:latin typeface="Calibri" panose="020F0502020204030204" pitchFamily="34" charset="0"/>
                <a:cs typeface="Calibri" panose="020F0502020204030204" pitchFamily="34" charset="0"/>
              </a:rPr>
              <a:t>Les étapes présentées pour le modèle cascade restent globalement valables pour le modèle en V. Sauf:</a:t>
            </a:r>
          </a:p>
          <a:p>
            <a:pPr marL="800100" lvl="1" indent="-342900" algn="just">
              <a:spcBef>
                <a:spcPts val="0"/>
              </a:spcBef>
              <a:spcAft>
                <a:spcPts val="600"/>
              </a:spcAft>
              <a:buFont typeface="Arial" panose="020B0604020202020204" pitchFamily="34" charset="0"/>
              <a:buChar char="•"/>
            </a:pPr>
            <a:r>
              <a:rPr lang="fr-FR" sz="2000" b="0" dirty="0">
                <a:latin typeface="Calibri" panose="020F0502020204030204" pitchFamily="34" charset="0"/>
                <a:cs typeface="Calibri" panose="020F0502020204030204" pitchFamily="34" charset="0"/>
              </a:rPr>
              <a:t>la spécification et la conception s'intègrent dans une démarche descendante, </a:t>
            </a:r>
          </a:p>
          <a:p>
            <a:pPr marL="800100" lvl="1" indent="-342900" algn="just">
              <a:spcBef>
                <a:spcPts val="0"/>
              </a:spcBef>
              <a:spcAft>
                <a:spcPts val="600"/>
              </a:spcAft>
              <a:buFont typeface="Arial" panose="020B0604020202020204" pitchFamily="34" charset="0"/>
              <a:buChar char="•"/>
            </a:pPr>
            <a:r>
              <a:rPr lang="fr-FR" sz="2000" b="0" dirty="0">
                <a:latin typeface="Calibri" panose="020F0502020204030204" pitchFamily="34" charset="0"/>
                <a:cs typeface="Calibri" panose="020F0502020204030204" pitchFamily="34" charset="0"/>
              </a:rPr>
              <a:t>alors que les validations et tests seront situés dans une démarche qualifiée d'ascendante.</a:t>
            </a:r>
          </a:p>
          <a:p>
            <a:pPr marL="342900" indent="-342900" algn="just">
              <a:spcBef>
                <a:spcPts val="0"/>
              </a:spcBef>
              <a:spcAft>
                <a:spcPts val="600"/>
              </a:spcAft>
              <a:buFont typeface="Arial" panose="020B0604020202020204" pitchFamily="34" charset="0"/>
              <a:buChar char="•"/>
            </a:pPr>
            <a:endParaRPr lang="fr-FR" sz="2400" b="0" dirty="0">
              <a:latin typeface="Calibri" panose="020F0502020204030204" pitchFamily="34" charset="0"/>
              <a:cs typeface="Calibri" panose="020F0502020204030204" pitchFamily="34" charset="0"/>
            </a:endParaRPr>
          </a:p>
        </p:txBody>
      </p:sp>
      <p:pic>
        <p:nvPicPr>
          <p:cNvPr id="3" name="Image 2">
            <a:extLst>
              <a:ext uri="{FF2B5EF4-FFF2-40B4-BE49-F238E27FC236}">
                <a16:creationId xmlns:a16="http://schemas.microsoft.com/office/drawing/2014/main" id="{57249ADC-347D-415A-9490-82BB797CD069}"/>
              </a:ext>
            </a:extLst>
          </p:cNvPr>
          <p:cNvPicPr>
            <a:picLocks noChangeAspect="1"/>
          </p:cNvPicPr>
          <p:nvPr/>
        </p:nvPicPr>
        <p:blipFill>
          <a:blip r:embed="rId3"/>
          <a:stretch>
            <a:fillRect/>
          </a:stretch>
        </p:blipFill>
        <p:spPr>
          <a:xfrm>
            <a:off x="6096000" y="1714078"/>
            <a:ext cx="5457825" cy="4667250"/>
          </a:xfrm>
          <a:prstGeom prst="rect">
            <a:avLst/>
          </a:prstGeom>
        </p:spPr>
      </p:pic>
    </p:spTree>
    <p:extLst>
      <p:ext uri="{BB962C8B-B14F-4D97-AF65-F5344CB8AC3E}">
        <p14:creationId xmlns:p14="http://schemas.microsoft.com/office/powerpoint/2010/main" val="4106401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PAC</a:t>
            </a:r>
          </a:p>
        </p:txBody>
      </p:sp>
      <p:sp>
        <p:nvSpPr>
          <p:cNvPr id="6" name="Rectangle 2">
            <a:extLst>
              <a:ext uri="{FF2B5EF4-FFF2-40B4-BE49-F238E27FC236}">
                <a16:creationId xmlns:a16="http://schemas.microsoft.com/office/drawing/2014/main" id="{06163D3F-48F0-42DB-8EB4-D09475793930}"/>
              </a:ext>
            </a:extLst>
          </p:cNvPr>
          <p:cNvSpPr txBox="1">
            <a:spLocks noChangeArrowheads="1"/>
          </p:cNvSpPr>
          <p:nvPr/>
        </p:nvSpPr>
        <p:spPr>
          <a:xfrm>
            <a:off x="1919536" y="1412776"/>
            <a:ext cx="8280920" cy="396044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Le composant </a:t>
            </a:r>
            <a:r>
              <a:rPr lang="fr-FR" sz="2200" b="0" u="sng" dirty="0">
                <a:latin typeface="Calibri" panose="020F0502020204030204" pitchFamily="34" charset="0"/>
                <a:ea typeface="CMU Serif" pitchFamily="2" charset="0"/>
                <a:cs typeface="Calibri" panose="020F0502020204030204" pitchFamily="34" charset="0"/>
              </a:rPr>
              <a:t>Présentation</a:t>
            </a:r>
            <a:r>
              <a:rPr lang="fr-FR" sz="2200" b="0" dirty="0">
                <a:latin typeface="Calibri" panose="020F0502020204030204" pitchFamily="34" charset="0"/>
                <a:ea typeface="CMU Serif" pitchFamily="2" charset="0"/>
                <a:cs typeface="Calibri" panose="020F0502020204030204" pitchFamily="34" charset="0"/>
              </a:rPr>
              <a:t> définit la syntaxe concrète de l'application, c'est-à-dire l'aspect visuel des objets, de même que les comportements d'entrée/sortie sur les objets, et ceci vis-à-vis de l'utilisateur.</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Le composant </a:t>
            </a:r>
            <a:r>
              <a:rPr lang="fr-FR" sz="2200" b="0" u="sng" dirty="0">
                <a:latin typeface="Calibri" panose="020F0502020204030204" pitchFamily="34" charset="0"/>
                <a:ea typeface="CMU Serif" pitchFamily="2" charset="0"/>
                <a:cs typeface="Calibri" panose="020F0502020204030204" pitchFamily="34" charset="0"/>
              </a:rPr>
              <a:t>Abstraction</a:t>
            </a:r>
            <a:r>
              <a:rPr lang="fr-FR" sz="2200" b="0" dirty="0">
                <a:latin typeface="Calibri" panose="020F0502020204030204" pitchFamily="34" charset="0"/>
                <a:ea typeface="CMU Serif" pitchFamily="2" charset="0"/>
                <a:cs typeface="Calibri" panose="020F0502020204030204" pitchFamily="34" charset="0"/>
              </a:rPr>
              <a:t> représente la sémantique de l'application, matérialisée par un ensemble de fonctions</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Le composant </a:t>
            </a:r>
            <a:r>
              <a:rPr lang="fr-FR" sz="2200" b="0" u="sng" dirty="0">
                <a:latin typeface="Calibri" panose="020F0502020204030204" pitchFamily="34" charset="0"/>
                <a:ea typeface="CMU Serif" pitchFamily="2" charset="0"/>
                <a:cs typeface="Calibri" panose="020F0502020204030204" pitchFamily="34" charset="0"/>
              </a:rPr>
              <a:t>Contrôle</a:t>
            </a:r>
            <a:r>
              <a:rPr lang="fr-FR" sz="2200" b="0" dirty="0">
                <a:latin typeface="Calibri" panose="020F0502020204030204" pitchFamily="34" charset="0"/>
                <a:ea typeface="CMU Serif" pitchFamily="2" charset="0"/>
                <a:cs typeface="Calibri" panose="020F0502020204030204" pitchFamily="34" charset="0"/>
              </a:rPr>
              <a:t> assure et maintient la cohérence entre la Présentation et l'Abstraction.</a:t>
            </a:r>
          </a:p>
        </p:txBody>
      </p:sp>
      <p:pic>
        <p:nvPicPr>
          <p:cNvPr id="5" name="Image 4">
            <a:extLst>
              <a:ext uri="{FF2B5EF4-FFF2-40B4-BE49-F238E27FC236}">
                <a16:creationId xmlns:a16="http://schemas.microsoft.com/office/drawing/2014/main" id="{0465677C-8714-4F9B-865A-DF886A771A8F}"/>
              </a:ext>
            </a:extLst>
          </p:cNvPr>
          <p:cNvPicPr>
            <a:picLocks noChangeAspect="1"/>
          </p:cNvPicPr>
          <p:nvPr/>
        </p:nvPicPr>
        <p:blipFill>
          <a:blip r:embed="rId3"/>
          <a:stretch>
            <a:fillRect/>
          </a:stretch>
        </p:blipFill>
        <p:spPr>
          <a:xfrm>
            <a:off x="6609531" y="4221088"/>
            <a:ext cx="3590925" cy="2028825"/>
          </a:xfrm>
          <a:prstGeom prst="rect">
            <a:avLst/>
          </a:prstGeom>
        </p:spPr>
      </p:pic>
    </p:spTree>
    <p:extLst>
      <p:ext uri="{BB962C8B-B14F-4D97-AF65-F5344CB8AC3E}">
        <p14:creationId xmlns:p14="http://schemas.microsoft.com/office/powerpoint/2010/main" val="38118451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PAC</a:t>
            </a:r>
          </a:p>
        </p:txBody>
      </p:sp>
      <p:sp>
        <p:nvSpPr>
          <p:cNvPr id="6" name="Rectangle 2">
            <a:extLst>
              <a:ext uri="{FF2B5EF4-FFF2-40B4-BE49-F238E27FC236}">
                <a16:creationId xmlns:a16="http://schemas.microsoft.com/office/drawing/2014/main" id="{06163D3F-48F0-42DB-8EB4-D09475793930}"/>
              </a:ext>
            </a:extLst>
          </p:cNvPr>
          <p:cNvSpPr txBox="1">
            <a:spLocks noChangeArrowheads="1"/>
          </p:cNvSpPr>
          <p:nvPr/>
        </p:nvSpPr>
        <p:spPr>
          <a:xfrm>
            <a:off x="1919536" y="2348880"/>
            <a:ext cx="8280920" cy="2880320"/>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200" dirty="0">
                <a:latin typeface="Calibri" panose="020F0502020204030204" pitchFamily="34" charset="0"/>
                <a:ea typeface="CMU Serif" pitchFamily="2" charset="0"/>
                <a:cs typeface="Calibri" panose="020F0502020204030204" pitchFamily="34" charset="0"/>
              </a:rPr>
              <a:t>Avantages</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Le modèle PAC correspond en fait à une répartition distribuée des composants du modèle SEEHEIM, en s'appuyant sur la notion d'agent.</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il peut bénéficier des avantages suivant :</a:t>
            </a:r>
          </a:p>
          <a:p>
            <a:pPr algn="just">
              <a:spcBef>
                <a:spcPts val="0"/>
              </a:spcBef>
              <a:spcAft>
                <a:spcPts val="600"/>
              </a:spcAft>
            </a:pPr>
            <a:r>
              <a:rPr lang="fr-FR" sz="2200" b="0" dirty="0">
                <a:latin typeface="Calibri" panose="020F0502020204030204" pitchFamily="34" charset="0"/>
                <a:ea typeface="CMU Serif" pitchFamily="2" charset="0"/>
                <a:cs typeface="Calibri" panose="020F0502020204030204" pitchFamily="34" charset="0"/>
                <a:sym typeface="Wingdings" panose="05000000000000000000" pitchFamily="2" charset="2"/>
              </a:rPr>
              <a:t> Gr</a:t>
            </a:r>
            <a:r>
              <a:rPr lang="fr-FR" sz="2200" b="0" dirty="0">
                <a:latin typeface="Calibri" panose="020F0502020204030204" pitchFamily="34" charset="0"/>
                <a:ea typeface="CMU Serif" pitchFamily="2" charset="0"/>
                <a:cs typeface="Calibri" panose="020F0502020204030204" pitchFamily="34" charset="0"/>
              </a:rPr>
              <a:t>ande modularité, perception de l'application à différents niveaux d'abstraction, et parallélisation éventuelle des entrées/sorties.</a:t>
            </a:r>
          </a:p>
        </p:txBody>
      </p:sp>
    </p:spTree>
    <p:extLst>
      <p:ext uri="{BB962C8B-B14F-4D97-AF65-F5344CB8AC3E}">
        <p14:creationId xmlns:p14="http://schemas.microsoft.com/office/powerpoint/2010/main" val="5236668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MVC</a:t>
            </a:r>
          </a:p>
        </p:txBody>
      </p:sp>
      <p:sp>
        <p:nvSpPr>
          <p:cNvPr id="6" name="Rectangle 2">
            <a:extLst>
              <a:ext uri="{FF2B5EF4-FFF2-40B4-BE49-F238E27FC236}">
                <a16:creationId xmlns:a16="http://schemas.microsoft.com/office/drawing/2014/main" id="{06163D3F-48F0-42DB-8EB4-D09475793930}"/>
              </a:ext>
            </a:extLst>
          </p:cNvPr>
          <p:cNvSpPr txBox="1">
            <a:spLocks noChangeArrowheads="1"/>
          </p:cNvSpPr>
          <p:nvPr/>
        </p:nvSpPr>
        <p:spPr>
          <a:xfrm>
            <a:off x="1919536" y="1412776"/>
            <a:ext cx="8280920" cy="864096"/>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200" b="0" dirty="0">
                <a:latin typeface="Calibri" panose="020F0502020204030204" pitchFamily="34" charset="0"/>
                <a:ea typeface="CMU Serif" pitchFamily="2" charset="0"/>
                <a:cs typeface="Calibri" panose="020F0502020204030204" pitchFamily="34" charset="0"/>
              </a:rPr>
              <a:t>Le modèle MVC (Modèle, Vue, Contrôleur) est le modèle d'architecture logicielle du langage orienté objet </a:t>
            </a:r>
            <a:r>
              <a:rPr lang="fr-FR" sz="2200" b="0" dirty="0" err="1">
                <a:latin typeface="Calibri" panose="020F0502020204030204" pitchFamily="34" charset="0"/>
                <a:ea typeface="CMU Serif" pitchFamily="2" charset="0"/>
                <a:cs typeface="Calibri" panose="020F0502020204030204" pitchFamily="34" charset="0"/>
              </a:rPr>
              <a:t>Smalltalk</a:t>
            </a:r>
            <a:r>
              <a:rPr lang="fr-FR" sz="2200" b="0" dirty="0">
                <a:latin typeface="Calibri" panose="020F0502020204030204" pitchFamily="34" charset="0"/>
                <a:ea typeface="CMU Serif" pitchFamily="2" charset="0"/>
                <a:cs typeface="Calibri" panose="020F0502020204030204" pitchFamily="34" charset="0"/>
              </a:rPr>
              <a:t>,</a:t>
            </a:r>
          </a:p>
        </p:txBody>
      </p:sp>
      <p:pic>
        <p:nvPicPr>
          <p:cNvPr id="4" name="Image 3">
            <a:extLst>
              <a:ext uri="{FF2B5EF4-FFF2-40B4-BE49-F238E27FC236}">
                <a16:creationId xmlns:a16="http://schemas.microsoft.com/office/drawing/2014/main" id="{A77F7DD5-C07F-4FBC-8C42-D59115B3364E}"/>
              </a:ext>
            </a:extLst>
          </p:cNvPr>
          <p:cNvPicPr>
            <a:picLocks noChangeAspect="1"/>
          </p:cNvPicPr>
          <p:nvPr/>
        </p:nvPicPr>
        <p:blipFill>
          <a:blip r:embed="rId3"/>
          <a:stretch>
            <a:fillRect/>
          </a:stretch>
        </p:blipFill>
        <p:spPr>
          <a:xfrm>
            <a:off x="7824192" y="2494756"/>
            <a:ext cx="3581400" cy="3238500"/>
          </a:xfrm>
          <a:prstGeom prst="rect">
            <a:avLst/>
          </a:prstGeom>
        </p:spPr>
      </p:pic>
      <p:sp>
        <p:nvSpPr>
          <p:cNvPr id="7" name="Rectangle 2">
            <a:extLst>
              <a:ext uri="{FF2B5EF4-FFF2-40B4-BE49-F238E27FC236}">
                <a16:creationId xmlns:a16="http://schemas.microsoft.com/office/drawing/2014/main" id="{141873E2-E09F-4F7C-BCCC-88C044B2BB28}"/>
              </a:ext>
            </a:extLst>
          </p:cNvPr>
          <p:cNvSpPr txBox="1">
            <a:spLocks noChangeArrowheads="1"/>
          </p:cNvSpPr>
          <p:nvPr/>
        </p:nvSpPr>
        <p:spPr>
          <a:xfrm>
            <a:off x="1991544" y="2492896"/>
            <a:ext cx="5508612" cy="3384376"/>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le modèle réunit l'ensemble des fonctions abstraites, et représente les structures de données de l'application, </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la vue définit la présentation en sortie, en gérant les tâches graphiques, </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le contrôleur est chargé de la gestion des interactions avec l'utilisateur, en étant capable d'interpréter les entrées en provenance de l'utilisateur.</a:t>
            </a:r>
          </a:p>
        </p:txBody>
      </p:sp>
    </p:spTree>
    <p:extLst>
      <p:ext uri="{BB962C8B-B14F-4D97-AF65-F5344CB8AC3E}">
        <p14:creationId xmlns:p14="http://schemas.microsoft.com/office/powerpoint/2010/main" val="19787753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567610" y="476672"/>
            <a:ext cx="7056783" cy="553264"/>
          </a:xfrm>
          <a:prstGeom prst="rect">
            <a:avLst/>
          </a:prstGeom>
          <a:noFill/>
          <a:ln/>
        </p:spPr>
        <p:txBody>
          <a:body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Le modèle MVC</a:t>
            </a:r>
          </a:p>
        </p:txBody>
      </p:sp>
      <p:sp>
        <p:nvSpPr>
          <p:cNvPr id="6" name="Rectangle 2">
            <a:extLst>
              <a:ext uri="{FF2B5EF4-FFF2-40B4-BE49-F238E27FC236}">
                <a16:creationId xmlns:a16="http://schemas.microsoft.com/office/drawing/2014/main" id="{06163D3F-48F0-42DB-8EB4-D09475793930}"/>
              </a:ext>
            </a:extLst>
          </p:cNvPr>
          <p:cNvSpPr txBox="1">
            <a:spLocks noChangeArrowheads="1"/>
          </p:cNvSpPr>
          <p:nvPr/>
        </p:nvSpPr>
        <p:spPr>
          <a:xfrm>
            <a:off x="1919536" y="1844824"/>
            <a:ext cx="8280920" cy="3384376"/>
          </a:xfrm>
          <a:prstGeom prst="rect">
            <a:avLst/>
          </a:prstGeom>
          <a:noFill/>
          <a:ln/>
        </p:spPr>
        <p:txBody>
          <a:bodyPr>
            <a:noAutofit/>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just">
              <a:spcBef>
                <a:spcPts val="0"/>
              </a:spcBef>
              <a:spcAft>
                <a:spcPts val="600"/>
              </a:spcAft>
            </a:pPr>
            <a:r>
              <a:rPr lang="fr-FR" sz="2200" dirty="0">
                <a:latin typeface="Calibri" panose="020F0502020204030204" pitchFamily="34" charset="0"/>
                <a:ea typeface="CMU Serif" pitchFamily="2" charset="0"/>
                <a:cs typeface="Calibri" panose="020F0502020204030204" pitchFamily="34" charset="0"/>
              </a:rPr>
              <a:t>Comparaison entre MVC et PAC</a:t>
            </a:r>
          </a:p>
          <a:p>
            <a:pPr algn="just">
              <a:spcBef>
                <a:spcPts val="0"/>
              </a:spcBef>
              <a:spcAft>
                <a:spcPts val="600"/>
              </a:spcAft>
            </a:pPr>
            <a:endParaRPr lang="fr-FR" sz="2200" dirty="0">
              <a:latin typeface="Calibri" panose="020F0502020204030204" pitchFamily="34" charset="0"/>
              <a:ea typeface="CMU Serif" pitchFamily="2" charset="0"/>
              <a:cs typeface="Calibri" panose="020F0502020204030204" pitchFamily="34" charset="0"/>
            </a:endParaRP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MVC au contraire de PAC est très lié aux techniques de programmation par objets, </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MVC utilise les objets Vue et Contrôleur pour réaliser la notion équivalente de Présentation dans PAC, </a:t>
            </a:r>
          </a:p>
          <a:p>
            <a:pPr marL="342900" indent="-342900" algn="just">
              <a:spcBef>
                <a:spcPts val="0"/>
              </a:spcBef>
              <a:spcAft>
                <a:spcPts val="600"/>
              </a:spcAft>
              <a:buFont typeface="Arial" panose="020B0604020202020204" pitchFamily="34" charset="0"/>
              <a:buChar char="•"/>
            </a:pPr>
            <a:r>
              <a:rPr lang="fr-FR" sz="2200" b="0" dirty="0">
                <a:latin typeface="Calibri" panose="020F0502020204030204" pitchFamily="34" charset="0"/>
                <a:ea typeface="CMU Serif" pitchFamily="2" charset="0"/>
                <a:cs typeface="Calibri" panose="020F0502020204030204" pitchFamily="34" charset="0"/>
              </a:rPr>
              <a:t>dans MVC, le contrôle au sens PAC est inexistant et ses fonctions sont diluées entre le modèle, la vue et le contrôleur.</a:t>
            </a:r>
          </a:p>
        </p:txBody>
      </p:sp>
    </p:spTree>
    <p:extLst>
      <p:ext uri="{BB962C8B-B14F-4D97-AF65-F5344CB8AC3E}">
        <p14:creationId xmlns:p14="http://schemas.microsoft.com/office/powerpoint/2010/main" val="26816182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2063552" y="1412776"/>
            <a:ext cx="8136904" cy="49685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0000"/>
              </a:buClr>
              <a:buSzPct val="120000"/>
              <a:buNone/>
            </a:pPr>
            <a:r>
              <a:rPr lang="fr-FR" sz="2400" dirty="0">
                <a:latin typeface="Calibri" pitchFamily="34" charset="0"/>
                <a:cs typeface="Calibri" pitchFamily="34" charset="0"/>
              </a:rPr>
              <a:t>Ce qu’il faut retenir :</a:t>
            </a:r>
          </a:p>
          <a:p>
            <a:pPr marL="0" indent="0">
              <a:buClr>
                <a:srgbClr val="FF0000"/>
              </a:buClr>
              <a:buSzPct val="120000"/>
              <a:buNone/>
            </a:pPr>
            <a:endParaRPr lang="fr-FR" sz="2400" dirty="0">
              <a:latin typeface="Calibri" pitchFamily="34" charset="0"/>
              <a:cs typeface="Calibri" pitchFamily="34" charset="0"/>
            </a:endParaRPr>
          </a:p>
          <a:p>
            <a:pPr marL="282575" indent="-282575">
              <a:spcAft>
                <a:spcPts val="1200"/>
              </a:spcAft>
              <a:buClr>
                <a:srgbClr val="FF0000"/>
              </a:buClr>
              <a:buSzPct val="120000"/>
            </a:pPr>
            <a:r>
              <a:rPr lang="fr-FR" sz="2400" dirty="0">
                <a:latin typeface="Calibri" pitchFamily="34" charset="0"/>
                <a:cs typeface="Calibri" pitchFamily="34" charset="0"/>
              </a:rPr>
              <a:t>Les méthodes de conception en génie logiciel sont insuffisantes pour la conception des IHM</a:t>
            </a:r>
          </a:p>
          <a:p>
            <a:pPr marL="282575" indent="-282575">
              <a:spcAft>
                <a:spcPts val="1200"/>
              </a:spcAft>
              <a:buClr>
                <a:srgbClr val="FF0000"/>
              </a:buClr>
              <a:buSzPct val="120000"/>
            </a:pPr>
            <a:r>
              <a:rPr lang="fr-FR" sz="2400" dirty="0">
                <a:latin typeface="Calibri" pitchFamily="34" charset="0"/>
                <a:cs typeface="Calibri" pitchFamily="34" charset="0"/>
              </a:rPr>
              <a:t>Conception de l’IHM </a:t>
            </a:r>
            <a:r>
              <a:rPr lang="fr-FR" sz="2400" dirty="0">
                <a:latin typeface="Calibri" pitchFamily="34" charset="0"/>
                <a:cs typeface="Calibri" pitchFamily="34" charset="0"/>
                <a:sym typeface="Wingdings" pitchFamily="2" charset="2"/>
              </a:rPr>
              <a:t> </a:t>
            </a:r>
            <a:r>
              <a:rPr lang="fr-FR" sz="2400" dirty="0">
                <a:latin typeface="Calibri" pitchFamily="34" charset="0"/>
                <a:cs typeface="Calibri" pitchFamily="34" charset="0"/>
              </a:rPr>
              <a:t>précoce, méthodique, itérative, expérimentale</a:t>
            </a:r>
          </a:p>
          <a:p>
            <a:pPr marL="282575" indent="-282575">
              <a:spcAft>
                <a:spcPts val="1200"/>
              </a:spcAft>
              <a:buClr>
                <a:srgbClr val="FF0000"/>
              </a:buClr>
              <a:buSzPct val="120000"/>
            </a:pPr>
            <a:r>
              <a:rPr lang="fr-FR" sz="2400" dirty="0">
                <a:latin typeface="Calibri" pitchFamily="34" charset="0"/>
                <a:cs typeface="Calibri" pitchFamily="34" charset="0"/>
              </a:rPr>
              <a:t>Pas de méthode scientifique analytique pour la conception des IHM, mais plutôt des méthodes empiriques</a:t>
            </a:r>
          </a:p>
          <a:p>
            <a:pPr marL="282575" indent="-282575">
              <a:spcAft>
                <a:spcPts val="1200"/>
              </a:spcAft>
              <a:buClr>
                <a:srgbClr val="FF0000"/>
              </a:buClr>
              <a:buSzPct val="120000"/>
            </a:pPr>
            <a:r>
              <a:rPr lang="fr-FR" sz="2400" dirty="0">
                <a:latin typeface="Calibri" pitchFamily="34" charset="0"/>
                <a:cs typeface="Calibri" pitchFamily="34" charset="0"/>
              </a:rPr>
              <a:t>Combiner différentes méthodes de conception IHM</a:t>
            </a:r>
          </a:p>
        </p:txBody>
      </p:sp>
      <p:sp>
        <p:nvSpPr>
          <p:cNvPr id="6" name="Rectangle 2">
            <a:extLst>
              <a:ext uri="{FF2B5EF4-FFF2-40B4-BE49-F238E27FC236}">
                <a16:creationId xmlns:a16="http://schemas.microsoft.com/office/drawing/2014/main" id="{8CDC93BE-4B7C-4E08-B28B-74364BC7CAF5}"/>
              </a:ext>
            </a:extLst>
          </p:cNvPr>
          <p:cNvSpPr txBox="1">
            <a:spLocks noChangeArrowheads="1"/>
          </p:cNvSpPr>
          <p:nvPr/>
        </p:nvSpPr>
        <p:spPr>
          <a:xfrm>
            <a:off x="2567610" y="476672"/>
            <a:ext cx="7056783" cy="55326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kumimoji="1" lang="fr-FR" kern="12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Conclusion</a:t>
            </a:r>
          </a:p>
        </p:txBody>
      </p:sp>
    </p:spTree>
    <p:extLst>
      <p:ext uri="{BB962C8B-B14F-4D97-AF65-F5344CB8AC3E}">
        <p14:creationId xmlns:p14="http://schemas.microsoft.com/office/powerpoint/2010/main" val="1512599290"/>
      </p:ext>
    </p:extLst>
  </p:cSld>
  <p:clrMapOvr>
    <a:masterClrMapping/>
  </p:clrMapOvr>
</p:sld>
</file>

<file path=ppt/theme/theme1.xml><?xml version="1.0" encoding="utf-8"?>
<a:theme xmlns:a="http://schemas.openxmlformats.org/drawingml/2006/main" name="Marketing plan presentatio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Thème Office 1">
        <a:dk1>
          <a:srgbClr val="336699"/>
        </a:dk1>
        <a:lt1>
          <a:srgbClr val="FFFFFF"/>
        </a:lt1>
        <a:dk2>
          <a:srgbClr val="0066FF"/>
        </a:dk2>
        <a:lt2>
          <a:srgbClr val="AFB5D2"/>
        </a:lt2>
        <a:accent1>
          <a:srgbClr val="66CCFF"/>
        </a:accent1>
        <a:accent2>
          <a:srgbClr val="99FFCC"/>
        </a:accent2>
        <a:accent3>
          <a:srgbClr val="FFFFFF"/>
        </a:accent3>
        <a:accent4>
          <a:srgbClr val="2A5682"/>
        </a:accent4>
        <a:accent5>
          <a:srgbClr val="B8E2FF"/>
        </a:accent5>
        <a:accent6>
          <a:srgbClr val="8AE7B9"/>
        </a:accent6>
        <a:hlink>
          <a:srgbClr val="FF99FF"/>
        </a:hlink>
        <a:folHlink>
          <a:srgbClr val="CCCCFF"/>
        </a:folHlink>
      </a:clrScheme>
      <a:clrMap bg1="lt1" tx1="dk1" bg2="lt2" tx2="dk2" accent1="accent1" accent2="accent2" accent3="accent3" accent4="accent4" accent5="accent5" accent6="accent6" hlink="hlink" folHlink="folHlink"/>
    </a:extraClrScheme>
    <a:extraClrScheme>
      <a:clrScheme name="Thème Office 2">
        <a:dk1>
          <a:srgbClr val="003366"/>
        </a:dk1>
        <a:lt1>
          <a:srgbClr val="CCECFF"/>
        </a:lt1>
        <a:dk2>
          <a:srgbClr val="4B3384"/>
        </a:dk2>
        <a:lt2>
          <a:srgbClr val="849CBB"/>
        </a:lt2>
        <a:accent1>
          <a:srgbClr val="90DBFF"/>
        </a:accent1>
        <a:accent2>
          <a:srgbClr val="99FFCC"/>
        </a:accent2>
        <a:accent3>
          <a:srgbClr val="E2F4FF"/>
        </a:accent3>
        <a:accent4>
          <a:srgbClr val="002A56"/>
        </a:accent4>
        <a:accent5>
          <a:srgbClr val="C6EAFF"/>
        </a:accent5>
        <a:accent6>
          <a:srgbClr val="8AE7B9"/>
        </a:accent6>
        <a:hlink>
          <a:srgbClr val="DFC0FF"/>
        </a:hlink>
        <a:folHlink>
          <a:srgbClr val="6DC5DE"/>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Marketing plan presentation</Template>
  <TotalTime>44791</TotalTime>
  <Words>4385</Words>
  <Application>Microsoft Office PowerPoint</Application>
  <PresentationFormat>Grand écran</PresentationFormat>
  <Paragraphs>510</Paragraphs>
  <Slides>94</Slides>
  <Notes>94</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94</vt:i4>
      </vt:variant>
    </vt:vector>
  </HeadingPairs>
  <TitlesOfParts>
    <vt:vector size="103" baseType="lpstr">
      <vt:lpstr>Arial</vt:lpstr>
      <vt:lpstr>Calibri</vt:lpstr>
      <vt:lpstr>CMU Serif</vt:lpstr>
      <vt:lpstr>Lato Light</vt:lpstr>
      <vt:lpstr>Tahoma</vt:lpstr>
      <vt:lpstr>Times</vt:lpstr>
      <vt:lpstr>Times New Roman</vt:lpstr>
      <vt:lpstr>Marketing plan presentation</vt:lpstr>
      <vt:lpstr>Thème Office</vt:lpstr>
      <vt:lpstr>Présentation PowerPoint</vt:lpstr>
      <vt:lpstr>Introduction</vt:lpstr>
      <vt:lpstr>Plan</vt:lpstr>
      <vt:lpstr>1. Positionnement de la recherche sur le plan méthodologique</vt:lpstr>
      <vt:lpstr>Etude critique des principaux modèles et méthodes de développement issus du génie logiciel</vt:lpstr>
      <vt:lpstr>Le modèle cascade</vt:lpstr>
      <vt:lpstr>Le modèle cascade</vt:lpstr>
      <vt:lpstr>Le modèle cascade</vt:lpstr>
      <vt:lpstr>Le modèle en V</vt:lpstr>
      <vt:lpstr>Le modèle en V</vt:lpstr>
      <vt:lpstr>Le modèle en V</vt:lpstr>
      <vt:lpstr>Le modèle spirale</vt:lpstr>
      <vt:lpstr>Le modèle spirale</vt:lpstr>
      <vt:lpstr>Le modèle spirale</vt:lpstr>
      <vt:lpstr>Etude du degré et du moment d'implication de l'utilisateur dans les méthodes de conception</vt:lpstr>
      <vt:lpstr>Constat sur les modèles et méthodes issus du génie logiciel</vt:lpstr>
      <vt:lpstr>Présentation PowerPoint</vt:lpstr>
      <vt:lpstr>2. Méthodes classiques de conception IHM</vt:lpstr>
      <vt:lpstr>Présentation PowerPoint</vt:lpstr>
      <vt:lpstr>Conception itérative</vt:lpstr>
      <vt:lpstr>Conception itérative</vt:lpstr>
      <vt:lpstr>Présentation PowerPoint</vt:lpstr>
      <vt:lpstr>Conception par prototypage</vt:lpstr>
      <vt:lpstr>A quel moment maquette-t-on ?</vt:lpstr>
      <vt:lpstr>A quel moment maquette-t-on ?</vt:lpstr>
      <vt:lpstr>Qu’est-ce qu’une maquette ?</vt:lpstr>
      <vt:lpstr>Maquette Papier Vs Interactive?</vt:lpstr>
      <vt:lpstr>Pourquoi maquetter ?</vt:lpstr>
      <vt:lpstr>Le Maquettage -Classification des prototypes-</vt:lpstr>
      <vt:lpstr>Le Maquettage -Classification des prototypes-</vt:lpstr>
      <vt:lpstr>Le Maquettage -Classification des prototypes-</vt:lpstr>
      <vt:lpstr>Le Maquettage -Classification des prototypes-</vt:lpstr>
      <vt:lpstr>Le Maquettage -Classification des prototypes-</vt:lpstr>
      <vt:lpstr>Le Maquettage -Classification des prototypes-</vt:lpstr>
      <vt:lpstr>Le Maquettage -Classification des prototypes-</vt:lpstr>
      <vt:lpstr>Le Maquettage -Les différents types de maquette-</vt:lpstr>
      <vt:lpstr>Le Maquettage -Les différents types de maquette-</vt:lpstr>
      <vt:lpstr>Présentation PowerPoint</vt:lpstr>
      <vt:lpstr>Présentation PowerPoint</vt:lpstr>
      <vt:lpstr>Présentation PowerPoint</vt:lpstr>
      <vt:lpstr>Présentation PowerPoint</vt:lpstr>
      <vt:lpstr>Présentation PowerPoint</vt:lpstr>
      <vt:lpstr>Présentation PowerPoint</vt:lpstr>
      <vt:lpstr>Le Maquettage -Les différents types de maquette-</vt:lpstr>
      <vt:lpstr>Présentation PowerPoint</vt:lpstr>
      <vt:lpstr>Présentation PowerPoint</vt:lpstr>
      <vt:lpstr>Présentation PowerPoint</vt:lpstr>
      <vt:lpstr>Le Maquettage -Les différents types de maquette-</vt:lpstr>
      <vt:lpstr>Présentation PowerPoint</vt:lpstr>
      <vt:lpstr>Présentation PowerPoint</vt:lpstr>
      <vt:lpstr>Le Maquettage -Avantages-</vt:lpstr>
      <vt:lpstr>Le Maquettage -Limites-</vt:lpstr>
      <vt:lpstr>Le Maquettage -A retenir…-</vt:lpstr>
      <vt:lpstr>Le Maquettage -Exemple d’outils pour maquetter-</vt:lpstr>
      <vt:lpstr>Le Maquettage -Exemple d’outils pour maquetter-</vt:lpstr>
      <vt:lpstr>Le Maquettage -Exemple d’outils pour maquetter-</vt:lpstr>
      <vt:lpstr>Le Maquettage -Appli sur tablettes-</vt:lpstr>
      <vt:lpstr>Le Maquettage -Appli sur tablettes-</vt:lpstr>
      <vt:lpstr>Le Maquettage -Maquettage / Prototypage-</vt:lpstr>
      <vt:lpstr>Le Maquettage -Maquettage / Prototypage-</vt:lpstr>
      <vt:lpstr>2. Méthodes classiques de conception IHM</vt:lpstr>
      <vt:lpstr>Conception centrée utilisateur</vt:lpstr>
      <vt:lpstr>Conception centrée utilisateur</vt:lpstr>
      <vt:lpstr>Conception centrée utilisateur</vt:lpstr>
      <vt:lpstr>Conception centrée utilisateur</vt:lpstr>
      <vt:lpstr>Conception centrée utilisateur</vt:lpstr>
      <vt:lpstr>Conception centrée utilisateur</vt:lpstr>
      <vt:lpstr>Conception centrée utilisateur</vt:lpstr>
      <vt:lpstr>Conception centrée utilisateur</vt:lpstr>
      <vt:lpstr>2. Méthodes classiques de conception IHM</vt:lpstr>
      <vt:lpstr>Conception participative</vt:lpstr>
      <vt:lpstr>Conception participative</vt:lpstr>
      <vt:lpstr>2. Méthodes classiques de conception IHM</vt:lpstr>
      <vt:lpstr>Conception informative</vt:lpstr>
      <vt:lpstr>Exemple</vt:lpstr>
      <vt:lpstr>Proposition 1 : une application mobile</vt:lpstr>
      <vt:lpstr>Proposition 1 : une application mobile</vt:lpstr>
      <vt:lpstr>Proposition 1 : une application mobile</vt:lpstr>
      <vt:lpstr>Proposition 2 : une borne près des poubelles</vt:lpstr>
      <vt:lpstr>Proposition 2 : une borne près des poubelles</vt:lpstr>
      <vt:lpstr>Proposition 2 : une borne près des poubelles</vt:lpstr>
      <vt:lpstr>Proposition 3 : du jeu éducatif à  "Big Brother"</vt:lpstr>
      <vt:lpstr>3. Modèles d'architecture de l'interface homme-machine</vt:lpstr>
      <vt:lpstr>Le modèle LANGAGE</vt:lpstr>
      <vt:lpstr>Le modèle de SEEHEIM</vt:lpstr>
      <vt:lpstr>Le modèle de SEEHEIM</vt:lpstr>
      <vt:lpstr>Le modèle de SEEHEIM</vt:lpstr>
      <vt:lpstr>Le modèle de SEEHEIM</vt:lpstr>
      <vt:lpstr>Le modèle PAC</vt:lpstr>
      <vt:lpstr>Le modèle PAC</vt:lpstr>
      <vt:lpstr>Le modèle PAC</vt:lpstr>
      <vt:lpstr>Le modèle MVC</vt:lpstr>
      <vt:lpstr>Le modèle MVC</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1 Architecture des Systèmes  d'Information</dc:title>
  <dc:creator>Lya</dc:creator>
  <cp:lastModifiedBy>Guezouli</cp:lastModifiedBy>
  <cp:revision>930</cp:revision>
  <dcterms:created xsi:type="dcterms:W3CDTF">2012-11-17T09:51:26Z</dcterms:created>
  <dcterms:modified xsi:type="dcterms:W3CDTF">2021-01-06T06:21:20Z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TC010178121036</vt:lpwstr>
  </property>
</Properties>
</file>